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8" r:id="rId1"/>
  </p:sldMasterIdLst>
  <p:notesMasterIdLst>
    <p:notesMasterId r:id="rId57"/>
  </p:notesMasterIdLst>
  <p:handoutMasterIdLst>
    <p:handoutMasterId r:id="rId58"/>
  </p:handoutMasterIdLst>
  <p:sldIdLst>
    <p:sldId id="256" r:id="rId2"/>
    <p:sldId id="272" r:id="rId3"/>
    <p:sldId id="347" r:id="rId4"/>
    <p:sldId id="258" r:id="rId5"/>
    <p:sldId id="362" r:id="rId6"/>
    <p:sldId id="320" r:id="rId7"/>
    <p:sldId id="280" r:id="rId8"/>
    <p:sldId id="260" r:id="rId9"/>
    <p:sldId id="333" r:id="rId10"/>
    <p:sldId id="360" r:id="rId11"/>
    <p:sldId id="346" r:id="rId12"/>
    <p:sldId id="354" r:id="rId13"/>
    <p:sldId id="332" r:id="rId14"/>
    <p:sldId id="335" r:id="rId15"/>
    <p:sldId id="337" r:id="rId16"/>
    <p:sldId id="328" r:id="rId17"/>
    <p:sldId id="278" r:id="rId18"/>
    <p:sldId id="313" r:id="rId19"/>
    <p:sldId id="312" r:id="rId20"/>
    <p:sldId id="334" r:id="rId21"/>
    <p:sldId id="367" r:id="rId22"/>
    <p:sldId id="368" r:id="rId23"/>
    <p:sldId id="369" r:id="rId24"/>
    <p:sldId id="376" r:id="rId25"/>
    <p:sldId id="377" r:id="rId26"/>
    <p:sldId id="365" r:id="rId27"/>
    <p:sldId id="372" r:id="rId28"/>
    <p:sldId id="264" r:id="rId29"/>
    <p:sldId id="373" r:id="rId30"/>
    <p:sldId id="306" r:id="rId31"/>
    <p:sldId id="375" r:id="rId32"/>
    <p:sldId id="374" r:id="rId33"/>
    <p:sldId id="338" r:id="rId34"/>
    <p:sldId id="331" r:id="rId35"/>
    <p:sldId id="361" r:id="rId36"/>
    <p:sldId id="292" r:id="rId37"/>
    <p:sldId id="355" r:id="rId38"/>
    <p:sldId id="295" r:id="rId39"/>
    <p:sldId id="363" r:id="rId40"/>
    <p:sldId id="296" r:id="rId41"/>
    <p:sldId id="349" r:id="rId42"/>
    <p:sldId id="353" r:id="rId43"/>
    <p:sldId id="265" r:id="rId44"/>
    <p:sldId id="270" r:id="rId45"/>
    <p:sldId id="263" r:id="rId46"/>
    <p:sldId id="267" r:id="rId47"/>
    <p:sldId id="358" r:id="rId48"/>
    <p:sldId id="340" r:id="rId49"/>
    <p:sldId id="299" r:id="rId50"/>
    <p:sldId id="305" r:id="rId51"/>
    <p:sldId id="325" r:id="rId52"/>
    <p:sldId id="326" r:id="rId53"/>
    <p:sldId id="359" r:id="rId54"/>
    <p:sldId id="357" r:id="rId55"/>
    <p:sldId id="269" r:id="rId56"/>
  </p:sldIdLst>
  <p:sldSz cx="26009600" cy="195072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CF2C744D-FE4C-4FF5-AD9E-954BDD6EBA01}">
          <p14:sldIdLst>
            <p14:sldId id="256"/>
          </p14:sldIdLst>
        </p14:section>
        <p14:section name="Intro" id="{C7453FDB-1C7E-4863-9AE9-062888005FC4}">
          <p14:sldIdLst>
            <p14:sldId id="272"/>
            <p14:sldId id="347"/>
            <p14:sldId id="258"/>
            <p14:sldId id="362"/>
          </p14:sldIdLst>
        </p14:section>
        <p14:section name="Contexte" id="{6E515680-3383-4CFE-9D34-8242E408667C}">
          <p14:sldIdLst>
            <p14:sldId id="320"/>
            <p14:sldId id="280"/>
            <p14:sldId id="260"/>
            <p14:sldId id="333"/>
            <p14:sldId id="360"/>
            <p14:sldId id="346"/>
            <p14:sldId id="354"/>
            <p14:sldId id="332"/>
            <p14:sldId id="335"/>
          </p14:sldIdLst>
        </p14:section>
        <p14:section name="Deformation" id="{14797DBF-924B-42CD-AC60-787770EC1690}">
          <p14:sldIdLst>
            <p14:sldId id="337"/>
            <p14:sldId id="328"/>
            <p14:sldId id="278"/>
            <p14:sldId id="313"/>
            <p14:sldId id="312"/>
            <p14:sldId id="334"/>
            <p14:sldId id="367"/>
            <p14:sldId id="368"/>
            <p14:sldId id="369"/>
            <p14:sldId id="376"/>
            <p14:sldId id="377"/>
            <p14:sldId id="365"/>
            <p14:sldId id="372"/>
            <p14:sldId id="264"/>
            <p14:sldId id="373"/>
            <p14:sldId id="306"/>
            <p14:sldId id="375"/>
            <p14:sldId id="374"/>
          </p14:sldIdLst>
        </p14:section>
        <p14:section name="Collision detection" id="{3686C9A3-CFDF-455A-A639-570C11051F9E}">
          <p14:sldIdLst>
            <p14:sldId id="338"/>
            <p14:sldId id="331"/>
            <p14:sldId id="361"/>
            <p14:sldId id="292"/>
            <p14:sldId id="355"/>
            <p14:sldId id="295"/>
            <p14:sldId id="363"/>
            <p14:sldId id="296"/>
          </p14:sldIdLst>
        </p14:section>
        <p14:section name="Contacts" id="{5C7F8AF7-2A35-426F-A2A3-DA0D0A3F0211}">
          <p14:sldIdLst>
            <p14:sldId id="349"/>
            <p14:sldId id="353"/>
            <p14:sldId id="265"/>
            <p14:sldId id="270"/>
            <p14:sldId id="263"/>
            <p14:sldId id="267"/>
            <p14:sldId id="358"/>
          </p14:sldIdLst>
        </p14:section>
        <p14:section name="Conclusion" id="{BCC5B646-A143-42B2-8D2C-94F43A761876}">
          <p14:sldIdLst>
            <p14:sldId id="340"/>
            <p14:sldId id="299"/>
            <p14:sldId id="305"/>
            <p14:sldId id="325"/>
            <p14:sldId id="326"/>
            <p14:sldId id="359"/>
            <p14:sldId id="357"/>
            <p14:sldId id="26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0DFF69"/>
    <a:srgbClr val="46DA32"/>
    <a:srgbClr val="0DFF6F"/>
    <a:srgbClr val="1CF04E"/>
    <a:srgbClr val="4FDF2D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8252" autoAdjust="0"/>
  </p:normalViewPr>
  <p:slideViewPr>
    <p:cSldViewPr>
      <p:cViewPr varScale="1">
        <p:scale>
          <a:sx n="39" d="100"/>
          <a:sy n="39" d="100"/>
        </p:scale>
        <p:origin x="-474" y="-126"/>
      </p:cViewPr>
      <p:guideLst>
        <p:guide orient="horz" pos="6144"/>
        <p:guide pos="81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4500"/>
    </p:cViewPr>
  </p:sorterViewPr>
  <p:notesViewPr>
    <p:cSldViewPr>
      <p:cViewPr varScale="1">
        <p:scale>
          <a:sx n="84" d="100"/>
          <a:sy n="84" d="100"/>
        </p:scale>
        <p:origin x="-1884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D134F9-37E3-43C1-AFF5-D816853033CD}" type="datetimeFigureOut">
              <a:rPr lang="fr-FR" smtClean="0"/>
              <a:t>03/05/2012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E30FAC-4A97-4896-9D26-67676C2AE7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20321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9C48D9-C6FE-41D9-8132-6A31405B0995}" type="datetimeFigureOut">
              <a:rPr lang="fr-FR" smtClean="0"/>
              <a:t>03/05/2012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60B755-CB86-4991-8F1D-E174C6E9C5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8503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0B755-CB86-4991-8F1D-E174C6E9C5E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8721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0B755-CB86-4991-8F1D-E174C6E9C5E1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8721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F989A70-1AEB-438E-A23E-1DD729D4D4CF}" type="slidenum">
              <a:rPr lang="fr-FR"/>
              <a:pPr/>
              <a:t>7</a:t>
            </a:fld>
            <a:endParaRPr lang="fr-FR"/>
          </a:p>
        </p:txBody>
      </p:sp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969EE97-D192-42EE-935E-776E07FE0871}" type="slidenum">
              <a:rPr lang="fr-FR"/>
              <a:pPr/>
              <a:t>29</a:t>
            </a:fld>
            <a:endParaRPr lang="fr-FR"/>
          </a:p>
        </p:txBody>
      </p:sp>
      <p:sp>
        <p:nvSpPr>
          <p:cNvPr id="808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969EE97-D192-42EE-935E-776E07FE0871}" type="slidenum">
              <a:rPr lang="fr-FR"/>
              <a:pPr/>
              <a:t>30</a:t>
            </a:fld>
            <a:endParaRPr lang="fr-FR"/>
          </a:p>
        </p:txBody>
      </p:sp>
      <p:sp>
        <p:nvSpPr>
          <p:cNvPr id="808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969EE97-D192-42EE-935E-776E07FE0871}" type="slidenum">
              <a:rPr lang="fr-FR"/>
              <a:pPr/>
              <a:t>31</a:t>
            </a:fld>
            <a:endParaRPr lang="fr-FR"/>
          </a:p>
        </p:txBody>
      </p:sp>
      <p:sp>
        <p:nvSpPr>
          <p:cNvPr id="808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969EE97-D192-42EE-935E-776E07FE0871}" type="slidenum">
              <a:rPr lang="fr-FR"/>
              <a:pPr/>
              <a:t>32</a:t>
            </a:fld>
            <a:endParaRPr lang="fr-FR"/>
          </a:p>
        </p:txBody>
      </p:sp>
      <p:sp>
        <p:nvSpPr>
          <p:cNvPr id="808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685830" y="4343322"/>
            <a:ext cx="5486309" cy="4114872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0"/>
            <a:ext cx="13004800" cy="11846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fr-FR" sz="6600" dirty="0">
              <a:latin typeface="+mn-lt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13004800" y="0"/>
            <a:ext cx="13004800" cy="118464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A8FC3-C7A1-4E77-8584-B289F3BF118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23950016" y="18898615"/>
            <a:ext cx="2059584" cy="60858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12639"/>
            <a:ext cx="26009600" cy="177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4599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0"/>
            <a:ext cx="13004800" cy="11846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fr-FR" sz="6600" dirty="0">
              <a:latin typeface="+mn-lt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13004800" y="0"/>
            <a:ext cx="13004800" cy="118464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A8FC3-C7A1-4E77-8584-B289F3BF118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23950016" y="18898615"/>
            <a:ext cx="2059584" cy="60858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12639"/>
            <a:ext cx="26009600" cy="177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4599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redactioncourte\miccai2011\pres\img\sofa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1" y="0"/>
            <a:ext cx="25998228" cy="1889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space réservé du texte 3"/>
          <p:cNvSpPr txBox="1">
            <a:spLocks/>
          </p:cNvSpPr>
          <p:nvPr userDrawn="1"/>
        </p:nvSpPr>
        <p:spPr>
          <a:xfrm>
            <a:off x="3715768" y="3347359"/>
            <a:ext cx="11449272" cy="1667908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0" indent="0">
              <a:buFont typeface="Mistral" pitchFamily="66" charset="0"/>
              <a:buNone/>
            </a:pPr>
            <a:r>
              <a:rPr lang="en-GB" noProof="0" dirty="0" smtClean="0"/>
              <a:t>Theoretical bases</a:t>
            </a:r>
          </a:p>
        </p:txBody>
      </p:sp>
      <p:sp>
        <p:nvSpPr>
          <p:cNvPr id="18" name="Espace réservé du texte 3"/>
          <p:cNvSpPr txBox="1">
            <a:spLocks/>
          </p:cNvSpPr>
          <p:nvPr userDrawn="1"/>
        </p:nvSpPr>
        <p:spPr>
          <a:xfrm>
            <a:off x="3715768" y="14361798"/>
            <a:ext cx="9289032" cy="1667909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0" indent="0">
              <a:buFont typeface="Mistral" pitchFamily="66" charset="0"/>
              <a:buNone/>
            </a:pPr>
            <a:r>
              <a:rPr lang="en-GB" noProof="0" smtClean="0"/>
              <a:t>Applications</a:t>
            </a:r>
          </a:p>
        </p:txBody>
      </p:sp>
      <p:sp>
        <p:nvSpPr>
          <p:cNvPr id="19" name="Espace réservé du texte 3"/>
          <p:cNvSpPr txBox="1">
            <a:spLocks/>
          </p:cNvSpPr>
          <p:nvPr userDrawn="1"/>
        </p:nvSpPr>
        <p:spPr>
          <a:xfrm>
            <a:off x="3691178" y="11608189"/>
            <a:ext cx="11473862" cy="1667909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0" indent="0">
              <a:buFont typeface="Mistral" pitchFamily="66" charset="0"/>
              <a:buNone/>
            </a:pPr>
            <a:r>
              <a:rPr lang="en-GB" noProof="0" dirty="0" smtClean="0"/>
              <a:t>Mechanical coupling between contacts</a:t>
            </a:r>
          </a:p>
        </p:txBody>
      </p:sp>
      <p:sp>
        <p:nvSpPr>
          <p:cNvPr id="20" name="Espace réservé du texte 3"/>
          <p:cNvSpPr txBox="1">
            <a:spLocks/>
          </p:cNvSpPr>
          <p:nvPr userDrawn="1"/>
        </p:nvSpPr>
        <p:spPr>
          <a:xfrm>
            <a:off x="3684641" y="6100969"/>
            <a:ext cx="9289032" cy="1667908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0" indent="0">
              <a:buFont typeface="Mistral" pitchFamily="66" charset="0"/>
              <a:buNone/>
            </a:pPr>
            <a:r>
              <a:rPr lang="en-GB" noProof="0" dirty="0" smtClean="0"/>
              <a:t>Linear Syste</a:t>
            </a:r>
            <a:r>
              <a:rPr lang="en-GB" baseline="0" noProof="0" dirty="0" smtClean="0"/>
              <a:t>m Resolution</a:t>
            </a:r>
            <a:endParaRPr lang="en-GB" noProof="0" dirty="0" smtClean="0"/>
          </a:p>
        </p:txBody>
      </p:sp>
      <p:sp>
        <p:nvSpPr>
          <p:cNvPr id="21" name="Espace réservé du texte 3"/>
          <p:cNvSpPr txBox="1">
            <a:spLocks/>
          </p:cNvSpPr>
          <p:nvPr userDrawn="1"/>
        </p:nvSpPr>
        <p:spPr>
          <a:xfrm>
            <a:off x="3691178" y="8854579"/>
            <a:ext cx="12625990" cy="1667908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0" indent="0">
              <a:buFont typeface="Mistral" pitchFamily="66" charset="0"/>
              <a:buNone/>
            </a:pPr>
            <a:r>
              <a:rPr lang="en-GB" noProof="0" dirty="0" smtClean="0"/>
              <a:t>Collision detection and contact response</a:t>
            </a:r>
          </a:p>
        </p:txBody>
      </p:sp>
      <p:sp>
        <p:nvSpPr>
          <p:cNvPr id="9" name="Espace réservé du numéro de diapositive 11"/>
          <p:cNvSpPr>
            <a:spLocks noGrp="1"/>
          </p:cNvSpPr>
          <p:nvPr>
            <p:ph type="sldNum" sz="quarter" idx="4"/>
          </p:nvPr>
        </p:nvSpPr>
        <p:spPr>
          <a:xfrm>
            <a:off x="24670096" y="18898616"/>
            <a:ext cx="1142619" cy="6085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C7FA8FC3-C7A1-4E77-8584-B289F3BF1182}" type="slidenum">
              <a:rPr lang="en-GB" noProof="0" smtClean="0"/>
              <a:pPr/>
              <a:t>‹N°›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50298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>
          <a:xfrm>
            <a:off x="13004800" y="-11469"/>
            <a:ext cx="13004800" cy="1196117"/>
          </a:xfrm>
          <a:prstGeom prst="rect">
            <a:avLst/>
          </a:prstGeom>
        </p:spPr>
        <p:txBody>
          <a:bodyPr anchor="ctr"/>
          <a:lstStyle>
            <a:lvl1pPr algn="ctr">
              <a:defRPr sz="6600" spc="-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noProof="0" smtClean="0"/>
              <a:t>Ajouter un titre</a:t>
            </a:r>
            <a:endParaRPr lang="fr-FR" noProof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3004800" cy="11846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r>
              <a:rPr lang="fr-FR" sz="6600" spc="-300" noProof="0" smtClean="0">
                <a:latin typeface="+mn-lt"/>
                <a:cs typeface="Times New Roman" pitchFamily="18" charset="0"/>
              </a:rPr>
              <a:t>Introduction</a:t>
            </a:r>
            <a:endParaRPr lang="fr-FR" sz="6600" spc="-300" noProof="0">
              <a:latin typeface="+mn-lt"/>
              <a:cs typeface="Times New Roman" pitchFamily="18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52290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>
          <a:xfrm>
            <a:off x="13004800" y="-11469"/>
            <a:ext cx="13004800" cy="1196117"/>
          </a:xfrm>
          <a:prstGeom prst="rect">
            <a:avLst/>
          </a:prstGeom>
        </p:spPr>
        <p:txBody>
          <a:bodyPr anchor="ctr"/>
          <a:lstStyle>
            <a:lvl1pPr algn="ctr">
              <a:defRPr sz="6600" spc="-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noProof="0" dirty="0" smtClean="0"/>
              <a:t>Ajouter un titre</a:t>
            </a:r>
            <a:endParaRPr lang="fr-FR" noProof="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3004800" cy="11846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marL="0" indent="0" algn="ctr">
              <a:buFont typeface="Mistral" pitchFamily="66" charset="0"/>
              <a:buNone/>
            </a:pPr>
            <a:r>
              <a:rPr lang="en-GB" sz="6600" noProof="0" dirty="0" smtClean="0"/>
              <a:t>Theoretical bases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>
          <a:xfrm>
            <a:off x="24670096" y="18897722"/>
            <a:ext cx="1142619" cy="608584"/>
          </a:xfrm>
        </p:spPr>
        <p:txBody>
          <a:bodyPr/>
          <a:lstStyle/>
          <a:p>
            <a:fld id="{C7FA8FC3-C7A1-4E77-8584-B289F3BF1182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924599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>
          <a:xfrm>
            <a:off x="13004800" y="-11469"/>
            <a:ext cx="13004800" cy="1196117"/>
          </a:xfrm>
          <a:prstGeom prst="rect">
            <a:avLst/>
          </a:prstGeom>
        </p:spPr>
        <p:txBody>
          <a:bodyPr anchor="ctr"/>
          <a:lstStyle>
            <a:lvl1pPr algn="ctr">
              <a:defRPr sz="6600" spc="-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noProof="0" dirty="0" smtClean="0"/>
              <a:t>Ajouter un titre</a:t>
            </a:r>
            <a:endParaRPr lang="fr-FR" noProof="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3004800" cy="11846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marL="0" indent="0" algn="ctr">
              <a:buFont typeface="Mistral" pitchFamily="66" charset="0"/>
              <a:buNone/>
            </a:pPr>
            <a:r>
              <a:rPr lang="en-GB" sz="6600" noProof="0" dirty="0" smtClean="0"/>
              <a:t>Linear Syste</a:t>
            </a:r>
            <a:r>
              <a:rPr lang="en-GB" sz="6600" baseline="0" noProof="0" dirty="0" smtClean="0"/>
              <a:t>m Resolution</a:t>
            </a:r>
            <a:endParaRPr lang="en-GB" sz="6600" noProof="0" dirty="0" smtClean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218217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>
          <a:xfrm>
            <a:off x="13004800" y="-11469"/>
            <a:ext cx="13004800" cy="1196117"/>
          </a:xfrm>
          <a:prstGeom prst="rect">
            <a:avLst/>
          </a:prstGeom>
        </p:spPr>
        <p:txBody>
          <a:bodyPr anchor="ctr"/>
          <a:lstStyle>
            <a:lvl1pPr algn="ctr">
              <a:defRPr sz="6600" spc="-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noProof="0" smtClean="0"/>
              <a:t>Ajouter un titre</a:t>
            </a:r>
            <a:endParaRPr lang="fr-FR" noProof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3004800" cy="11846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marL="0" indent="0" algn="ctr">
              <a:buFont typeface="Mistral" pitchFamily="66" charset="0"/>
              <a:buNone/>
            </a:pPr>
            <a:r>
              <a:rPr lang="en-GB" sz="6000" noProof="0" dirty="0" smtClean="0"/>
              <a:t>Collision detection and contact response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fr-FR" noProof="0" smtClean="0"/>
              <a:pPr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077783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>
          <a:xfrm>
            <a:off x="13004800" y="-11469"/>
            <a:ext cx="13004800" cy="1196117"/>
          </a:xfrm>
          <a:prstGeom prst="rect">
            <a:avLst/>
          </a:prstGeom>
        </p:spPr>
        <p:txBody>
          <a:bodyPr anchor="ctr"/>
          <a:lstStyle>
            <a:lvl1pPr algn="ctr">
              <a:defRPr sz="6600" spc="-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noProof="0" smtClean="0"/>
              <a:t>Ajouter un titre</a:t>
            </a:r>
            <a:endParaRPr lang="fr-FR" noProof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3004800" cy="11846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marL="0" indent="0">
              <a:buFont typeface="Mistral" pitchFamily="66" charset="0"/>
              <a:buNone/>
            </a:pPr>
            <a:r>
              <a:rPr lang="en-GB" sz="6000" noProof="0" dirty="0" smtClean="0"/>
              <a:t>Mechanical coupling between contacts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921180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ic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>
          <a:xfrm>
            <a:off x="13004800" y="-11469"/>
            <a:ext cx="13004800" cy="1196117"/>
          </a:xfrm>
          <a:prstGeom prst="rect">
            <a:avLst/>
          </a:prstGeom>
        </p:spPr>
        <p:txBody>
          <a:bodyPr anchor="ctr"/>
          <a:lstStyle>
            <a:lvl1pPr algn="ctr">
              <a:defRPr sz="6600" spc="-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noProof="0" dirty="0" smtClean="0"/>
              <a:t>Ajouter un titre</a:t>
            </a:r>
            <a:endParaRPr lang="fr-FR" noProof="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3004800" cy="11846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r>
              <a:rPr lang="fr-FR" sz="6600" spc="-300" noProof="0" dirty="0" smtClean="0">
                <a:latin typeface="+mn-lt"/>
                <a:cs typeface="Times New Roman" pitchFamily="18" charset="0"/>
              </a:rPr>
              <a:t>Applications</a:t>
            </a:r>
            <a:endParaRPr lang="fr-FR" sz="6600" spc="-300" noProof="0" dirty="0">
              <a:latin typeface="+mn-lt"/>
              <a:cs typeface="Times New Roman" pitchFamily="18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024861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>
          <a:xfrm>
            <a:off x="13004800" y="-11469"/>
            <a:ext cx="13004800" cy="1196117"/>
          </a:xfrm>
          <a:prstGeom prst="rect">
            <a:avLst/>
          </a:prstGeom>
        </p:spPr>
        <p:txBody>
          <a:bodyPr anchor="ctr"/>
          <a:lstStyle>
            <a:lvl1pPr algn="ctr">
              <a:defRPr sz="6600" spc="-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noProof="0" dirty="0" smtClean="0"/>
              <a:t>Ajouter un titre</a:t>
            </a:r>
            <a:endParaRPr lang="fr-FR" noProof="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3004800" cy="11846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r>
              <a:rPr lang="fr-FR" sz="6600" spc="-300" noProof="0" smtClean="0">
                <a:latin typeface="+mn-lt"/>
                <a:cs typeface="Times New Roman" pitchFamily="18" charset="0"/>
              </a:rPr>
              <a:t>Conclusion</a:t>
            </a:r>
            <a:endParaRPr lang="fr-FR" sz="6600" spc="-300" noProof="0">
              <a:latin typeface="+mn-lt"/>
              <a:cs typeface="Times New Roman" pitchFamily="18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768108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redactioncourte\miccai2011\pres\img\sofa_bg.jp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26009600" cy="1889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0" y="18898616"/>
            <a:ext cx="9044360" cy="6085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/>
              <a:t>Hadrien Courtecuisse</a:t>
            </a:r>
            <a:endParaRPr lang="fr-FR" sz="360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3004800" y="0"/>
            <a:ext cx="13004800" cy="118464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9044360" y="18899632"/>
            <a:ext cx="15697744" cy="6085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 smtClean="0">
                <a:solidFill>
                  <a:schemeClr val="bg1"/>
                </a:solidFill>
              </a:rPr>
              <a:t>New parallel architectures for medical simulation</a:t>
            </a:r>
            <a:endParaRPr lang="en-US" sz="3600" b="1" i="0" dirty="0" smtClean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23950017" y="18899632"/>
            <a:ext cx="2059584" cy="6085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3200" dirty="0" smtClean="0">
                <a:solidFill>
                  <a:schemeClr val="bg1"/>
                </a:solidFill>
              </a:rPr>
              <a:t> </a:t>
            </a:r>
            <a:endParaRPr lang="fr-FR" sz="3600" dirty="0">
              <a:solidFill>
                <a:schemeClr val="bg1"/>
              </a:solidFill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4"/>
          </p:nvPr>
        </p:nvSpPr>
        <p:spPr>
          <a:xfrm>
            <a:off x="24670096" y="18898616"/>
            <a:ext cx="1142619" cy="6085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C7FA8FC3-C7A1-4E77-8584-B289F3BF1182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5" name="Connecteur droit 14"/>
          <p:cNvCxnSpPr/>
          <p:nvPr userDrawn="1"/>
        </p:nvCxnSpPr>
        <p:spPr>
          <a:xfrm flipV="1">
            <a:off x="9044360" y="18898616"/>
            <a:ext cx="0" cy="6085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 userDrawn="1"/>
        </p:nvCxnSpPr>
        <p:spPr>
          <a:xfrm flipV="1">
            <a:off x="24670096" y="18898616"/>
            <a:ext cx="0" cy="6085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8110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3" r:id="rId2"/>
    <p:sldLayoutId id="2147483680" r:id="rId3"/>
    <p:sldLayoutId id="2147483676" r:id="rId4"/>
    <p:sldLayoutId id="2147483681" r:id="rId5"/>
    <p:sldLayoutId id="2147483682" r:id="rId6"/>
    <p:sldLayoutId id="2147483677" r:id="rId7"/>
    <p:sldLayoutId id="2147483684" r:id="rId8"/>
    <p:sldLayoutId id="2147483679" r:id="rId9"/>
    <p:sldLayoutId id="2147483697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>
        <a:defRPr sz="8000">
          <a:solidFill>
            <a:schemeClr val="accent6">
              <a:lumMod val="75000"/>
            </a:schemeClr>
          </a:solidFill>
          <a:latin typeface="+mj-lt"/>
        </a:defRPr>
      </a:lvl1pPr>
    </p:titleStyle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3.png"/><Relationship Id="rId2" Type="http://schemas.microsoft.com/office/2007/relationships/media" Target="../media/media3.wmv"/><Relationship Id="rId1" Type="http://schemas.openxmlformats.org/officeDocument/2006/relationships/video" Target="NULL" TargetMode="Externa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4.wmv"/><Relationship Id="rId1" Type="http://schemas.openxmlformats.org/officeDocument/2006/relationships/video" Target="NULL" TargetMode="External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2.png"/><Relationship Id="rId3" Type="http://schemas.openxmlformats.org/officeDocument/2006/relationships/image" Target="../media/image22.png"/><Relationship Id="rId7" Type="http://schemas.openxmlformats.org/officeDocument/2006/relationships/image" Target="../media/image40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0.png"/><Relationship Id="rId5" Type="http://schemas.openxmlformats.org/officeDocument/2006/relationships/image" Target="../media/image380.png"/><Relationship Id="rId4" Type="http://schemas.openxmlformats.org/officeDocument/2006/relationships/image" Target="../media/image3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5.WMV"/><Relationship Id="rId1" Type="http://schemas.openxmlformats.org/officeDocument/2006/relationships/video" Target="NULL" TargetMode="Externa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7.png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2.png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0.png"/><Relationship Id="rId2" Type="http://schemas.openxmlformats.org/officeDocument/2006/relationships/image" Target="../media/image78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png"/><Relationship Id="rId5" Type="http://schemas.openxmlformats.org/officeDocument/2006/relationships/image" Target="../media/image810.png"/><Relationship Id="rId4" Type="http://schemas.openxmlformats.org/officeDocument/2006/relationships/image" Target="../media/image80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7.png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media" Target="../media/media10.WMV"/><Relationship Id="rId7" Type="http://schemas.openxmlformats.org/officeDocument/2006/relationships/image" Target="../media/image113.png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6" Type="http://schemas.openxmlformats.org/officeDocument/2006/relationships/image" Target="../media/image112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10.WM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microsoft.com/office/2007/relationships/media" Target="../media/media12.WMV"/><Relationship Id="rId7" Type="http://schemas.openxmlformats.org/officeDocument/2006/relationships/slideLayout" Target="../slideLayouts/slideLayout6.xml"/><Relationship Id="rId2" Type="http://schemas.openxmlformats.org/officeDocument/2006/relationships/video" Target="../media/media11.WMV"/><Relationship Id="rId1" Type="http://schemas.microsoft.com/office/2007/relationships/media" Target="../media/media11.WMV"/><Relationship Id="rId6" Type="http://schemas.openxmlformats.org/officeDocument/2006/relationships/video" Target="../media/media13.WMV"/><Relationship Id="rId5" Type="http://schemas.microsoft.com/office/2007/relationships/media" Target="../media/media13.WMV"/><Relationship Id="rId10" Type="http://schemas.openxmlformats.org/officeDocument/2006/relationships/image" Target="../media/image116.png"/><Relationship Id="rId4" Type="http://schemas.openxmlformats.org/officeDocument/2006/relationships/video" Target="../media/media12.WMV"/><Relationship Id="rId9" Type="http://schemas.openxmlformats.org/officeDocument/2006/relationships/image" Target="../media/image11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2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32.png"/><Relationship Id="rId4" Type="http://schemas.openxmlformats.org/officeDocument/2006/relationships/image" Target="../media/image11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.png"/><Relationship Id="rId3" Type="http://schemas.microsoft.com/office/2007/relationships/media" Target="../media/media15.WMV"/><Relationship Id="rId7" Type="http://schemas.openxmlformats.org/officeDocument/2006/relationships/image" Target="../media/image122.png"/><Relationship Id="rId12" Type="http://schemas.openxmlformats.org/officeDocument/2006/relationships/image" Target="../media/image127.png"/><Relationship Id="rId2" Type="http://schemas.openxmlformats.org/officeDocument/2006/relationships/video" Target="../media/media14.WMV"/><Relationship Id="rId1" Type="http://schemas.microsoft.com/office/2007/relationships/media" Target="../media/media14.WMV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25.png"/><Relationship Id="rId4" Type="http://schemas.openxmlformats.org/officeDocument/2006/relationships/video" Target="../media/media15.WMV"/><Relationship Id="rId9" Type="http://schemas.openxmlformats.org/officeDocument/2006/relationships/image" Target="../media/image124.png"/><Relationship Id="rId14" Type="http://schemas.openxmlformats.org/officeDocument/2006/relationships/image" Target="../media/image12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1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12" Type="http://schemas.openxmlformats.org/officeDocument/2006/relationships/image" Target="../media/image140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5" Type="http://schemas.openxmlformats.org/officeDocument/2006/relationships/image" Target="../media/image133.png"/><Relationship Id="rId10" Type="http://schemas.openxmlformats.org/officeDocument/2006/relationships/image" Target="../media/image138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3" Type="http://schemas.openxmlformats.org/officeDocument/2006/relationships/image" Target="../media/image410.png"/><Relationship Id="rId7" Type="http://schemas.openxmlformats.org/officeDocument/2006/relationships/image" Target="../media/image4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0.png"/><Relationship Id="rId5" Type="http://schemas.openxmlformats.org/officeDocument/2006/relationships/image" Target="../media/image420.png"/><Relationship Id="rId10" Type="http://schemas.openxmlformats.org/officeDocument/2006/relationships/image" Target="../media/image142.png"/><Relationship Id="rId9" Type="http://schemas.openxmlformats.org/officeDocument/2006/relationships/image" Target="../media/image460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media" Target="../media/media16.wmv"/><Relationship Id="rId7" Type="http://schemas.openxmlformats.org/officeDocument/2006/relationships/image" Target="../media/image143.png"/><Relationship Id="rId2" Type="http://schemas.openxmlformats.org/officeDocument/2006/relationships/video" Target="../media/media14.WMV"/><Relationship Id="rId1" Type="http://schemas.microsoft.com/office/2007/relationships/media" Target="../media/media14.WMV"/><Relationship Id="rId6" Type="http://schemas.openxmlformats.org/officeDocument/2006/relationships/image" Target="../media/image121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16.wm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9.png"/><Relationship Id="rId2" Type="http://schemas.openxmlformats.org/officeDocument/2006/relationships/video" Target="../media/media17.WMV"/><Relationship Id="rId1" Type="http://schemas.microsoft.com/office/2007/relationships/media" Target="../media/media17.WMV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50.jpe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10" Type="http://schemas.openxmlformats.org/officeDocument/2006/relationships/image" Target="../media/image156.png"/><Relationship Id="rId4" Type="http://schemas.openxmlformats.org/officeDocument/2006/relationships/image" Target="../media/image151.jpeg"/><Relationship Id="rId9" Type="http://schemas.openxmlformats.org/officeDocument/2006/relationships/image" Target="../media/image15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9.jpe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8.wmv"/><Relationship Id="rId1" Type="http://schemas.microsoft.com/office/2007/relationships/media" Target="../media/media18.wmv"/><Relationship Id="rId4" Type="http://schemas.openxmlformats.org/officeDocument/2006/relationships/image" Target="../media/image15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9.wmv"/><Relationship Id="rId1" Type="http://schemas.microsoft.com/office/2007/relationships/media" Target="../media/media19.wmv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0.wmv"/><Relationship Id="rId1" Type="http://schemas.microsoft.com/office/2007/relationships/media" Target="../media/media20.wmv"/><Relationship Id="rId4" Type="http://schemas.openxmlformats.org/officeDocument/2006/relationships/image" Target="../media/image16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media" Target="../media/media20.wmv"/><Relationship Id="rId7" Type="http://schemas.openxmlformats.org/officeDocument/2006/relationships/image" Target="../media/image161.png"/><Relationship Id="rId2" Type="http://schemas.openxmlformats.org/officeDocument/2006/relationships/video" Target="../media/media18.wmv"/><Relationship Id="rId1" Type="http://schemas.microsoft.com/office/2007/relationships/media" Target="../media/media18.wmv"/><Relationship Id="rId6" Type="http://schemas.openxmlformats.org/officeDocument/2006/relationships/image" Target="../media/image157.png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20.wmv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34.pn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0.png"/><Relationship Id="rId10" Type="http://schemas.openxmlformats.org/officeDocument/2006/relationships/image" Target="../media/image37.png"/><Relationship Id="rId4" Type="http://schemas.openxmlformats.org/officeDocument/2006/relationships/image" Target="../media/image35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0.png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191.png"/><Relationship Id="rId4" Type="http://schemas.openxmlformats.org/officeDocument/2006/relationships/image" Target="../media/image17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40.png"/><Relationship Id="rId7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231.png"/><Relationship Id="rId10" Type="http://schemas.openxmlformats.org/officeDocument/2006/relationships/image" Target="../media/image46.png"/><Relationship Id="rId4" Type="http://schemas.openxmlformats.org/officeDocument/2006/relationships/image" Target="../media/image250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203764" y="6153200"/>
            <a:ext cx="15602092" cy="3046988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/>
        </p:spPr>
        <p:txBody>
          <a:bodyPr wrap="none" rtlCol="0">
            <a:spAutoFit/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9600" b="1" dirty="0" smtClean="0">
                <a:solidFill>
                  <a:schemeClr val="accent6">
                    <a:lumMod val="75000"/>
                  </a:schemeClr>
                </a:solidFill>
              </a:rPr>
              <a:t>New parallel architectures for </a:t>
            </a:r>
          </a:p>
          <a:p>
            <a:pPr algn="ctr">
              <a:defRPr/>
            </a:pPr>
            <a:r>
              <a:rPr lang="en-US" sz="9600" b="1" dirty="0" smtClean="0">
                <a:solidFill>
                  <a:schemeClr val="accent6">
                    <a:lumMod val="75000"/>
                  </a:schemeClr>
                </a:solidFill>
              </a:rPr>
              <a:t>medical simulation</a:t>
            </a:r>
            <a:endParaRPr lang="en-US" sz="9600" b="1" i="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9909753" y="11553800"/>
            <a:ext cx="6190092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smtClean="0">
                <a:solidFill>
                  <a:schemeClr val="bg1"/>
                </a:solidFill>
              </a:rPr>
              <a:t>Hadrien Courtecuisse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Collision detection</a:t>
            </a:r>
            <a:endParaRPr lang="en-GB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9" name="Espace réservé du texte 3"/>
          <p:cNvSpPr txBox="1">
            <a:spLocks/>
          </p:cNvSpPr>
          <p:nvPr/>
        </p:nvSpPr>
        <p:spPr>
          <a:xfrm>
            <a:off x="911338" y="3992960"/>
            <a:ext cx="16376481" cy="2736304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smtClean="0"/>
              <a:t>Collision detection :</a:t>
            </a:r>
          </a:p>
          <a:p>
            <a:pPr lvl="1">
              <a:buFont typeface="Wingdings" pitchFamily="2" charset="2"/>
              <a:buChar char="Ø"/>
            </a:pPr>
            <a:r>
              <a:rPr lang="en-GB" smtClean="0"/>
              <a:t>Find primitives in intersection or close to intersection</a:t>
            </a:r>
          </a:p>
        </p:txBody>
      </p:sp>
      <p:pic>
        <p:nvPicPr>
          <p:cNvPr id="53" name="Picture 2" descr="C:\Users\hadrien\Desktop\redactioncourte\These\images\contact\Torus2_009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3178" y="2264768"/>
            <a:ext cx="6940581" cy="520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3" descr="C:\Users\hadrien\Desktop\redactioncourte\These\images\contact\Torus2_014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3178" y="7470204"/>
            <a:ext cx="6940581" cy="520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C:\Users\hadrien\Desktop\redactioncourte\These\images\contact\Torus2_03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3177" y="12683056"/>
            <a:ext cx="6940581" cy="520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Espace réservé du texte 3"/>
          <p:cNvSpPr txBox="1">
            <a:spLocks/>
          </p:cNvSpPr>
          <p:nvPr/>
        </p:nvSpPr>
        <p:spPr>
          <a:xfrm>
            <a:off x="911338" y="7665368"/>
            <a:ext cx="16376481" cy="3651337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smtClean="0"/>
              <a:t>Many different methods [Teschner et al. 2005]</a:t>
            </a:r>
          </a:p>
          <a:p>
            <a:pPr lvl="1">
              <a:buFont typeface="Wingdings" pitchFamily="2" charset="2"/>
              <a:buChar char="Ø"/>
            </a:pPr>
            <a:r>
              <a:rPr lang="en-GB" smtClean="0"/>
              <a:t>Bounding volume hierarchy</a:t>
            </a:r>
          </a:p>
          <a:p>
            <a:pPr lvl="1">
              <a:buFont typeface="Wingdings" pitchFamily="2" charset="2"/>
              <a:buChar char="Ø"/>
            </a:pPr>
            <a:r>
              <a:rPr lang="en-GB" smtClean="0"/>
              <a:t>Distance field</a:t>
            </a:r>
          </a:p>
          <a:p>
            <a:pPr lvl="1">
              <a:buFont typeface="Wingdings" pitchFamily="2" charset="2"/>
              <a:buChar char="Ø"/>
            </a:pPr>
            <a:r>
              <a:rPr lang="en-GB" smtClean="0"/>
              <a:t>GPU based methods</a:t>
            </a:r>
          </a:p>
        </p:txBody>
      </p:sp>
      <p:sp>
        <p:nvSpPr>
          <p:cNvPr id="70" name="Espace réservé du texte 3"/>
          <p:cNvSpPr txBox="1">
            <a:spLocks/>
          </p:cNvSpPr>
          <p:nvPr/>
        </p:nvSpPr>
        <p:spPr>
          <a:xfrm>
            <a:off x="911338" y="12325690"/>
            <a:ext cx="16376481" cy="5060758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dirty="0" smtClean="0"/>
              <a:t>Medical simulation implies :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Handle Complex geometries and deformable objects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Handle topological modifications (cutting)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Handle self-collisions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Handle friction/grasping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Keep simple formulation for the response</a:t>
            </a:r>
          </a:p>
        </p:txBody>
      </p:sp>
      <p:sp>
        <p:nvSpPr>
          <p:cNvPr id="71" name="Espace réservé du texte 3"/>
          <p:cNvSpPr txBox="1">
            <a:spLocks/>
          </p:cNvSpPr>
          <p:nvPr/>
        </p:nvSpPr>
        <p:spPr>
          <a:xfrm>
            <a:off x="911338" y="1832720"/>
            <a:ext cx="18536723" cy="2548608"/>
          </a:xfrm>
          <a:prstGeom prst="rect">
            <a:avLst/>
          </a:prstGeom>
        </p:spPr>
        <p:txBody>
          <a:bodyPr anchor="t"/>
          <a:lstStyle>
            <a:lvl1pPr marL="914400" indent="-91440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>
                <a:solidFill>
                  <a:schemeClr val="bg1"/>
                </a:solidFill>
                <a:latin typeface="+mj-lt"/>
              </a:defRPr>
            </a:lvl1pPr>
            <a:lvl2pPr marL="1443038" indent="0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en-GB" smtClean="0">
                <a:solidFill>
                  <a:srgbClr val="FF0000"/>
                </a:solidFill>
              </a:rPr>
              <a:t>Problem 2 :  </a:t>
            </a:r>
            <a:r>
              <a:rPr lang="en-GB" smtClean="0"/>
              <a:t>How to detect collisions in real time ?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548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Collision response</a:t>
            </a:r>
            <a:endParaRPr lang="en-GB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GB" smtClean="0"/>
              <a:pPr/>
              <a:t>11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34"/>
              <p:cNvSpPr txBox="1"/>
              <p:nvPr/>
            </p:nvSpPr>
            <p:spPr>
              <a:xfrm>
                <a:off x="14635420" y="5090922"/>
                <a:ext cx="693833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5400" dirty="0" smtClean="0">
                    <a:solidFill>
                      <a:schemeClr val="bg1"/>
                    </a:solidFill>
                  </a:rPr>
                  <a:t>with	</a:t>
                </a:r>
                <a14:m>
                  <m:oMath xmlns:m="http://schemas.openxmlformats.org/officeDocument/2006/math">
                    <m:r>
                      <a:rPr lang="en-GB" sz="5400" b="0" i="0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0</m:t>
                    </m:r>
                    <m:r>
                      <a:rPr lang="en-GB" sz="5400" i="1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≤ </m:t>
                    </m:r>
                    <m:r>
                      <a:rPr lang="en-GB" sz="5400" i="1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𝛿</m:t>
                    </m:r>
                    <m:r>
                      <a:rPr lang="en-GB" sz="5400" i="1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⊥</m:t>
                    </m:r>
                    <m:r>
                      <a:rPr lang="en-GB" sz="5400" b="0" i="1">
                        <a:solidFill>
                          <a:schemeClr val="bg1"/>
                        </a:solidFill>
                        <a:latin typeface="Cambria Math"/>
                      </a:rPr>
                      <m:t>𝜆</m:t>
                    </m:r>
                    <m:r>
                      <a:rPr lang="en-GB" sz="5400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≥0</m:t>
                    </m:r>
                  </m:oMath>
                </a14:m>
                <a:endParaRPr lang="en-GB" sz="5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5" name="ZoneTexte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35420" y="5090922"/>
                <a:ext cx="6938332" cy="923330"/>
              </a:xfrm>
              <a:prstGeom prst="rect">
                <a:avLst/>
              </a:prstGeom>
              <a:blipFill rotWithShape="1">
                <a:blip r:embed="rId4"/>
                <a:stretch>
                  <a:fillRect l="-4745" t="-17763" b="-394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/>
          <p:cNvSpPr/>
          <p:nvPr/>
        </p:nvSpPr>
        <p:spPr>
          <a:xfrm>
            <a:off x="1013720" y="3148520"/>
            <a:ext cx="225042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0" indent="-889000"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GB" sz="5400" dirty="0" err="1" smtClean="0">
                <a:solidFill>
                  <a:schemeClr val="bg1"/>
                </a:solidFill>
              </a:rPr>
              <a:t>Signorini</a:t>
            </a:r>
            <a:r>
              <a:rPr lang="en-GB" sz="5400" dirty="0" smtClean="0">
                <a:solidFill>
                  <a:schemeClr val="bg1"/>
                </a:solidFill>
              </a:rPr>
              <a:t> law to build a LCP (</a:t>
            </a:r>
            <a:r>
              <a:rPr lang="en-GB" sz="5400" i="1" dirty="0" smtClean="0">
                <a:solidFill>
                  <a:schemeClr val="bg1"/>
                </a:solidFill>
              </a:rPr>
              <a:t>Linear Complementary Problem</a:t>
            </a:r>
            <a:r>
              <a:rPr lang="en-GB" sz="5400" dirty="0" smtClean="0">
                <a:solidFill>
                  <a:schemeClr val="bg1"/>
                </a:solidFill>
              </a:rPr>
              <a:t>)</a:t>
            </a:r>
            <a:endParaRPr lang="en-GB" sz="5400" dirty="0">
              <a:solidFill>
                <a:schemeClr val="bg1"/>
              </a:solidFill>
            </a:endParaRPr>
          </a:p>
        </p:txBody>
      </p:sp>
      <p:sp>
        <p:nvSpPr>
          <p:cNvPr id="50" name="Espace réservé du texte 3"/>
          <p:cNvSpPr txBox="1">
            <a:spLocks/>
          </p:cNvSpPr>
          <p:nvPr/>
        </p:nvSpPr>
        <p:spPr>
          <a:xfrm>
            <a:off x="1013720" y="1544688"/>
            <a:ext cx="22889971" cy="1603832"/>
          </a:xfrm>
          <a:prstGeom prst="rect">
            <a:avLst/>
          </a:prstGeom>
        </p:spPr>
        <p:txBody>
          <a:bodyPr anchor="t"/>
          <a:lstStyle>
            <a:lvl1pPr marL="914400" indent="-91440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>
                <a:solidFill>
                  <a:schemeClr val="bg1"/>
                </a:solidFill>
                <a:latin typeface="+mj-lt"/>
              </a:defRPr>
            </a:lvl1pPr>
            <a:lvl2pPr marL="1443038" indent="0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en-GB" dirty="0" smtClean="0">
                <a:solidFill>
                  <a:srgbClr val="FF0000"/>
                </a:solidFill>
              </a:rPr>
              <a:t>Problem 3 : </a:t>
            </a:r>
            <a:r>
              <a:rPr lang="en-GB" dirty="0" smtClean="0"/>
              <a:t>How to handle mechanical coupling in real time ?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Espace réservé du texte 3"/>
              <p:cNvSpPr txBox="1">
                <a:spLocks/>
              </p:cNvSpPr>
              <p:nvPr/>
            </p:nvSpPr>
            <p:spPr>
              <a:xfrm>
                <a:off x="705351" y="16090304"/>
                <a:ext cx="23198340" cy="2088232"/>
              </a:xfrm>
              <a:prstGeom prst="rect">
                <a:avLst/>
              </a:prstGeom>
            </p:spPr>
            <p:txBody>
              <a:bodyPr anchor="t"/>
              <a:lstStyle>
                <a:lvl1pPr marL="914400" indent="-914400" algn="l">
                  <a:lnSpc>
                    <a:spcPct val="150000"/>
                  </a:lnSpc>
                  <a:buClr>
                    <a:schemeClr val="accent6">
                      <a:lumMod val="75000"/>
                    </a:schemeClr>
                  </a:buClr>
                  <a:buFont typeface="Mistral" pitchFamily="66" charset="0"/>
                  <a:buChar char="►"/>
                  <a:defRPr sz="5400" spc="-150">
                    <a:solidFill>
                      <a:schemeClr val="bg1"/>
                    </a:solidFill>
                    <a:latin typeface="+mj-lt"/>
                  </a:defRPr>
                </a:lvl1pPr>
                <a:lvl2pPr marL="1443038" indent="698500" algn="l">
                  <a:buClr>
                    <a:schemeClr val="accent6">
                      <a:lumMod val="75000"/>
                    </a:schemeClr>
                  </a:buClr>
                  <a:buSzPct val="70000"/>
                  <a:buFont typeface="Mistral" pitchFamily="66" charset="0"/>
                  <a:buChar char="►"/>
                  <a:defRPr sz="4400" spc="-150">
                    <a:solidFill>
                      <a:schemeClr val="bg1"/>
                    </a:solidFill>
                    <a:latin typeface="+mj-lt"/>
                  </a:defRPr>
                </a:lvl2pPr>
                <a:lvl3pPr>
                  <a:defRPr sz="4000">
                    <a:solidFill>
                      <a:schemeClr val="bg1"/>
                    </a:solidFill>
                    <a:latin typeface="+mj-lt"/>
                  </a:defRPr>
                </a:lvl3pPr>
                <a:lvl4pPr>
                  <a:defRPr sz="4000">
                    <a:solidFill>
                      <a:schemeClr val="bg1"/>
                    </a:solidFill>
                    <a:latin typeface="+mj-lt"/>
                  </a:defRPr>
                </a:lvl4pPr>
                <a:lvl5pPr>
                  <a:defRPr sz="4000">
                    <a:solidFill>
                      <a:schemeClr val="bg1"/>
                    </a:solidFill>
                    <a:latin typeface="+mj-lt"/>
                  </a:defRPr>
                </a:lvl5pPr>
              </a:lstStyle>
              <a:p>
                <a:pPr marL="914400" lvl="1" indent="-914400">
                  <a:lnSpc>
                    <a:spcPct val="150000"/>
                  </a:lnSpc>
                  <a:buSzTx/>
                  <a:buFont typeface="Wingdings" pitchFamily="2" charset="2"/>
                  <a:buChar char="Ø"/>
                </a:pPr>
                <a:r>
                  <a:rPr lang="en-GB" sz="5400" dirty="0" smtClean="0">
                    <a:latin typeface="+mn-lt"/>
                  </a:rPr>
                  <a:t>Solved with a Gauss-Seidel method </a:t>
                </a:r>
                <a:r>
                  <a:rPr lang="en-GB" sz="5400" u="sng" dirty="0">
                    <a:latin typeface="+mn-lt"/>
                  </a:rPr>
                  <a:t>[</a:t>
                </a:r>
                <a:r>
                  <a:rPr lang="en-GB" sz="5400" u="sng" dirty="0" err="1">
                    <a:latin typeface="+mn-lt"/>
                  </a:rPr>
                  <a:t>Courtecuisse</a:t>
                </a:r>
                <a:r>
                  <a:rPr lang="en-GB" sz="5400" u="sng" dirty="0">
                    <a:latin typeface="+mn-lt"/>
                  </a:rPr>
                  <a:t> et al., HPCC 2009</a:t>
                </a:r>
                <a:r>
                  <a:rPr lang="en-GB" sz="5400" u="sng" dirty="0" smtClean="0">
                    <a:latin typeface="+mn-lt"/>
                  </a:rPr>
                  <a:t>]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GB" dirty="0" smtClean="0">
                    <a:latin typeface="+mn-lt"/>
                  </a:rPr>
                  <a:t>Find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/>
                      </a:rPr>
                      <m:t>𝜆</m:t>
                    </m:r>
                  </m:oMath>
                </a14:m>
                <a:r>
                  <a:rPr lang="en-GB" dirty="0" smtClean="0">
                    <a:latin typeface="+mn-lt"/>
                  </a:rPr>
                  <a:t> which solves interactions</a:t>
                </a:r>
              </a:p>
            </p:txBody>
          </p:sp>
        </mc:Choice>
        <mc:Fallback xmlns="">
          <p:sp>
            <p:nvSpPr>
              <p:cNvPr id="51" name="Espace réservé du 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351" y="16090304"/>
                <a:ext cx="23198340" cy="2088232"/>
              </a:xfrm>
              <a:prstGeom prst="rect">
                <a:avLst/>
              </a:prstGeom>
              <a:blipFill rotWithShape="1">
                <a:blip r:embed="rId5"/>
                <a:stretch>
                  <a:fillRect l="-1288" b="-96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lens_ref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773.24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30443" y="7521352"/>
            <a:ext cx="11233247" cy="8424936"/>
          </a:xfrm>
          <a:prstGeom prst="rect">
            <a:avLst/>
          </a:prstGeom>
        </p:spPr>
      </p:pic>
      <p:sp>
        <p:nvSpPr>
          <p:cNvPr id="52" name="ZoneTexte 51"/>
          <p:cNvSpPr txBox="1"/>
          <p:nvPr/>
        </p:nvSpPr>
        <p:spPr>
          <a:xfrm>
            <a:off x="8036248" y="12633920"/>
            <a:ext cx="19479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smtClean="0">
                <a:solidFill>
                  <a:schemeClr val="bg1"/>
                </a:solidFill>
              </a:rPr>
              <a:t>dt=0,01</a:t>
            </a:r>
            <a:endParaRPr lang="en-GB" sz="440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67849" y="4641032"/>
            <a:ext cx="5821206" cy="182311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/>
              <p:cNvSpPr/>
              <p:nvPr/>
            </p:nvSpPr>
            <p:spPr>
              <a:xfrm>
                <a:off x="2783581" y="4663942"/>
                <a:ext cx="10811806" cy="16699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540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𝛿</m:t>
                      </m:r>
                      <m:r>
                        <a:rPr lang="en-GB" sz="5400" i="1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en-GB" sz="5400" b="1">
                          <a:solidFill>
                            <a:schemeClr val="bg1"/>
                          </a:solidFill>
                          <a:latin typeface="Cambria Math"/>
                        </a:rPr>
                        <m:t>𝐇</m:t>
                      </m:r>
                      <m:sSup>
                        <m:sSupPr>
                          <m:ctrlPr>
                            <a:rPr lang="en-GB" sz="54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GB" sz="5400" b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(</m:t>
                          </m:r>
                          <m:f>
                            <m:fPr>
                              <m:ctrlPr>
                                <a:rPr lang="en-GB" sz="5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GB" sz="5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sz="5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h</m:t>
                              </m:r>
                              <m:r>
                                <a:rPr lang="en-GB" sz="5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²</m:t>
                              </m:r>
                            </m:den>
                          </m:f>
                          <m:r>
                            <a:rPr lang="en-GB" sz="5400" b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𝐌</m:t>
                          </m:r>
                          <m:r>
                            <a:rPr lang="en-GB" sz="5400" b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GB" sz="5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GB" sz="5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sz="5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h</m:t>
                              </m:r>
                            </m:den>
                          </m:f>
                          <m:r>
                            <a:rPr lang="en-GB" sz="5400" b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𝐁</m:t>
                          </m:r>
                          <m:r>
                            <a:rPr lang="en-GB" sz="5400" b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GB" sz="5400" b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𝐊</m:t>
                          </m:r>
                          <m:r>
                            <a:rPr lang="en-GB" sz="5400" b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)</m:t>
                          </m:r>
                        </m:e>
                        <m:sup>
                          <m:r>
                            <a:rPr lang="en-GB" sz="5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GB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GB" sz="5400" b="1" i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𝐇</m:t>
                          </m:r>
                        </m:e>
                        <m:sup>
                          <m:r>
                            <a:rPr lang="en-GB" sz="5400" b="1" i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𝐓</m:t>
                          </m:r>
                        </m:sup>
                      </m:sSup>
                      <m:r>
                        <a:rPr lang="en-GB" sz="5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r>
                        <a:rPr lang="en-GB" sz="5400" i="1">
                          <a:solidFill>
                            <a:schemeClr val="bg1"/>
                          </a:solidFill>
                          <a:latin typeface="Cambria Math"/>
                        </a:rPr>
                        <m:t>𝜆</m:t>
                      </m:r>
                      <m:r>
                        <a:rPr lang="en-GB" sz="5400" b="1">
                          <a:solidFill>
                            <a:schemeClr val="bg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GB" sz="5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54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GB" sz="5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sz="54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0" name="Rectangle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3581" y="4663942"/>
                <a:ext cx="10811806" cy="166994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5819026" y="6513240"/>
            <a:ext cx="37188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en-GB" sz="5400" smtClean="0">
                <a:solidFill>
                  <a:srgbClr val="FF0000"/>
                </a:solidFill>
              </a:rPr>
              <a:t>Compliance</a:t>
            </a:r>
            <a:endParaRPr lang="en-GB" sz="5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59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4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  <p:bldLst>
      <p:bldP spid="35" grpId="0"/>
      <p:bldP spid="44" grpId="0"/>
      <p:bldP spid="51" grpId="0"/>
      <p:bldP spid="52" grpId="0"/>
      <p:bldP spid="6" grpId="0" animBg="1"/>
      <p:bldP spid="6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Previous solutions</a:t>
            </a:r>
            <a:endParaRPr lang="en-GB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4" name="grasping_liver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6539.3792"/>
                </p14:media>
              </p:ext>
            </p:extLst>
          </p:nvPr>
        </p:nvPicPr>
        <p:blipFill rotWithShape="1">
          <a:blip r:embed="rId4"/>
          <a:srcRect l="15367" t="10943" r="15618" b="19174"/>
          <a:stretch/>
        </p:blipFill>
        <p:spPr>
          <a:xfrm>
            <a:off x="7531564" y="1472679"/>
            <a:ext cx="11839012" cy="7814155"/>
          </a:xfrm>
          <a:prstGeom prst="rect">
            <a:avLst/>
          </a:prstGeom>
        </p:spPr>
      </p:pic>
      <p:sp>
        <p:nvSpPr>
          <p:cNvPr id="7" name="Espace réservé du texte 3"/>
          <p:cNvSpPr txBox="1">
            <a:spLocks/>
          </p:cNvSpPr>
          <p:nvPr/>
        </p:nvSpPr>
        <p:spPr>
          <a:xfrm>
            <a:off x="842677" y="10496845"/>
            <a:ext cx="12444285" cy="6480720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dirty="0" smtClean="0"/>
              <a:t>Compliance Warping [</a:t>
            </a:r>
            <a:r>
              <a:rPr lang="en-GB" dirty="0" err="1" smtClean="0"/>
              <a:t>Saupin</a:t>
            </a:r>
            <a:r>
              <a:rPr lang="en-GB" dirty="0" smtClean="0"/>
              <a:t> et al. 2008]</a:t>
            </a:r>
          </a:p>
          <a:p>
            <a:pPr marL="1790700" indent="-800100">
              <a:buFont typeface="Wingdings" pitchFamily="2" charset="2"/>
              <a:buChar char="Ø"/>
            </a:pPr>
            <a:r>
              <a:rPr lang="en-GB" dirty="0" smtClean="0"/>
              <a:t>1500 elements</a:t>
            </a:r>
          </a:p>
          <a:p>
            <a:pPr marL="1790700" indent="-800100">
              <a:buFont typeface="Wingdings" pitchFamily="2" charset="2"/>
              <a:buChar char="Ø"/>
            </a:pPr>
            <a:r>
              <a:rPr lang="en-GB" dirty="0" smtClean="0"/>
              <a:t>Only the liver is simulated</a:t>
            </a:r>
          </a:p>
          <a:p>
            <a:pPr marL="1790700" indent="-800100">
              <a:buFont typeface="Wingdings" pitchFamily="2" charset="2"/>
              <a:buChar char="Ø"/>
            </a:pPr>
            <a:r>
              <a:rPr lang="en-GB" dirty="0" smtClean="0"/>
              <a:t>Response based on pre-computations</a:t>
            </a:r>
          </a:p>
          <a:p>
            <a:pPr marL="1790700" indent="-800100">
              <a:buFont typeface="Wingdings" pitchFamily="2" charset="2"/>
              <a:buChar char="Ø"/>
            </a:pPr>
            <a:r>
              <a:rPr lang="en-GB" dirty="0" smtClean="0"/>
              <a:t>Simplified model</a:t>
            </a:r>
          </a:p>
          <a:p>
            <a:pPr marL="1790700" indent="-800100">
              <a:buFont typeface="Wingdings" pitchFamily="2" charset="2"/>
              <a:buChar char="Ø"/>
            </a:pPr>
            <a:endParaRPr lang="en-GB" dirty="0" smtClean="0"/>
          </a:p>
        </p:txBody>
      </p:sp>
      <p:sp>
        <p:nvSpPr>
          <p:cNvPr id="8" name="Espace réservé du texte 3"/>
          <p:cNvSpPr txBox="1">
            <a:spLocks/>
          </p:cNvSpPr>
          <p:nvPr/>
        </p:nvSpPr>
        <p:spPr>
          <a:xfrm>
            <a:off x="12698512" y="10526932"/>
            <a:ext cx="13278048" cy="7363571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1257300" indent="-1257300">
              <a:buClr>
                <a:srgbClr val="FF0000"/>
              </a:buClr>
              <a:buFont typeface="Wingdings" pitchFamily="2" charset="2"/>
              <a:buChar char="Ø"/>
            </a:pPr>
            <a:r>
              <a:rPr lang="en-GB" dirty="0" smtClean="0"/>
              <a:t>Objectives :</a:t>
            </a:r>
          </a:p>
          <a:p>
            <a:pPr marL="2171700" indent="-1181100">
              <a:buClr>
                <a:srgbClr val="FF0000"/>
              </a:buClr>
              <a:buFont typeface="Wingdings" pitchFamily="2" charset="2"/>
              <a:buChar char="Ø"/>
            </a:pPr>
            <a:r>
              <a:rPr lang="en-GB" dirty="0" smtClean="0"/>
              <a:t>Increase the number of elements</a:t>
            </a:r>
          </a:p>
          <a:p>
            <a:pPr marL="2171700" indent="-1181100">
              <a:buClr>
                <a:srgbClr val="FF0000"/>
              </a:buClr>
              <a:buFont typeface="Wingdings" pitchFamily="2" charset="2"/>
              <a:buChar char="Ø"/>
            </a:pPr>
            <a:r>
              <a:rPr lang="en-GB" dirty="0" smtClean="0"/>
              <a:t>Add other organs</a:t>
            </a:r>
          </a:p>
          <a:p>
            <a:pPr marL="2171700" indent="-1181100">
              <a:buClr>
                <a:srgbClr val="FF0000"/>
              </a:buClr>
              <a:buFont typeface="Wingdings" pitchFamily="2" charset="2"/>
              <a:buChar char="Ø"/>
            </a:pPr>
            <a:r>
              <a:rPr lang="en-GB" dirty="0" smtClean="0"/>
              <a:t>Handle cutting</a:t>
            </a:r>
          </a:p>
          <a:p>
            <a:pPr marL="2171700" indent="-1181100">
              <a:buClr>
                <a:srgbClr val="FF0000"/>
              </a:buClr>
              <a:buFont typeface="Wingdings" pitchFamily="2" charset="2"/>
              <a:buChar char="Ø"/>
            </a:pPr>
            <a:r>
              <a:rPr lang="en-GB" dirty="0" smtClean="0"/>
              <a:t>Better mechanical coupling</a:t>
            </a:r>
          </a:p>
          <a:p>
            <a:pPr marL="2171700" indent="-1181100">
              <a:buClr>
                <a:srgbClr val="FF0000"/>
              </a:buClr>
              <a:buFont typeface="Wingdings" pitchFamily="2" charset="2"/>
              <a:buChar char="Ø"/>
            </a:pPr>
            <a:r>
              <a:rPr lang="en-GB" dirty="0" smtClean="0"/>
              <a:t>Real time constraints</a:t>
            </a:r>
          </a:p>
        </p:txBody>
      </p:sp>
    </p:spTree>
    <p:extLst>
      <p:ext uri="{BB962C8B-B14F-4D97-AF65-F5344CB8AC3E}">
        <p14:creationId xmlns:p14="http://schemas.microsoft.com/office/powerpoint/2010/main" val="400765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New parallel architectures</a:t>
            </a:r>
            <a:endParaRPr lang="en-GB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GB" smtClean="0"/>
              <a:pPr/>
              <a:t>13</a:t>
            </a:fld>
            <a:endParaRPr lang="en-GB"/>
          </a:p>
        </p:txBody>
      </p:sp>
      <p:grpSp>
        <p:nvGrpSpPr>
          <p:cNvPr id="9" name="Groupe 8"/>
          <p:cNvGrpSpPr/>
          <p:nvPr/>
        </p:nvGrpSpPr>
        <p:grpSpPr>
          <a:xfrm>
            <a:off x="14587237" y="10185648"/>
            <a:ext cx="10853838" cy="7772032"/>
            <a:chOff x="6740104" y="9709488"/>
            <a:chExt cx="12159679" cy="8856984"/>
          </a:xfrm>
        </p:grpSpPr>
        <p:sp>
          <p:nvSpPr>
            <p:cNvPr id="10" name="Rectangle à coins arrondis 9"/>
            <p:cNvSpPr/>
            <p:nvPr/>
          </p:nvSpPr>
          <p:spPr>
            <a:xfrm>
              <a:off x="6740104" y="9709488"/>
              <a:ext cx="12159679" cy="8856984"/>
            </a:xfrm>
            <a:prstGeom prst="roundRect">
              <a:avLst>
                <a:gd name="adj" fmla="val 6648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2" descr="D:\redactioncourte\These\images\intro\gpupower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2091" y="9950996"/>
              <a:ext cx="11433634" cy="8217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Espace réservé du texte 3"/>
          <p:cNvSpPr txBox="1">
            <a:spLocks/>
          </p:cNvSpPr>
          <p:nvPr/>
        </p:nvSpPr>
        <p:spPr>
          <a:xfrm>
            <a:off x="885232" y="7449344"/>
            <a:ext cx="15503944" cy="4828636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dirty="0" smtClean="0"/>
              <a:t>Parallelization of a simulation is not a new idea :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Parallel processors, distributed processors, …</a:t>
            </a:r>
          </a:p>
          <a:p>
            <a:pPr lvl="1">
              <a:buFont typeface="Wingdings" pitchFamily="2" charset="2"/>
              <a:buChar char="Ø"/>
            </a:pPr>
            <a:endParaRPr lang="en-GB" dirty="0" smtClean="0"/>
          </a:p>
          <a:p>
            <a:pPr>
              <a:buFont typeface="Wingdings" pitchFamily="2" charset="2"/>
              <a:buChar char="Ø"/>
            </a:pPr>
            <a:r>
              <a:rPr lang="en-GB" dirty="0" smtClean="0"/>
              <a:t>Real time simulation constraints :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A lot of very fast computations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885232" y="2176594"/>
            <a:ext cx="15863983" cy="2249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9060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GB" sz="5400" dirty="0" smtClean="0">
                <a:solidFill>
                  <a:schemeClr val="bg1"/>
                </a:solidFill>
              </a:rPr>
              <a:t>Difficult to increase the frequency of processors</a:t>
            </a:r>
          </a:p>
          <a:p>
            <a:pPr marL="889000" lvl="1" indent="558800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70000"/>
              <a:buFont typeface="Wingdings" pitchFamily="2" charset="2"/>
              <a:buChar char="Ø"/>
            </a:pPr>
            <a:r>
              <a:rPr lang="en-GB" sz="4400" dirty="0" smtClean="0">
                <a:solidFill>
                  <a:schemeClr val="bg1"/>
                </a:solidFill>
              </a:rPr>
              <a:t>Parallelization of algorithms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23" name="Espace réservé du texte 3"/>
          <p:cNvSpPr txBox="1">
            <a:spLocks/>
          </p:cNvSpPr>
          <p:nvPr/>
        </p:nvSpPr>
        <p:spPr>
          <a:xfrm>
            <a:off x="885232" y="14214435"/>
            <a:ext cx="13789531" cy="3384376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dirty="0" smtClean="0"/>
              <a:t>Use GPU to achieve computations (GPGPU).</a:t>
            </a:r>
          </a:p>
          <a:p>
            <a:pPr lvl="1">
              <a:buFont typeface="Wingdings" pitchFamily="2" charset="2"/>
              <a:buChar char="Ø"/>
            </a:pPr>
            <a:endParaRPr lang="en-GB" dirty="0" smtClean="0"/>
          </a:p>
          <a:p>
            <a:pPr lvl="1">
              <a:buFont typeface="Wingdings" pitchFamily="2" charset="2"/>
              <a:buChar char="Ø"/>
            </a:pPr>
            <a:endParaRPr lang="en-GB" dirty="0"/>
          </a:p>
        </p:txBody>
      </p:sp>
      <p:pic>
        <p:nvPicPr>
          <p:cNvPr id="1026" name="Picture 2" descr="http://irfu.cea.fr/Images/astImg/2491_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7248" y="3191548"/>
            <a:ext cx="7635949" cy="573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54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3"/>
          <p:cNvSpPr txBox="1">
            <a:spLocks/>
          </p:cNvSpPr>
          <p:nvPr/>
        </p:nvSpPr>
        <p:spPr>
          <a:xfrm>
            <a:off x="259384" y="3602460"/>
            <a:ext cx="13782375" cy="2838772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smtClean="0"/>
              <a:t>GPU is seen as a specialized co-processeur :</a:t>
            </a:r>
          </a:p>
          <a:p>
            <a:pPr lvl="1">
              <a:buFont typeface="Wingdings" pitchFamily="2" charset="2"/>
              <a:buChar char="Ø"/>
            </a:pPr>
            <a:r>
              <a:rPr lang="en-GB" smtClean="0"/>
              <a:t>Achieve high parallel tasks</a:t>
            </a:r>
            <a:endParaRPr lang="en-GB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GPU architecture</a:t>
            </a:r>
            <a:endParaRPr lang="en-GB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4" name="Rectangle à coins arrondis 3"/>
          <p:cNvSpPr/>
          <p:nvPr/>
        </p:nvSpPr>
        <p:spPr>
          <a:xfrm>
            <a:off x="14228936" y="3602460"/>
            <a:ext cx="11607799" cy="13423948"/>
          </a:xfrm>
          <a:prstGeom prst="roundRect">
            <a:avLst>
              <a:gd name="adj" fmla="val 3878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4401288" y="4208984"/>
            <a:ext cx="2880320" cy="122413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3600" smtClean="0">
                <a:solidFill>
                  <a:schemeClr val="tx1"/>
                </a:solidFill>
              </a:rPr>
              <a:t>CPU</a:t>
            </a:r>
            <a:endParaRPr lang="en-GB" sz="3600">
              <a:solidFill>
                <a:schemeClr val="tx1"/>
              </a:solidFill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14833336" y="5217096"/>
            <a:ext cx="0" cy="6696744"/>
          </a:xfrm>
          <a:prstGeom prst="straightConnector1">
            <a:avLst/>
          </a:prstGeom>
          <a:ln w="101600"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5121368" y="6081192"/>
            <a:ext cx="1872208" cy="72008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smtClean="0">
                <a:solidFill>
                  <a:schemeClr val="tx1"/>
                </a:solidFill>
              </a:rPr>
              <a:t>Kernel 1</a:t>
            </a:r>
            <a:endParaRPr lang="en-GB" sz="360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926610" y="4229076"/>
            <a:ext cx="7535262" cy="122413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3600" smtClean="0">
                <a:solidFill>
                  <a:schemeClr val="tx1"/>
                </a:solidFill>
              </a:rPr>
              <a:t>GPU</a:t>
            </a:r>
            <a:endParaRPr lang="en-GB" sz="3600">
              <a:solidFill>
                <a:schemeClr val="tx1"/>
              </a:solidFill>
            </a:endParaRPr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16993576" y="6441232"/>
            <a:ext cx="1440160" cy="0"/>
          </a:xfrm>
          <a:prstGeom prst="straightConnector1">
            <a:avLst/>
          </a:prstGeom>
          <a:ln w="101600"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2" name="Groupe 51"/>
          <p:cNvGrpSpPr/>
          <p:nvPr/>
        </p:nvGrpSpPr>
        <p:grpSpPr>
          <a:xfrm>
            <a:off x="18433736" y="5217096"/>
            <a:ext cx="6696744" cy="4392488"/>
            <a:chOff x="18981464" y="5217096"/>
            <a:chExt cx="6696744" cy="4392488"/>
          </a:xfrm>
        </p:grpSpPr>
        <p:sp>
          <p:nvSpPr>
            <p:cNvPr id="14" name="Rectangle 13"/>
            <p:cNvSpPr/>
            <p:nvPr/>
          </p:nvSpPr>
          <p:spPr>
            <a:xfrm>
              <a:off x="18981464" y="5217096"/>
              <a:ext cx="6696744" cy="4392488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GB" sz="3600" smtClean="0">
                  <a:solidFill>
                    <a:schemeClr val="tx1"/>
                  </a:solidFill>
                </a:rPr>
                <a:t> Grille 1</a:t>
              </a:r>
              <a:endParaRPr lang="en-GB" sz="3600">
                <a:solidFill>
                  <a:schemeClr val="tx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9377508" y="6261212"/>
              <a:ext cx="1800200" cy="126014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smtClean="0">
                  <a:solidFill>
                    <a:schemeClr val="tx1"/>
                  </a:solidFill>
                </a:rPr>
                <a:t>Block</a:t>
              </a:r>
            </a:p>
            <a:p>
              <a:pPr algn="ctr"/>
              <a:r>
                <a:rPr lang="en-GB" sz="3600" smtClean="0">
                  <a:solidFill>
                    <a:schemeClr val="tx1"/>
                  </a:solidFill>
                </a:rPr>
                <a:t>(0,0)</a:t>
              </a:r>
              <a:endParaRPr lang="en-GB" sz="3600">
                <a:solidFill>
                  <a:schemeClr val="tx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1465740" y="6261212"/>
              <a:ext cx="1800200" cy="126014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smtClean="0">
                  <a:solidFill>
                    <a:schemeClr val="tx1"/>
                  </a:solidFill>
                </a:rPr>
                <a:t>Block</a:t>
              </a:r>
            </a:p>
            <a:p>
              <a:pPr algn="ctr"/>
              <a:r>
                <a:rPr lang="en-GB" sz="3600" smtClean="0">
                  <a:solidFill>
                    <a:schemeClr val="tx1"/>
                  </a:solidFill>
                </a:rPr>
                <a:t>(1,0)</a:t>
              </a:r>
              <a:endParaRPr lang="en-GB" sz="3600">
                <a:solidFill>
                  <a:schemeClr val="tx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3517968" y="6261212"/>
              <a:ext cx="1800200" cy="126014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smtClean="0">
                  <a:solidFill>
                    <a:schemeClr val="tx1"/>
                  </a:solidFill>
                </a:rPr>
                <a:t>Blobk</a:t>
              </a:r>
            </a:p>
            <a:p>
              <a:pPr algn="ctr"/>
              <a:r>
                <a:rPr lang="en-GB" sz="3600" smtClean="0">
                  <a:solidFill>
                    <a:schemeClr val="tx1"/>
                  </a:solidFill>
                </a:rPr>
                <a:t>(2,0)</a:t>
              </a:r>
              <a:endParaRPr lang="en-GB" sz="3600">
                <a:solidFill>
                  <a:schemeClr val="tx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9341504" y="7773380"/>
              <a:ext cx="1800200" cy="126014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smtClean="0">
                  <a:solidFill>
                    <a:schemeClr val="tx1"/>
                  </a:solidFill>
                </a:rPr>
                <a:t>Block</a:t>
              </a:r>
            </a:p>
            <a:p>
              <a:pPr algn="ctr"/>
              <a:r>
                <a:rPr lang="en-GB" sz="3600" smtClean="0">
                  <a:solidFill>
                    <a:schemeClr val="tx1"/>
                  </a:solidFill>
                </a:rPr>
                <a:t>(0,1)</a:t>
              </a:r>
              <a:endParaRPr lang="en-GB" sz="3600">
                <a:solidFill>
                  <a:schemeClr val="tx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1429736" y="7773380"/>
              <a:ext cx="1800200" cy="126014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smtClean="0">
                  <a:solidFill>
                    <a:schemeClr val="tx1"/>
                  </a:solidFill>
                </a:rPr>
                <a:t>Block</a:t>
              </a:r>
            </a:p>
            <a:p>
              <a:pPr algn="ctr"/>
              <a:r>
                <a:rPr lang="en-GB" sz="3600" smtClean="0">
                  <a:solidFill>
                    <a:schemeClr val="tx1"/>
                  </a:solidFill>
                </a:rPr>
                <a:t>(1,1)</a:t>
              </a:r>
              <a:endParaRPr lang="en-GB" sz="3600">
                <a:solidFill>
                  <a:schemeClr val="tx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3481964" y="7773380"/>
              <a:ext cx="1800200" cy="126014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smtClean="0">
                  <a:solidFill>
                    <a:schemeClr val="tx1"/>
                  </a:solidFill>
                </a:rPr>
                <a:t>Block</a:t>
              </a:r>
            </a:p>
            <a:p>
              <a:pPr algn="ctr"/>
              <a:r>
                <a:rPr lang="en-GB" sz="3600" smtClean="0">
                  <a:solidFill>
                    <a:schemeClr val="tx1"/>
                  </a:solidFill>
                </a:rPr>
                <a:t>(1,2)</a:t>
              </a:r>
              <a:endParaRPr lang="en-GB" sz="360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18829780" y="10314434"/>
            <a:ext cx="5436604" cy="4392488"/>
            <a:chOff x="19269496" y="10349756"/>
            <a:chExt cx="5436604" cy="4392488"/>
          </a:xfrm>
        </p:grpSpPr>
        <p:sp>
          <p:nvSpPr>
            <p:cNvPr id="58" name="Rectangle 57"/>
            <p:cNvSpPr/>
            <p:nvPr/>
          </p:nvSpPr>
          <p:spPr>
            <a:xfrm>
              <a:off x="19269496" y="10349756"/>
              <a:ext cx="5436604" cy="4392488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GB" sz="3600" smtClean="0">
                  <a:solidFill>
                    <a:schemeClr val="tx1"/>
                  </a:solidFill>
                </a:rPr>
                <a:t> Grille 2</a:t>
              </a:r>
              <a:endParaRPr lang="en-GB" sz="3600">
                <a:solidFill>
                  <a:schemeClr val="tx1"/>
                </a:solidFill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9750067" y="11393872"/>
              <a:ext cx="902616" cy="126014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20950200" y="11393872"/>
              <a:ext cx="902616" cy="126014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22150333" y="11393872"/>
              <a:ext cx="902616" cy="126014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23350466" y="11393872"/>
              <a:ext cx="902616" cy="126014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9764584" y="12921952"/>
              <a:ext cx="902616" cy="126014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0964717" y="12921952"/>
              <a:ext cx="902616" cy="126014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22164850" y="12921952"/>
              <a:ext cx="902616" cy="126014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23364983" y="12921952"/>
              <a:ext cx="902616" cy="126014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</p:grpSp>
      <p:sp>
        <p:nvSpPr>
          <p:cNvPr id="56" name="Rectangle 55"/>
          <p:cNvSpPr/>
          <p:nvPr/>
        </p:nvSpPr>
        <p:spPr>
          <a:xfrm>
            <a:off x="15121368" y="10478052"/>
            <a:ext cx="1872208" cy="72008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smtClean="0">
                <a:solidFill>
                  <a:schemeClr val="tx1"/>
                </a:solidFill>
              </a:rPr>
              <a:t>Kernel 2</a:t>
            </a:r>
            <a:endParaRPr lang="en-GB" sz="3600">
              <a:solidFill>
                <a:schemeClr val="tx1"/>
              </a:solidFill>
            </a:endParaRPr>
          </a:p>
        </p:txBody>
      </p:sp>
      <p:cxnSp>
        <p:nvCxnSpPr>
          <p:cNvPr id="53" name="Connecteur droit avec flèche 52"/>
          <p:cNvCxnSpPr/>
          <p:nvPr/>
        </p:nvCxnSpPr>
        <p:spPr>
          <a:xfrm>
            <a:off x="16993576" y="10838092"/>
            <a:ext cx="1728192" cy="0"/>
          </a:xfrm>
          <a:prstGeom prst="straightConnector1">
            <a:avLst/>
          </a:prstGeom>
          <a:ln w="101600"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2" name="Groupe 11"/>
          <p:cNvGrpSpPr/>
          <p:nvPr/>
        </p:nvGrpSpPr>
        <p:grpSpPr>
          <a:xfrm>
            <a:off x="15553416" y="7773380"/>
            <a:ext cx="9908456" cy="10981220"/>
            <a:chOff x="16101144" y="7773380"/>
            <a:chExt cx="9908456" cy="10981220"/>
          </a:xfrm>
        </p:grpSpPr>
        <p:grpSp>
          <p:nvGrpSpPr>
            <p:cNvPr id="9" name="Groupe 8"/>
            <p:cNvGrpSpPr/>
            <p:nvPr/>
          </p:nvGrpSpPr>
          <p:grpSpPr>
            <a:xfrm>
              <a:off x="16101144" y="7773380"/>
              <a:ext cx="9908456" cy="10981220"/>
              <a:chOff x="16101144" y="7773380"/>
              <a:chExt cx="9908456" cy="10981220"/>
            </a:xfrm>
          </p:grpSpPr>
          <p:cxnSp>
            <p:nvCxnSpPr>
              <p:cNvPr id="73" name="Connecteur droit 72"/>
              <p:cNvCxnSpPr/>
              <p:nvPr/>
            </p:nvCxnSpPr>
            <p:spPr>
              <a:xfrm flipV="1">
                <a:off x="16101144" y="7773380"/>
                <a:ext cx="5364596" cy="4140460"/>
              </a:xfrm>
              <a:prstGeom prst="line">
                <a:avLst/>
              </a:prstGeom>
              <a:ln>
                <a:prstDash val="dash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5" name="Connecteur droit 74"/>
              <p:cNvCxnSpPr/>
              <p:nvPr/>
            </p:nvCxnSpPr>
            <p:spPr>
              <a:xfrm>
                <a:off x="23191416" y="7773380"/>
                <a:ext cx="2818184" cy="4140460"/>
              </a:xfrm>
              <a:prstGeom prst="line">
                <a:avLst/>
              </a:prstGeom>
              <a:ln>
                <a:prstDash val="dash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Connecteur droit 76"/>
              <p:cNvCxnSpPr/>
              <p:nvPr/>
            </p:nvCxnSpPr>
            <p:spPr>
              <a:xfrm>
                <a:off x="23191416" y="9033520"/>
                <a:ext cx="2818184" cy="9721080"/>
              </a:xfrm>
              <a:prstGeom prst="line">
                <a:avLst/>
              </a:prstGeom>
              <a:ln>
                <a:prstDash val="dash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Connecteur droit 78"/>
              <p:cNvCxnSpPr/>
              <p:nvPr/>
            </p:nvCxnSpPr>
            <p:spPr>
              <a:xfrm flipH="1">
                <a:off x="16101144" y="9033520"/>
                <a:ext cx="5364596" cy="9721080"/>
              </a:xfrm>
              <a:prstGeom prst="line">
                <a:avLst/>
              </a:prstGeom>
              <a:ln>
                <a:prstDash val="dash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e 35"/>
            <p:cNvGrpSpPr/>
            <p:nvPr/>
          </p:nvGrpSpPr>
          <p:grpSpPr>
            <a:xfrm>
              <a:off x="16101144" y="11913840"/>
              <a:ext cx="9908456" cy="6840760"/>
              <a:chOff x="16101144" y="11913840"/>
              <a:chExt cx="9908456" cy="6840760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16101144" y="11913840"/>
                <a:ext cx="9908456" cy="684076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Block (1,1)</a:t>
                </a:r>
                <a:endParaRPr lang="en-GB" sz="360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6605200" y="12921952"/>
                <a:ext cx="1800200" cy="1800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Thread</a:t>
                </a:r>
              </a:p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(0,0)</a:t>
                </a:r>
                <a:endParaRPr lang="en-GB" sz="360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18405400" y="12921952"/>
                <a:ext cx="1800200" cy="1800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Thread</a:t>
                </a:r>
              </a:p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(1,0)</a:t>
                </a:r>
                <a:endParaRPr lang="en-GB" sz="360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20205600" y="12921952"/>
                <a:ext cx="1800200" cy="1800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Thread</a:t>
                </a:r>
              </a:p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(2,0)</a:t>
                </a:r>
                <a:endParaRPr lang="en-GB" sz="360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22005800" y="12921952"/>
                <a:ext cx="1800200" cy="1800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Thread</a:t>
                </a:r>
              </a:p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(3,0)</a:t>
                </a:r>
                <a:endParaRPr lang="en-GB" sz="360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23806000" y="12921952"/>
                <a:ext cx="1800200" cy="1800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Thread</a:t>
                </a:r>
              </a:p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(4,0)</a:t>
                </a:r>
                <a:endParaRPr lang="en-GB" sz="360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16605200" y="14722152"/>
                <a:ext cx="1800200" cy="1800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Thread</a:t>
                </a:r>
              </a:p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(0,1)</a:t>
                </a:r>
                <a:endParaRPr lang="en-GB" sz="360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18405400" y="14722152"/>
                <a:ext cx="1800200" cy="1800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Thread</a:t>
                </a:r>
              </a:p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(1,1)</a:t>
                </a:r>
                <a:endParaRPr lang="en-GB" sz="360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20205600" y="14722152"/>
                <a:ext cx="1800200" cy="1800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Thread</a:t>
                </a:r>
              </a:p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(2,1)</a:t>
                </a:r>
                <a:endParaRPr lang="en-GB" sz="360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22005800" y="14722152"/>
                <a:ext cx="1800200" cy="1800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Thread</a:t>
                </a:r>
              </a:p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(3,1)</a:t>
                </a:r>
                <a:endParaRPr lang="en-GB" sz="360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23806000" y="14722152"/>
                <a:ext cx="1800200" cy="1800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Thread</a:t>
                </a:r>
              </a:p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(4,1)</a:t>
                </a:r>
                <a:endParaRPr lang="en-GB" sz="360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16605200" y="16522352"/>
                <a:ext cx="1800200" cy="1800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Thread</a:t>
                </a:r>
              </a:p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(0,2)</a:t>
                </a:r>
                <a:endParaRPr lang="en-GB" sz="360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18405400" y="16522352"/>
                <a:ext cx="1800200" cy="1800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Thread</a:t>
                </a:r>
              </a:p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(1,2)</a:t>
                </a:r>
                <a:endParaRPr lang="en-GB" sz="360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20205600" y="16522352"/>
                <a:ext cx="1800200" cy="1800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Thread</a:t>
                </a:r>
              </a:p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(2,2)</a:t>
                </a:r>
                <a:endParaRPr lang="en-GB" sz="3600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22005800" y="16522352"/>
                <a:ext cx="1800200" cy="1800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Thread</a:t>
                </a:r>
              </a:p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(3,2)</a:t>
                </a:r>
                <a:endParaRPr lang="en-GB" sz="360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23806000" y="16522352"/>
                <a:ext cx="1800200" cy="1800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Thread</a:t>
                </a:r>
              </a:p>
              <a:p>
                <a:pPr algn="ctr"/>
                <a:r>
                  <a:rPr lang="en-GB" sz="3600" smtClean="0">
                    <a:solidFill>
                      <a:schemeClr val="tx1"/>
                    </a:solidFill>
                  </a:rPr>
                  <a:t>(4,3)</a:t>
                </a:r>
                <a:endParaRPr lang="en-GB" sz="36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5" name="Espace réservé du texte 3"/>
          <p:cNvSpPr txBox="1">
            <a:spLocks/>
          </p:cNvSpPr>
          <p:nvPr/>
        </p:nvSpPr>
        <p:spPr>
          <a:xfrm>
            <a:off x="270200" y="6225208"/>
            <a:ext cx="13782375" cy="3384376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dirty="0" smtClean="0"/>
              <a:t>Two level of parallelism :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A Grid contains several blocs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A Block contains several threads</a:t>
            </a:r>
            <a:endParaRPr lang="en-GB" dirty="0"/>
          </a:p>
        </p:txBody>
      </p:sp>
      <p:sp>
        <p:nvSpPr>
          <p:cNvPr id="62" name="Espace réservé du texte 3"/>
          <p:cNvSpPr txBox="1">
            <a:spLocks/>
          </p:cNvSpPr>
          <p:nvPr/>
        </p:nvSpPr>
        <p:spPr>
          <a:xfrm>
            <a:off x="259384" y="13281992"/>
            <a:ext cx="13782375" cy="4536504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dirty="0" smtClean="0"/>
              <a:t>GPU Parallelization strategies are very different than CPU parallelization :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Run thousand of threads to exploit efficiently the GPU</a:t>
            </a:r>
          </a:p>
          <a:p>
            <a:pPr lvl="1" indent="0">
              <a:buNone/>
            </a:pPr>
            <a:endParaRPr lang="en-GB" dirty="0" smtClean="0"/>
          </a:p>
          <a:p>
            <a:pPr lvl="1">
              <a:buFont typeface="Wingdings" pitchFamily="2" charset="2"/>
              <a:buChar char="Ø"/>
            </a:pPr>
            <a:endParaRPr lang="en-GB" dirty="0"/>
          </a:p>
        </p:txBody>
      </p:sp>
      <p:sp>
        <p:nvSpPr>
          <p:cNvPr id="63" name="Espace réservé du texte 3"/>
          <p:cNvSpPr txBox="1">
            <a:spLocks/>
          </p:cNvSpPr>
          <p:nvPr/>
        </p:nvSpPr>
        <p:spPr>
          <a:xfrm>
            <a:off x="259384" y="9465568"/>
            <a:ext cx="13793191" cy="3816424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dirty="0" smtClean="0"/>
              <a:t>GPU programing :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Local synchronisations very fast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Global synchronisations very slow (Synchronisation with the CPU)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12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62" grpId="0"/>
      <p:bldP spid="6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/>
          <p:cNvSpPr/>
          <p:nvPr/>
        </p:nvSpPr>
        <p:spPr>
          <a:xfrm>
            <a:off x="2563640" y="3720202"/>
            <a:ext cx="720080" cy="792088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5400" smtClean="0"/>
              <a:t>1</a:t>
            </a:r>
            <a:endParaRPr lang="en-GB" sz="5400"/>
          </a:p>
        </p:txBody>
      </p:sp>
      <p:sp>
        <p:nvSpPr>
          <p:cNvPr id="8" name="Ellipse 7"/>
          <p:cNvSpPr/>
          <p:nvPr/>
        </p:nvSpPr>
        <p:spPr>
          <a:xfrm>
            <a:off x="2563640" y="14734642"/>
            <a:ext cx="720080" cy="792088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5400" smtClean="0"/>
              <a:t>5</a:t>
            </a:r>
            <a:endParaRPr lang="en-GB" sz="5400"/>
          </a:p>
        </p:txBody>
      </p:sp>
      <p:sp>
        <p:nvSpPr>
          <p:cNvPr id="20" name="Ellipse 19"/>
          <p:cNvSpPr/>
          <p:nvPr/>
        </p:nvSpPr>
        <p:spPr>
          <a:xfrm>
            <a:off x="2539050" y="11981033"/>
            <a:ext cx="720080" cy="792088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5400" smtClean="0"/>
              <a:t>4</a:t>
            </a:r>
            <a:endParaRPr lang="en-GB" sz="5400"/>
          </a:p>
        </p:txBody>
      </p:sp>
      <p:sp>
        <p:nvSpPr>
          <p:cNvPr id="22" name="Ellipse 21"/>
          <p:cNvSpPr/>
          <p:nvPr/>
        </p:nvSpPr>
        <p:spPr>
          <a:xfrm>
            <a:off x="2532513" y="6473812"/>
            <a:ext cx="720080" cy="792088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5400" smtClean="0"/>
              <a:t>2</a:t>
            </a:r>
            <a:endParaRPr lang="en-GB" sz="5400"/>
          </a:p>
        </p:txBody>
      </p:sp>
      <p:sp>
        <p:nvSpPr>
          <p:cNvPr id="23" name="Ellipse 22"/>
          <p:cNvSpPr/>
          <p:nvPr/>
        </p:nvSpPr>
        <p:spPr>
          <a:xfrm>
            <a:off x="2539050" y="9227422"/>
            <a:ext cx="720080" cy="792088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5400" smtClean="0"/>
              <a:t>3</a:t>
            </a:r>
            <a:endParaRPr lang="en-GB" sz="5400"/>
          </a:p>
        </p:txBody>
      </p:sp>
      <p:grpSp>
        <p:nvGrpSpPr>
          <p:cNvPr id="64" name="Groupe 63"/>
          <p:cNvGrpSpPr/>
          <p:nvPr/>
        </p:nvGrpSpPr>
        <p:grpSpPr>
          <a:xfrm>
            <a:off x="18157577" y="590808"/>
            <a:ext cx="6768753" cy="7062272"/>
            <a:chOff x="9691163" y="4740576"/>
            <a:chExt cx="6768753" cy="7062272"/>
          </a:xfrm>
        </p:grpSpPr>
        <p:sp>
          <p:nvSpPr>
            <p:cNvPr id="65" name="Rectangle à coins arrondis 64"/>
            <p:cNvSpPr/>
            <p:nvPr/>
          </p:nvSpPr>
          <p:spPr>
            <a:xfrm>
              <a:off x="9691163" y="4740576"/>
              <a:ext cx="6768753" cy="7062272"/>
            </a:xfrm>
            <a:prstGeom prst="roundRect">
              <a:avLst>
                <a:gd name="adj" fmla="val 729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9907188" y="4985938"/>
              <a:ext cx="6290625" cy="652887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cxnSp>
          <p:nvCxnSpPr>
            <p:cNvPr id="67" name="Connecteur droit avec flèche 66"/>
            <p:cNvCxnSpPr/>
            <p:nvPr/>
          </p:nvCxnSpPr>
          <p:spPr>
            <a:xfrm>
              <a:off x="11448849" y="6457419"/>
              <a:ext cx="0" cy="68731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Connecteur droit avec flèche 67"/>
            <p:cNvCxnSpPr/>
            <p:nvPr/>
          </p:nvCxnSpPr>
          <p:spPr>
            <a:xfrm>
              <a:off x="11461661" y="7913410"/>
              <a:ext cx="0" cy="68731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Connecteur droit avec flèche 68"/>
            <p:cNvCxnSpPr/>
            <p:nvPr/>
          </p:nvCxnSpPr>
          <p:spPr>
            <a:xfrm>
              <a:off x="11453974" y="9346959"/>
              <a:ext cx="0" cy="68731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0" name="Rectangle à coins arrondis 69"/>
          <p:cNvSpPr/>
          <p:nvPr/>
        </p:nvSpPr>
        <p:spPr>
          <a:xfrm>
            <a:off x="19118803" y="1538977"/>
            <a:ext cx="4794291" cy="720982"/>
          </a:xfrm>
          <a:prstGeom prst="roundRect">
            <a:avLst/>
          </a:prstGeom>
          <a:solidFill>
            <a:srgbClr val="FFCC6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GB" sz="3200" dirty="0" smtClean="0">
                <a:effectLst/>
                <a:ea typeface="Calibri"/>
                <a:cs typeface="Times New Roman"/>
              </a:rPr>
              <a:t>Deformation</a:t>
            </a:r>
            <a:endParaRPr lang="en-GB" sz="3200" dirty="0">
              <a:effectLst/>
              <a:ea typeface="Calibri"/>
              <a:cs typeface="Times New Roman"/>
            </a:endParaRPr>
          </a:p>
        </p:txBody>
      </p:sp>
      <p:sp>
        <p:nvSpPr>
          <p:cNvPr id="71" name="Rectangle à coins arrondis 70"/>
          <p:cNvSpPr/>
          <p:nvPr/>
        </p:nvSpPr>
        <p:spPr>
          <a:xfrm>
            <a:off x="19118803" y="2992163"/>
            <a:ext cx="4794291" cy="75464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GB" sz="3200" dirty="0" smtClean="0">
                <a:effectLst/>
                <a:ea typeface="Calibri"/>
                <a:cs typeface="Times New Roman"/>
              </a:rPr>
              <a:t>Collision detection</a:t>
            </a:r>
            <a:endParaRPr lang="en-GB" sz="3200" dirty="0">
              <a:effectLst/>
              <a:ea typeface="Calibri"/>
              <a:cs typeface="Times New Roman"/>
            </a:endParaRPr>
          </a:p>
        </p:txBody>
      </p:sp>
      <p:sp>
        <p:nvSpPr>
          <p:cNvPr id="72" name="Rectangle à coins arrondis 71"/>
          <p:cNvSpPr/>
          <p:nvPr/>
        </p:nvSpPr>
        <p:spPr>
          <a:xfrm>
            <a:off x="19121365" y="4448155"/>
            <a:ext cx="4794291" cy="75464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GB" sz="3200" dirty="0" smtClean="0">
                <a:effectLst/>
                <a:ea typeface="Calibri"/>
                <a:cs typeface="Times New Roman"/>
              </a:rPr>
              <a:t>Contacts resolution</a:t>
            </a:r>
            <a:endParaRPr lang="en-GB" sz="3200" dirty="0">
              <a:effectLst/>
              <a:ea typeface="Calibri"/>
              <a:cs typeface="Times New Roman"/>
            </a:endParaRPr>
          </a:p>
        </p:txBody>
      </p:sp>
      <p:sp>
        <p:nvSpPr>
          <p:cNvPr id="73" name="Rectangle à coins arrondis 72"/>
          <p:cNvSpPr/>
          <p:nvPr/>
        </p:nvSpPr>
        <p:spPr>
          <a:xfrm>
            <a:off x="19123928" y="5916771"/>
            <a:ext cx="4794291" cy="75464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GB" sz="3200" dirty="0" smtClean="0">
                <a:effectLst/>
                <a:ea typeface="Calibri"/>
                <a:cs typeface="Times New Roman"/>
              </a:rPr>
              <a:t>Simulation rendering</a:t>
            </a:r>
            <a:endParaRPr lang="en-GB" sz="3200" dirty="0">
              <a:effectLst/>
              <a:ea typeface="Calibri"/>
              <a:cs typeface="Times New Roman"/>
            </a:endParaRPr>
          </a:p>
        </p:txBody>
      </p:sp>
      <p:grpSp>
        <p:nvGrpSpPr>
          <p:cNvPr id="52" name="Groupe 51"/>
          <p:cNvGrpSpPr/>
          <p:nvPr/>
        </p:nvGrpSpPr>
        <p:grpSpPr>
          <a:xfrm>
            <a:off x="17651760" y="8161700"/>
            <a:ext cx="7938584" cy="10301406"/>
            <a:chOff x="-1" y="1760712"/>
            <a:chExt cx="8904551" cy="12428004"/>
          </a:xfrm>
        </p:grpSpPr>
        <p:sp>
          <p:nvSpPr>
            <p:cNvPr id="53" name="Rectangle à coins arrondis 52"/>
            <p:cNvSpPr/>
            <p:nvPr/>
          </p:nvSpPr>
          <p:spPr>
            <a:xfrm>
              <a:off x="-1" y="1760712"/>
              <a:ext cx="8904551" cy="12428004"/>
            </a:xfrm>
            <a:prstGeom prst="roundRect">
              <a:avLst>
                <a:gd name="adj" fmla="val 6196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marL="620713" indent="-620713">
                <a:lnSpc>
                  <a:spcPct val="150000"/>
                </a:lnSpc>
                <a:buClr>
                  <a:schemeClr val="accent6">
                    <a:lumMod val="75000"/>
                  </a:schemeClr>
                </a:buClr>
                <a:buFont typeface="Wingdings" pitchFamily="2" charset="2"/>
                <a:buChar char="Ø"/>
              </a:pPr>
              <a:r>
                <a:rPr lang="en-US" sz="3200" dirty="0">
                  <a:solidFill>
                    <a:schemeClr val="tx1"/>
                  </a:solidFill>
                </a:rPr>
                <a:t>GPU parallelization of </a:t>
              </a:r>
              <a:r>
                <a:rPr lang="en-US" sz="3200" dirty="0" smtClean="0">
                  <a:solidFill>
                    <a:schemeClr val="tx1"/>
                  </a:solidFill>
                </a:rPr>
                <a:t>implicit integrator</a:t>
              </a:r>
              <a:endParaRPr lang="en-US" sz="3200" dirty="0">
                <a:solidFill>
                  <a:schemeClr val="tx1"/>
                </a:solidFill>
              </a:endParaRPr>
            </a:p>
            <a:p>
              <a:pPr marL="620713" indent="-620713">
                <a:buClr>
                  <a:schemeClr val="accent6">
                    <a:lumMod val="75000"/>
                  </a:schemeClr>
                </a:buClr>
                <a:buFont typeface="Wingdings" pitchFamily="2" charset="2"/>
                <a:buChar char="Ø"/>
              </a:pPr>
              <a:r>
                <a:rPr lang="en-US" sz="3200" dirty="0">
                  <a:solidFill>
                    <a:schemeClr val="tx1"/>
                  </a:solidFill>
                </a:rPr>
                <a:t>Asynchronous preconditioning</a:t>
              </a:r>
            </a:p>
          </p:txBody>
        </p:sp>
        <p:pic>
          <p:nvPicPr>
            <p:cNvPr id="54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00" y="2397283"/>
              <a:ext cx="4268134" cy="4488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5" name="Picture 3" descr="D:\redactioncourte\These\images\vriphys\armadillo-femTetra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42" y="7732909"/>
              <a:ext cx="2714667" cy="3710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35756" r="100000">
                          <a14:foregroundMark x1="45930" y1="11628" x2="45930" y2="11628"/>
                          <a14:foregroundMark x1="49419" y1="15988" x2="49419" y2="15988"/>
                          <a14:foregroundMark x1="44767" y1="26163" x2="44767" y2="26163"/>
                          <a14:foregroundMark x1="51744" y1="44767" x2="51744" y2="44767"/>
                          <a14:foregroundMark x1="57267" y1="55814" x2="57267" y2="55814"/>
                          <a14:foregroundMark x1="52180" y1="63372" x2="52180" y2="63372"/>
                          <a14:foregroundMark x1="49709" y1="74128" x2="49709" y2="741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56"/>
            <a:stretch/>
          </p:blipFill>
          <p:spPr bwMode="auto">
            <a:xfrm>
              <a:off x="4493272" y="2804592"/>
              <a:ext cx="4393528" cy="3276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3072" y="9681844"/>
              <a:ext cx="6211478" cy="19220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1304" y="6483902"/>
              <a:ext cx="3959023" cy="2853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9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7833" y="7474011"/>
              <a:ext cx="2361503" cy="18068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6217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7188E-6 -3.04687E-6 L 0.00317 -0.58105 " pathEditMode="relative" rAng="0" ptsTypes="AA">
                                      <p:cBhvr>
                                        <p:cTn id="34" dur="1000" spd="-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" y="-290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20" grpId="0" animBg="1"/>
      <p:bldP spid="23" grpId="0" animBg="1"/>
      <p:bldP spid="7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Solving methods</a:t>
            </a:r>
            <a:endParaRPr lang="en-GB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GB" smtClean="0"/>
              <a:pPr/>
              <a:t>16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Espace réservé du texte 3"/>
              <p:cNvSpPr txBox="1">
                <a:spLocks/>
              </p:cNvSpPr>
              <p:nvPr/>
            </p:nvSpPr>
            <p:spPr>
              <a:xfrm>
                <a:off x="1555527" y="3416896"/>
                <a:ext cx="23330592" cy="14065384"/>
              </a:xfrm>
              <a:prstGeom prst="rect">
                <a:avLst/>
              </a:prstGeom>
            </p:spPr>
            <p:txBody>
              <a:bodyPr anchor="t"/>
              <a:lstStyle>
                <a:lvl1pPr marL="914400" indent="-914400" algn="l">
                  <a:lnSpc>
                    <a:spcPct val="150000"/>
                  </a:lnSpc>
                  <a:buClr>
                    <a:schemeClr val="accent6">
                      <a:lumMod val="75000"/>
                    </a:schemeClr>
                  </a:buClr>
                  <a:buFont typeface="Mistral" pitchFamily="66" charset="0"/>
                  <a:buChar char="►"/>
                  <a:defRPr sz="5400" spc="-150">
                    <a:solidFill>
                      <a:schemeClr val="bg1"/>
                    </a:solidFill>
                    <a:latin typeface="+mj-lt"/>
                  </a:defRPr>
                </a:lvl1pPr>
                <a:lvl2pPr marL="2141538" indent="-698500" algn="l">
                  <a:buClr>
                    <a:schemeClr val="accent6">
                      <a:lumMod val="75000"/>
                    </a:schemeClr>
                  </a:buClr>
                  <a:buSzPct val="70000"/>
                  <a:buFont typeface="Mistral" pitchFamily="66" charset="0"/>
                  <a:buChar char="►"/>
                  <a:defRPr sz="4400" spc="-150">
                    <a:solidFill>
                      <a:schemeClr val="bg1"/>
                    </a:solidFill>
                    <a:latin typeface="+mj-lt"/>
                  </a:defRPr>
                </a:lvl2pPr>
                <a:lvl3pPr>
                  <a:defRPr sz="4000">
                    <a:solidFill>
                      <a:schemeClr val="bg1"/>
                    </a:solidFill>
                    <a:latin typeface="+mj-lt"/>
                  </a:defRPr>
                </a:lvl3pPr>
                <a:lvl4pPr>
                  <a:defRPr sz="4000">
                    <a:solidFill>
                      <a:schemeClr val="bg1"/>
                    </a:solidFill>
                    <a:latin typeface="+mj-lt"/>
                  </a:defRPr>
                </a:lvl4pPr>
                <a:lvl5pPr>
                  <a:defRPr sz="4000">
                    <a:solidFill>
                      <a:schemeClr val="bg1"/>
                    </a:solidFill>
                    <a:latin typeface="+mj-lt"/>
                  </a:defRPr>
                </a:lvl5pPr>
              </a:lstStyle>
              <a:p>
                <a:pPr>
                  <a:buFont typeface="Wingdings" pitchFamily="2" charset="2"/>
                  <a:buChar char="Ø"/>
                </a:pPr>
                <a:r>
                  <a:rPr lang="en-GB" dirty="0" smtClean="0"/>
                  <a:t>Pre-compute the inverse of the system :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GB" dirty="0" smtClean="0"/>
                  <a:t>Actually compute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GB" i="1">
                            <a:latin typeface="Cambria Math"/>
                          </a:rPr>
                          <m:t>−1</m:t>
                        </m:r>
                      </m:sup>
                    </m:sSup>
                    <m:r>
                      <a:rPr lang="en-GB" i="1">
                        <a:latin typeface="Cambria Math"/>
                      </a:rPr>
                      <m:t> </m:t>
                    </m:r>
                  </m:oMath>
                </a14:m>
                <a:r>
                  <a:rPr lang="en-GB" dirty="0" smtClean="0"/>
                  <a:t>such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/>
                          </a:rPr>
                        </m:ctrlPr>
                      </m:sSupPr>
                      <m:e>
                        <m:r>
                          <a:rPr lang="en-GB" i="1" smtClean="0">
                            <a:latin typeface="Cambria Math"/>
                          </a:rPr>
                          <m:t>𝑥</m:t>
                        </m:r>
                        <m:r>
                          <a:rPr lang="en-GB" i="1">
                            <a:latin typeface="Cambria Math"/>
                          </a:rPr>
                          <m:t>=</m:t>
                        </m:r>
                        <m:r>
                          <a:rPr lang="en-GB" i="1" smtClean="0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GB" i="1" smtClean="0">
                            <a:latin typeface="Cambria Math"/>
                          </a:rPr>
                          <m:t>−1</m:t>
                        </m:r>
                      </m:sup>
                    </m:sSup>
                    <m:r>
                      <a:rPr lang="en-GB" i="1" smtClean="0">
                        <a:latin typeface="Cambria Math"/>
                      </a:rPr>
                      <m:t>𝑏</m:t>
                    </m:r>
                  </m:oMath>
                </a14:m>
                <a:endParaRPr lang="en-GB" dirty="0" smtClean="0"/>
              </a:p>
              <a:p>
                <a:pPr lvl="1">
                  <a:buFont typeface="Wingdings" pitchFamily="2" charset="2"/>
                  <a:buChar char="Ø"/>
                </a:pPr>
                <a:r>
                  <a:rPr lang="en-GB" dirty="0" smtClean="0"/>
                  <a:t>Benefits: Fast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GB" dirty="0" smtClean="0"/>
                  <a:t>Disadvantages:  Limited to linear and to coarse models [</a:t>
                </a:r>
                <a:r>
                  <a:rPr lang="en-GB" dirty="0" err="1" smtClean="0"/>
                  <a:t>Cotin</a:t>
                </a:r>
                <a:r>
                  <a:rPr lang="en-GB" dirty="0" smtClean="0"/>
                  <a:t> et al. 96]</a:t>
                </a:r>
              </a:p>
              <a:p>
                <a:pPr>
                  <a:buFont typeface="Wingdings" pitchFamily="2" charset="2"/>
                  <a:buChar char="Ø"/>
                </a:pPr>
                <a:endParaRPr lang="en-GB" sz="2200" dirty="0" smtClean="0"/>
              </a:p>
              <a:p>
                <a:pPr>
                  <a:buFont typeface="Wingdings" pitchFamily="2" charset="2"/>
                  <a:buChar char="Ø"/>
                </a:pPr>
                <a:endParaRPr lang="en-GB" sz="2200" dirty="0" smtClean="0"/>
              </a:p>
              <a:p>
                <a:pPr>
                  <a:buFont typeface="Wingdings" pitchFamily="2" charset="2"/>
                  <a:buChar char="Ø"/>
                </a:pPr>
                <a:r>
                  <a:rPr lang="en-GB" dirty="0" smtClean="0"/>
                  <a:t>Compute a factorization :  </a:t>
                </a:r>
                <a:endParaRPr lang="en-GB" i="1" dirty="0" smtClean="0">
                  <a:latin typeface="Cambria Math"/>
                </a:endParaRPr>
              </a:p>
              <a:p>
                <a:pPr lvl="1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GB" i="1" smtClean="0">
                            <a:latin typeface="Cambria Math"/>
                          </a:rPr>
                          <m:t>𝐴</m:t>
                        </m:r>
                        <m:r>
                          <a:rPr lang="en-GB" i="1" smtClean="0">
                            <a:latin typeface="Cambria Math"/>
                          </a:rPr>
                          <m:t>=</m:t>
                        </m:r>
                        <m:r>
                          <a:rPr lang="en-GB" i="1" smtClean="0">
                            <a:latin typeface="Cambria Math"/>
                          </a:rPr>
                          <m:t>𝐿</m:t>
                        </m:r>
                        <m:r>
                          <a:rPr lang="en-GB" i="1" smtClean="0">
                            <a:latin typeface="Cambria Math"/>
                          </a:rPr>
                          <m:t> </m:t>
                        </m:r>
                        <m:r>
                          <a:rPr lang="en-GB" i="1" smtClean="0">
                            <a:latin typeface="Cambria Math"/>
                          </a:rPr>
                          <m:t>𝐷</m:t>
                        </m:r>
                        <m:r>
                          <a:rPr lang="en-GB" i="1" smtClean="0">
                            <a:latin typeface="Cambria Math"/>
                          </a:rPr>
                          <m:t> </m:t>
                        </m:r>
                        <m:r>
                          <a:rPr lang="en-GB" i="1" smtClean="0">
                            <a:latin typeface="Cambria Math"/>
                          </a:rPr>
                          <m:t>𝐿</m:t>
                        </m:r>
                      </m:e>
                      <m:sup>
                        <m:r>
                          <a:rPr lang="en-GB" i="1" smtClean="0">
                            <a:latin typeface="Cambria Math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GB" dirty="0" smtClean="0"/>
                  <a:t>  or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b="0" i="0" smtClean="0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GB" i="1">
                            <a:latin typeface="Cambria Math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/>
                          </a:rPr>
                          <m:t>𝐴</m:t>
                        </m:r>
                        <m:r>
                          <a:rPr lang="en-GB" i="1">
                            <a:latin typeface="Cambria Math"/>
                          </a:rPr>
                          <m:t>=</m:t>
                        </m:r>
                        <m:r>
                          <a:rPr lang="en-GB" i="1">
                            <a:latin typeface="Cambria Math"/>
                          </a:rPr>
                          <m:t>𝐿</m:t>
                        </m:r>
                        <m:r>
                          <a:rPr lang="en-GB" i="1">
                            <a:latin typeface="Cambria Math"/>
                          </a:rPr>
                          <m:t> </m:t>
                        </m:r>
                        <m:r>
                          <a:rPr lang="en-GB" i="1">
                            <a:latin typeface="Cambria Math"/>
                          </a:rPr>
                          <m:t>𝐿</m:t>
                        </m:r>
                      </m:e>
                      <m:sup>
                        <m:r>
                          <a:rPr lang="en-GB" i="1">
                            <a:latin typeface="Cambria Math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GB" dirty="0" smtClean="0"/>
                  <a:t> (</a:t>
                </a:r>
                <a:r>
                  <a:rPr lang="en-GB" dirty="0" err="1" smtClean="0"/>
                  <a:t>Cholesky</a:t>
                </a:r>
                <a:r>
                  <a:rPr lang="en-GB" dirty="0" smtClean="0"/>
                  <a:t> factorization)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GB" dirty="0" smtClean="0"/>
                  <a:t>Benefits: </a:t>
                </a:r>
                <a:r>
                  <a:rPr lang="en-GB" dirty="0"/>
                  <a:t>Stable </a:t>
                </a:r>
                <a:r>
                  <a:rPr lang="en-GB" dirty="0" smtClean="0"/>
                  <a:t>and accurate, sparse factorization can be applied for detailed meshes</a:t>
                </a:r>
                <a:endParaRPr lang="en-GB" dirty="0"/>
              </a:p>
              <a:p>
                <a:pPr lvl="1">
                  <a:buFont typeface="Wingdings" pitchFamily="2" charset="2"/>
                  <a:buChar char="Ø"/>
                </a:pPr>
                <a:r>
                  <a:rPr lang="en-GB" dirty="0" smtClean="0"/>
                  <a:t>Disadvantages:  Time to factorize is important</a:t>
                </a:r>
              </a:p>
              <a:p>
                <a:pPr lvl="1">
                  <a:buFont typeface="Wingdings" pitchFamily="2" charset="2"/>
                  <a:buChar char="Ø"/>
                </a:pPr>
                <a:endParaRPr lang="en-GB" sz="2200" dirty="0" smtClean="0"/>
              </a:p>
              <a:p>
                <a:pPr lvl="1">
                  <a:buFont typeface="Wingdings" pitchFamily="2" charset="2"/>
                  <a:buChar char="Ø"/>
                </a:pPr>
                <a:endParaRPr lang="en-GB" sz="2200" dirty="0" smtClean="0"/>
              </a:p>
              <a:p>
                <a:pPr lvl="1">
                  <a:buFont typeface="Wingdings" pitchFamily="2" charset="2"/>
                  <a:buChar char="Ø"/>
                </a:pPr>
                <a:endParaRPr lang="en-GB" sz="2200" dirty="0" smtClean="0"/>
              </a:p>
              <a:p>
                <a:pPr>
                  <a:buFont typeface="Wingdings" pitchFamily="2" charset="2"/>
                  <a:buChar char="Ø"/>
                </a:pPr>
                <a:r>
                  <a:rPr lang="en-GB" dirty="0" smtClean="0"/>
                  <a:t>Use an iterative algorithm :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GB" dirty="0"/>
                  <a:t>Conjugate </a:t>
                </a:r>
                <a:r>
                  <a:rPr lang="en-GB" dirty="0" smtClean="0"/>
                  <a:t>Gradient algorithm </a:t>
                </a:r>
                <a:r>
                  <a:rPr lang="en-GB" dirty="0"/>
                  <a:t>(CG) [</a:t>
                </a:r>
                <a:r>
                  <a:rPr lang="en-GB" dirty="0" err="1"/>
                  <a:t>Baraff</a:t>
                </a:r>
                <a:r>
                  <a:rPr lang="en-GB" dirty="0"/>
                  <a:t> et al. 1998]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GB" dirty="0" smtClean="0"/>
                  <a:t>Benefits: Possible to stop computations as soon as the desired precision is achieved</a:t>
                </a:r>
                <a:endParaRPr lang="en-GB" dirty="0"/>
              </a:p>
              <a:p>
                <a:pPr lvl="1">
                  <a:buFont typeface="Wingdings" pitchFamily="2" charset="2"/>
                  <a:buChar char="Ø"/>
                </a:pPr>
                <a:r>
                  <a:rPr lang="en-GB" dirty="0" smtClean="0"/>
                  <a:t>Disadvantages:  Convergence problems</a:t>
                </a:r>
              </a:p>
              <a:p>
                <a:pPr lvl="1">
                  <a:buFont typeface="Wingdings" pitchFamily="2" charset="2"/>
                  <a:buChar char="Ø"/>
                </a:pPr>
                <a:endParaRPr lang="en-GB" dirty="0" smtClean="0"/>
              </a:p>
            </p:txBody>
          </p:sp>
        </mc:Choice>
        <mc:Fallback xmlns="">
          <p:sp>
            <p:nvSpPr>
              <p:cNvPr id="6" name="Espace réservé du 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5527" y="3416896"/>
                <a:ext cx="23330592" cy="14065384"/>
              </a:xfrm>
              <a:prstGeom prst="rect">
                <a:avLst/>
              </a:prstGeom>
              <a:blipFill rotWithShape="1">
                <a:blip r:embed="rId2"/>
                <a:stretch>
                  <a:fillRect l="-12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Espace réservé du texte 3"/>
              <p:cNvSpPr txBox="1">
                <a:spLocks/>
              </p:cNvSpPr>
              <p:nvPr/>
            </p:nvSpPr>
            <p:spPr>
              <a:xfrm>
                <a:off x="1555527" y="1832720"/>
                <a:ext cx="22889971" cy="1370974"/>
              </a:xfrm>
              <a:prstGeom prst="rect">
                <a:avLst/>
              </a:prstGeom>
            </p:spPr>
            <p:txBody>
              <a:bodyPr anchor="t"/>
              <a:lstStyle>
                <a:lvl1pPr marL="914400" indent="-914400">
                  <a:lnSpc>
                    <a:spcPct val="150000"/>
                  </a:lnSpc>
                  <a:buClr>
                    <a:schemeClr val="accent6">
                      <a:lumMod val="75000"/>
                    </a:schemeClr>
                  </a:buClr>
                  <a:buFont typeface="Mistral" pitchFamily="66" charset="0"/>
                  <a:buChar char="►"/>
                  <a:defRPr sz="5400">
                    <a:solidFill>
                      <a:schemeClr val="bg1"/>
                    </a:solidFill>
                    <a:latin typeface="+mj-lt"/>
                  </a:defRPr>
                </a:lvl1pPr>
                <a:lvl2pPr marL="1443038" indent="0">
                  <a:buClr>
                    <a:schemeClr val="accent6">
                      <a:lumMod val="75000"/>
                    </a:schemeClr>
                  </a:buClr>
                  <a:buSzPct val="70000"/>
                  <a:buFont typeface="Mistral" pitchFamily="66" charset="0"/>
                  <a:buChar char="►"/>
                  <a:defRPr sz="4400">
                    <a:solidFill>
                      <a:schemeClr val="bg1"/>
                    </a:solidFill>
                    <a:latin typeface="+mj-lt"/>
                  </a:defRPr>
                </a:lvl2pPr>
                <a:lvl3pPr>
                  <a:defRPr sz="4000">
                    <a:solidFill>
                      <a:schemeClr val="bg1"/>
                    </a:solidFill>
                    <a:latin typeface="+mj-lt"/>
                  </a:defRPr>
                </a:lvl3pPr>
                <a:lvl4pPr>
                  <a:defRPr sz="4000">
                    <a:solidFill>
                      <a:schemeClr val="bg1"/>
                    </a:solidFill>
                    <a:latin typeface="+mj-lt"/>
                  </a:defRPr>
                </a:lvl4pPr>
                <a:lvl5pPr>
                  <a:defRPr sz="4000">
                    <a:solidFill>
                      <a:schemeClr val="bg1"/>
                    </a:solidFill>
                    <a:latin typeface="+mj-lt"/>
                  </a:defRPr>
                </a:lvl5pPr>
              </a:lstStyle>
              <a:p>
                <a:pPr>
                  <a:buClr>
                    <a:srgbClr val="FF0000"/>
                  </a:buClr>
                  <a:buFont typeface="Wingdings" pitchFamily="2" charset="2"/>
                  <a:buChar char="Ø"/>
                </a:pPr>
                <a:r>
                  <a:rPr lang="en-GB" smtClean="0">
                    <a:solidFill>
                      <a:srgbClr val="FF0000"/>
                    </a:solidFill>
                  </a:rPr>
                  <a:t>Problem 1 :  </a:t>
                </a:r>
                <a:r>
                  <a:rPr lang="en-GB" smtClean="0"/>
                  <a:t>How to solve 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/>
                      </a:rPr>
                      <m:t>𝐴</m:t>
                    </m:r>
                    <m:r>
                      <a:rPr lang="en-GB" b="0" i="1" smtClean="0">
                        <a:latin typeface="Cambria Math"/>
                      </a:rPr>
                      <m:t> </m:t>
                    </m:r>
                    <m:r>
                      <a:rPr lang="en-GB" b="0" i="1" smtClean="0">
                        <a:latin typeface="Cambria Math"/>
                      </a:rPr>
                      <m:t>𝑥</m:t>
                    </m:r>
                    <m:r>
                      <a:rPr lang="en-GB" i="1" smtClean="0">
                        <a:latin typeface="Cambria Math"/>
                      </a:rPr>
                      <m:t>=</m:t>
                    </m:r>
                    <m:r>
                      <a:rPr lang="en-GB" b="0" i="1" smtClean="0">
                        <a:latin typeface="Cambria Math"/>
                      </a:rPr>
                      <m:t>𝑏</m:t>
                    </m:r>
                  </m:oMath>
                </a14:m>
                <a:r>
                  <a:rPr lang="en-GB" smtClean="0"/>
                  <a:t> in real time ?</a:t>
                </a:r>
                <a:endParaRPr lang="en-GB"/>
              </a:p>
            </p:txBody>
          </p:sp>
        </mc:Choice>
        <mc:Fallback xmlns="">
          <p:sp>
            <p:nvSpPr>
              <p:cNvPr id="7" name="Espace réservé du 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5527" y="1832720"/>
                <a:ext cx="22889971" cy="1370974"/>
              </a:xfrm>
              <a:prstGeom prst="rect">
                <a:avLst/>
              </a:prstGeom>
              <a:blipFill rotWithShape="1">
                <a:blip r:embed="rId3"/>
                <a:stretch>
                  <a:fillRect l="-1278" b="-14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830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GPU-based implicit integration</a:t>
            </a:r>
            <a:endParaRPr lang="en-GB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12" name="Espace réservé du texte 3"/>
          <p:cNvSpPr txBox="1">
            <a:spLocks/>
          </p:cNvSpPr>
          <p:nvPr/>
        </p:nvSpPr>
        <p:spPr>
          <a:xfrm>
            <a:off x="592802" y="1976736"/>
            <a:ext cx="24042289" cy="1800200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914400" lvl="1" indent="-914400">
              <a:lnSpc>
                <a:spcPct val="150000"/>
              </a:lnSpc>
              <a:buSzTx/>
              <a:buFont typeface="Wingdings" pitchFamily="2" charset="2"/>
              <a:buChar char="Ø"/>
            </a:pPr>
            <a:r>
              <a:rPr lang="en-GB" sz="5400" smtClean="0"/>
              <a:t>Parallelization of implicit integration </a:t>
            </a:r>
            <a:r>
              <a:rPr lang="en-GB" sz="5400" u="sng" smtClean="0"/>
              <a:t>[Allard et al. 2011, GPU Gems]</a:t>
            </a:r>
            <a:endParaRPr lang="en-GB" sz="5400"/>
          </a:p>
        </p:txBody>
      </p:sp>
      <p:grpSp>
        <p:nvGrpSpPr>
          <p:cNvPr id="6" name="Groupe 5"/>
          <p:cNvGrpSpPr/>
          <p:nvPr/>
        </p:nvGrpSpPr>
        <p:grpSpPr>
          <a:xfrm>
            <a:off x="12647420" y="3776936"/>
            <a:ext cx="13105456" cy="12673408"/>
            <a:chOff x="12572752" y="5217096"/>
            <a:chExt cx="13105456" cy="12673408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12572752" y="5217096"/>
              <a:ext cx="13105456" cy="12673408"/>
            </a:xfrm>
            <a:prstGeom prst="roundRect">
              <a:avLst>
                <a:gd name="adj" fmla="val 714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60783" y="5721152"/>
              <a:ext cx="12405419" cy="118190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e 3"/>
          <p:cNvGrpSpPr/>
          <p:nvPr/>
        </p:nvGrpSpPr>
        <p:grpSpPr>
          <a:xfrm>
            <a:off x="664810" y="13327743"/>
            <a:ext cx="12628022" cy="5544616"/>
            <a:chOff x="592801" y="12401128"/>
            <a:chExt cx="11646531" cy="554461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Espace réservé du texte 3"/>
                <p:cNvSpPr txBox="1">
                  <a:spLocks/>
                </p:cNvSpPr>
                <p:nvPr/>
              </p:nvSpPr>
              <p:spPr>
                <a:xfrm>
                  <a:off x="592801" y="12401128"/>
                  <a:ext cx="11646531" cy="5544616"/>
                </a:xfrm>
                <a:prstGeom prst="rect">
                  <a:avLst/>
                </a:prstGeom>
              </p:spPr>
              <p:txBody>
                <a:bodyPr anchor="t"/>
                <a:lstStyle>
                  <a:lvl1pPr marL="914400" indent="-914400" algn="l">
                    <a:lnSpc>
                      <a:spcPct val="150000"/>
                    </a:lnSpc>
                    <a:buClr>
                      <a:schemeClr val="accent6">
                        <a:lumMod val="75000"/>
                      </a:schemeClr>
                    </a:buClr>
                    <a:buFont typeface="Mistral" pitchFamily="66" charset="0"/>
                    <a:buChar char="►"/>
                    <a:defRPr sz="5400" spc="-150">
                      <a:solidFill>
                        <a:schemeClr val="bg1"/>
                      </a:solidFill>
                      <a:latin typeface="+mj-lt"/>
                    </a:defRPr>
                  </a:lvl1pPr>
                  <a:lvl2pPr marL="2141538" indent="-698500" algn="l">
                    <a:buClr>
                      <a:schemeClr val="accent6">
                        <a:lumMod val="75000"/>
                      </a:schemeClr>
                    </a:buClr>
                    <a:buSzPct val="70000"/>
                    <a:buFont typeface="Mistral" pitchFamily="66" charset="0"/>
                    <a:buChar char="►"/>
                    <a:defRPr sz="4400" spc="-150">
                      <a:solidFill>
                        <a:schemeClr val="bg1"/>
                      </a:solidFill>
                      <a:latin typeface="+mj-lt"/>
                    </a:defRPr>
                  </a:lvl2pPr>
                  <a:lvl3pPr>
                    <a:defRPr sz="4000">
                      <a:solidFill>
                        <a:schemeClr val="bg1"/>
                      </a:solidFill>
                      <a:latin typeface="+mj-lt"/>
                    </a:defRPr>
                  </a:lvl3pPr>
                  <a:lvl4pPr>
                    <a:defRPr sz="4000">
                      <a:solidFill>
                        <a:schemeClr val="bg1"/>
                      </a:solidFill>
                      <a:latin typeface="+mj-lt"/>
                    </a:defRPr>
                  </a:lvl4pPr>
                  <a:lvl5pPr>
                    <a:defRPr sz="4000">
                      <a:solidFill>
                        <a:schemeClr val="bg1"/>
                      </a:solidFill>
                      <a:latin typeface="+mj-lt"/>
                    </a:defRPr>
                  </a:lvl5pPr>
                </a:lstStyle>
                <a:p>
                  <a:pPr>
                    <a:buFont typeface="Wingdings" pitchFamily="2" charset="2"/>
                    <a:buChar char="Ø"/>
                  </a:pPr>
                  <a:r>
                    <a:rPr lang="en-GB" dirty="0" smtClean="0"/>
                    <a:t>Only                 and </a:t>
                  </a:r>
                  <a:r>
                    <a:rPr lang="en-GB" b="1" dirty="0" smtClean="0"/>
                    <a:t>                 </a:t>
                  </a:r>
                  <a:r>
                    <a:rPr lang="en-GB" dirty="0" smtClean="0"/>
                    <a:t> are not linear algebra operations</a:t>
                  </a:r>
                </a:p>
                <a:p>
                  <a:pPr lvl="1">
                    <a:buFont typeface="Wingdings" pitchFamily="2" charset="2"/>
                    <a:buChar char="Ø"/>
                  </a:pPr>
                  <a:r>
                    <a:rPr lang="en-GB" dirty="0" smtClean="0"/>
                    <a:t>Accumulate forces on each DOF</a:t>
                  </a:r>
                </a:p>
                <a:p>
                  <a:pPr lvl="1">
                    <a:lnSpc>
                      <a:spcPct val="150000"/>
                    </a:lnSpc>
                    <a:buFont typeface="Wingdings" pitchFamily="2" charset="2"/>
                    <a:buChar char="Ø"/>
                  </a:pPr>
                  <a14:m>
                    <m:oMath xmlns:m="http://schemas.openxmlformats.org/officeDocument/2006/math">
                      <m:d>
                        <m:dPr>
                          <m:ctrlPr>
                            <a:rPr lang="en-GB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b="1" i="1">
                              <a:latin typeface="Cambria Math"/>
                            </a:rPr>
                            <m:t>𝑴</m:t>
                          </m:r>
                          <m:r>
                            <a:rPr lang="en-GB" i="1">
                              <a:latin typeface="Cambria Math"/>
                            </a:rPr>
                            <m:t>−</m:t>
                          </m:r>
                          <m:r>
                            <a:rPr lang="en-GB" i="1">
                              <a:latin typeface="Cambria Math"/>
                            </a:rPr>
                            <m:t>h</m:t>
                          </m:r>
                          <m:r>
                            <a:rPr lang="en-GB" b="1" i="1">
                              <a:latin typeface="Cambria Math"/>
                            </a:rPr>
                            <m:t>𝑩</m:t>
                          </m:r>
                          <m:r>
                            <a:rPr lang="en-GB" i="1">
                              <a:latin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GB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b="1" i="1">
                              <a:latin typeface="Cambria Math"/>
                            </a:rPr>
                            <m:t>𝑲</m:t>
                          </m:r>
                        </m:e>
                      </m:d>
                      <m:r>
                        <a:rPr lang="en-GB" i="1">
                          <a:latin typeface="Cambria Math"/>
                        </a:rPr>
                        <m:t> </m:t>
                      </m:r>
                      <m:r>
                        <a:rPr lang="en-GB" i="1">
                          <a:latin typeface="Cambria Math"/>
                        </a:rPr>
                        <m:t>𝑑𝑣</m:t>
                      </m:r>
                      <m:r>
                        <a:rPr lang="en-GB" i="1">
                          <a:latin typeface="Cambria Math"/>
                        </a:rPr>
                        <m:t>=</m:t>
                      </m:r>
                      <m:r>
                        <a:rPr lang="en-GB" i="1">
                          <a:latin typeface="Cambria Math"/>
                        </a:rPr>
                        <m:t>h</m:t>
                      </m:r>
                      <m:r>
                        <a:rPr lang="en-GB" b="1" i="1">
                          <a:latin typeface="Cambria Math"/>
                        </a:rPr>
                        <m:t>𝒇</m:t>
                      </m:r>
                      <m:d>
                        <m:dPr>
                          <m:ctrlPr>
                            <a:rPr lang="en-GB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GB" i="1"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  <m:r>
                            <a:rPr lang="en-GB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GB" i="1"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GB" i="1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GB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/>
                            </a:rPr>
                            <m:t>h</m:t>
                          </m:r>
                        </m:e>
                        <m:sup>
                          <m:r>
                            <a:rPr lang="en-GB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GB" b="1" i="1">
                          <a:latin typeface="Cambria Math"/>
                        </a:rPr>
                        <m:t>𝑲</m:t>
                      </m:r>
                      <m:sSub>
                        <m:sSubPr>
                          <m:ctrlPr>
                            <a:rPr lang="en-GB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𝑡</m:t>
                          </m:r>
                        </m:sub>
                      </m:sSub>
                    </m:oMath>
                  </a14:m>
                  <a:endParaRPr lang="en-GB" i="1" dirty="0">
                    <a:latin typeface="Cambria Math"/>
                  </a:endParaRPr>
                </a:p>
              </p:txBody>
            </p:sp>
          </mc:Choice>
          <mc:Fallback xmlns="">
            <p:sp>
              <p:nvSpPr>
                <p:cNvPr id="11" name="Espace réservé du texte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2801" y="12401128"/>
                  <a:ext cx="11646531" cy="5544616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231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Ellipse 13"/>
            <p:cNvSpPr/>
            <p:nvPr/>
          </p:nvSpPr>
          <p:spPr>
            <a:xfrm>
              <a:off x="2808927" y="12633920"/>
              <a:ext cx="1794469" cy="108012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4000" smtClean="0">
                  <a:solidFill>
                    <a:schemeClr val="tx1"/>
                  </a:solidFill>
                </a:rPr>
                <a:t>Force</a:t>
              </a:r>
              <a:endParaRPr lang="en-GB" sz="4000">
                <a:solidFill>
                  <a:schemeClr val="tx1"/>
                </a:solidFill>
              </a:endParaRPr>
            </a:p>
          </p:txBody>
        </p:sp>
        <p:sp>
          <p:nvSpPr>
            <p:cNvPr id="15" name="Ellipse 14"/>
            <p:cNvSpPr/>
            <p:nvPr/>
          </p:nvSpPr>
          <p:spPr>
            <a:xfrm>
              <a:off x="5834365" y="12633920"/>
              <a:ext cx="2088232" cy="108012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4000" dirty="0" err="1" smtClean="0">
                  <a:solidFill>
                    <a:schemeClr val="tx1"/>
                  </a:solidFill>
                </a:rPr>
                <a:t>dForce</a:t>
              </a:r>
              <a:endParaRPr lang="en-GB" sz="4000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7852191" y="16450344"/>
            <a:ext cx="2541630" cy="122413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2767195" y="16450344"/>
            <a:ext cx="5083260" cy="122413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10461836" y="16450344"/>
            <a:ext cx="2185584" cy="122413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oupe 9"/>
          <p:cNvGrpSpPr/>
          <p:nvPr/>
        </p:nvGrpSpPr>
        <p:grpSpPr>
          <a:xfrm>
            <a:off x="619424" y="4217368"/>
            <a:ext cx="11646531" cy="4091880"/>
            <a:chOff x="619424" y="4217368"/>
            <a:chExt cx="11646531" cy="4091880"/>
          </a:xfrm>
        </p:grpSpPr>
        <p:sp>
          <p:nvSpPr>
            <p:cNvPr id="13" name="Espace réservé du texte 3"/>
            <p:cNvSpPr txBox="1">
              <a:spLocks/>
            </p:cNvSpPr>
            <p:nvPr/>
          </p:nvSpPr>
          <p:spPr>
            <a:xfrm>
              <a:off x="619424" y="4217368"/>
              <a:ext cx="11646531" cy="4091880"/>
            </a:xfrm>
            <a:prstGeom prst="rect">
              <a:avLst/>
            </a:prstGeom>
          </p:spPr>
          <p:txBody>
            <a:bodyPr anchor="t"/>
            <a:lstStyle>
              <a:lvl1pPr marL="914400" indent="-914400" algn="l">
                <a:lnSpc>
                  <a:spcPct val="150000"/>
                </a:lnSpc>
                <a:buClr>
                  <a:schemeClr val="accent6">
                    <a:lumMod val="75000"/>
                  </a:schemeClr>
                </a:buClr>
                <a:buFont typeface="Mistral" pitchFamily="66" charset="0"/>
                <a:buChar char="►"/>
                <a:defRPr sz="5400" spc="-150">
                  <a:solidFill>
                    <a:schemeClr val="bg1"/>
                  </a:solidFill>
                  <a:latin typeface="+mj-lt"/>
                </a:defRPr>
              </a:lvl1pPr>
              <a:lvl2pPr marL="2141538" indent="-698500" algn="l">
                <a:buClr>
                  <a:schemeClr val="accent6">
                    <a:lumMod val="75000"/>
                  </a:schemeClr>
                </a:buClr>
                <a:buSzPct val="70000"/>
                <a:buFont typeface="Mistral" pitchFamily="66" charset="0"/>
                <a:buChar char="►"/>
                <a:defRPr sz="4400" spc="-150">
                  <a:solidFill>
                    <a:schemeClr val="bg1"/>
                  </a:solidFill>
                  <a:latin typeface="+mj-lt"/>
                </a:defRPr>
              </a:lvl2pPr>
              <a:lvl3pPr>
                <a:defRPr sz="4000">
                  <a:solidFill>
                    <a:schemeClr val="bg1"/>
                  </a:solidFill>
                  <a:latin typeface="+mj-lt"/>
                </a:defRPr>
              </a:lvl3pPr>
              <a:lvl4pPr>
                <a:defRPr sz="4000">
                  <a:solidFill>
                    <a:schemeClr val="bg1"/>
                  </a:solidFill>
                  <a:latin typeface="+mj-lt"/>
                </a:defRPr>
              </a:lvl4pPr>
              <a:lvl5pPr>
                <a:defRPr sz="4000">
                  <a:solidFill>
                    <a:schemeClr val="bg1"/>
                  </a:solidFill>
                  <a:latin typeface="+mj-lt"/>
                </a:defRPr>
              </a:lvl5pPr>
            </a:lstStyle>
            <a:p>
              <a:pPr>
                <a:buFont typeface="Wingdings" pitchFamily="2" charset="2"/>
                <a:buChar char="Ø"/>
              </a:pPr>
              <a:r>
                <a:rPr lang="en-GB" smtClean="0"/>
                <a:t>Only two scalar          and           must be transferred between CPU and GPU to check convergence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5859996" y="4425008"/>
                  <a:ext cx="972848" cy="1008112"/>
                </a:xfrm>
                <a:prstGeom prst="rect">
                  <a:avLst/>
                </a:prstGeom>
                <a:solidFill>
                  <a:schemeClr val="accent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GB" sz="5400" b="1" i="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𝛂</m:t>
                        </m:r>
                      </m:oMath>
                    </m:oMathPara>
                  </a14:m>
                  <a:endParaRPr lang="en-GB" sz="5400" b="1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9996" y="4425008"/>
                  <a:ext cx="972848" cy="100811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8252272" y="4425008"/>
                  <a:ext cx="972848" cy="1008112"/>
                </a:xfrm>
                <a:prstGeom prst="rect">
                  <a:avLst/>
                </a:prstGeom>
                <a:solidFill>
                  <a:schemeClr val="accent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5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GB" sz="5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𝝆</m:t>
                            </m:r>
                          </m:e>
                          <m:sub>
                            <m:r>
                              <a:rPr lang="en-GB" sz="5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𝒊</m:t>
                            </m:r>
                          </m:sub>
                        </m:sSub>
                      </m:oMath>
                    </m:oMathPara>
                  </a14:m>
                  <a:endParaRPr lang="en-GB" sz="5400" b="1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2272" y="4425008"/>
                  <a:ext cx="972848" cy="100811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e 22"/>
          <p:cNvGrpSpPr/>
          <p:nvPr/>
        </p:nvGrpSpPr>
        <p:grpSpPr>
          <a:xfrm>
            <a:off x="619424" y="9177536"/>
            <a:ext cx="11646531" cy="3744416"/>
            <a:chOff x="619424" y="9177536"/>
            <a:chExt cx="11646531" cy="3744416"/>
          </a:xfrm>
        </p:grpSpPr>
        <p:sp>
          <p:nvSpPr>
            <p:cNvPr id="22" name="Espace réservé du texte 3"/>
            <p:cNvSpPr txBox="1">
              <a:spLocks/>
            </p:cNvSpPr>
            <p:nvPr/>
          </p:nvSpPr>
          <p:spPr>
            <a:xfrm>
              <a:off x="619424" y="9177536"/>
              <a:ext cx="11646531" cy="3744416"/>
            </a:xfrm>
            <a:prstGeom prst="rect">
              <a:avLst/>
            </a:prstGeom>
          </p:spPr>
          <p:txBody>
            <a:bodyPr anchor="t"/>
            <a:lstStyle>
              <a:lvl1pPr marL="914400" indent="-914400" algn="l">
                <a:lnSpc>
                  <a:spcPct val="150000"/>
                </a:lnSpc>
                <a:buClr>
                  <a:schemeClr val="accent6">
                    <a:lumMod val="75000"/>
                  </a:schemeClr>
                </a:buClr>
                <a:buFont typeface="Mistral" pitchFamily="66" charset="0"/>
                <a:buChar char="►"/>
                <a:defRPr sz="5400" spc="-150">
                  <a:solidFill>
                    <a:schemeClr val="bg1"/>
                  </a:solidFill>
                  <a:latin typeface="+mj-lt"/>
                </a:defRPr>
              </a:lvl1pPr>
              <a:lvl2pPr marL="2141538" indent="-698500" algn="l">
                <a:buClr>
                  <a:schemeClr val="accent6">
                    <a:lumMod val="75000"/>
                  </a:schemeClr>
                </a:buClr>
                <a:buSzPct val="70000"/>
                <a:buFont typeface="Mistral" pitchFamily="66" charset="0"/>
                <a:buChar char="►"/>
                <a:defRPr sz="4400" spc="-150">
                  <a:solidFill>
                    <a:schemeClr val="bg1"/>
                  </a:solidFill>
                  <a:latin typeface="+mj-lt"/>
                </a:defRPr>
              </a:lvl2pPr>
              <a:lvl3pPr>
                <a:defRPr sz="4000">
                  <a:solidFill>
                    <a:schemeClr val="bg1"/>
                  </a:solidFill>
                  <a:latin typeface="+mj-lt"/>
                </a:defRPr>
              </a:lvl3pPr>
              <a:lvl4pPr>
                <a:defRPr sz="4000">
                  <a:solidFill>
                    <a:schemeClr val="bg1"/>
                  </a:solidFill>
                  <a:latin typeface="+mj-lt"/>
                </a:defRPr>
              </a:lvl4pPr>
              <a:lvl5pPr>
                <a:defRPr sz="4000">
                  <a:solidFill>
                    <a:schemeClr val="bg1"/>
                  </a:solidFill>
                  <a:latin typeface="+mj-lt"/>
                </a:defRPr>
              </a:lvl5pPr>
            </a:lstStyle>
            <a:p>
              <a:pPr>
                <a:buFont typeface="Wingdings" pitchFamily="2" charset="2"/>
                <a:buChar char="Ø"/>
              </a:pPr>
              <a:r>
                <a:rPr lang="en-GB" smtClean="0"/>
                <a:t>Most of operations           and              are linear algebra operations</a:t>
              </a:r>
            </a:p>
            <a:p>
              <a:pPr lvl="1">
                <a:buFont typeface="Wingdings" pitchFamily="2" charset="2"/>
                <a:buChar char="Ø"/>
              </a:pPr>
              <a:r>
                <a:rPr lang="en-GB" smtClean="0"/>
                <a:t>Parallelization solutions exists</a:t>
              </a:r>
            </a:p>
          </p:txBody>
        </p:sp>
        <p:sp>
          <p:nvSpPr>
            <p:cNvPr id="9" name="Ellipse 8"/>
            <p:cNvSpPr/>
            <p:nvPr/>
          </p:nvSpPr>
          <p:spPr>
            <a:xfrm>
              <a:off x="6765683" y="9393560"/>
              <a:ext cx="1158428" cy="1080120"/>
            </a:xfrm>
            <a:prstGeom prst="ellipse">
              <a:avLst/>
            </a:prstGeom>
            <a:solidFill>
              <a:srgbClr val="FFFF00"/>
            </a:solidFill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400" smtClean="0">
                  <a:solidFill>
                    <a:schemeClr val="tx1"/>
                  </a:solidFill>
                </a:rPr>
                <a:t>+</a:t>
              </a:r>
              <a:endParaRPr lang="en-GB" sz="5400">
                <a:solidFill>
                  <a:schemeClr val="tx1"/>
                </a:solidFill>
              </a:endParaRPr>
            </a:p>
          </p:txBody>
        </p:sp>
        <p:sp>
          <p:nvSpPr>
            <p:cNvPr id="21" name="Ellipse 20"/>
            <p:cNvSpPr/>
            <p:nvPr/>
          </p:nvSpPr>
          <p:spPr>
            <a:xfrm>
              <a:off x="9337391" y="9393560"/>
              <a:ext cx="1455279" cy="1080120"/>
            </a:xfrm>
            <a:prstGeom prst="ellipse">
              <a:avLst/>
            </a:prstGeom>
            <a:solidFill>
              <a:srgbClr val="FFFF00"/>
            </a:solidFill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5400" smtClean="0">
                  <a:solidFill>
                    <a:schemeClr val="tx1"/>
                  </a:solidFill>
                </a:rPr>
                <a:t>dot</a:t>
              </a:r>
              <a:endParaRPr lang="en-GB" sz="5400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13292831" y="16785232"/>
            <a:ext cx="12048039" cy="1681336"/>
            <a:chOff x="13292831" y="16785232"/>
            <a:chExt cx="12048039" cy="1681336"/>
          </a:xfrm>
        </p:grpSpPr>
        <p:sp>
          <p:nvSpPr>
            <p:cNvPr id="25" name="Rectangle à coins arrondis 24"/>
            <p:cNvSpPr/>
            <p:nvPr/>
          </p:nvSpPr>
          <p:spPr>
            <a:xfrm>
              <a:off x="13292831" y="16785232"/>
              <a:ext cx="12048039" cy="1681336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4180616" y="17217280"/>
              <a:ext cx="4296792" cy="914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400" smtClean="0">
                  <a:solidFill>
                    <a:schemeClr val="tx1"/>
                  </a:solidFill>
                </a:rPr>
                <a:t>GPU</a:t>
              </a:r>
              <a:endParaRPr lang="en-GB" sz="5400">
                <a:solidFill>
                  <a:schemeClr val="tx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0205600" y="17217280"/>
              <a:ext cx="4296792" cy="9144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400" smtClean="0">
                  <a:solidFill>
                    <a:schemeClr val="tx1"/>
                  </a:solidFill>
                </a:rPr>
                <a:t>CPU</a:t>
              </a:r>
              <a:endParaRPr lang="en-GB" sz="54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195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à coins arrondis 4"/>
          <p:cNvSpPr/>
          <p:nvPr/>
        </p:nvSpPr>
        <p:spPr>
          <a:xfrm>
            <a:off x="1421831" y="1478803"/>
            <a:ext cx="23439681" cy="6078390"/>
          </a:xfrm>
          <a:prstGeom prst="roundRect">
            <a:avLst>
              <a:gd name="adj" fmla="val 95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576" y="1739032"/>
            <a:ext cx="7180944" cy="549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e 5"/>
          <p:cNvGrpSpPr/>
          <p:nvPr/>
        </p:nvGrpSpPr>
        <p:grpSpPr>
          <a:xfrm>
            <a:off x="9590902" y="2181298"/>
            <a:ext cx="6583196" cy="5013033"/>
            <a:chOff x="917575" y="1040152"/>
            <a:chExt cx="1865107" cy="1636419"/>
          </a:xfrm>
        </p:grpSpPr>
        <p:grpSp>
          <p:nvGrpSpPr>
            <p:cNvPr id="14" name="Groupe 13"/>
            <p:cNvGrpSpPr/>
            <p:nvPr/>
          </p:nvGrpSpPr>
          <p:grpSpPr>
            <a:xfrm>
              <a:off x="935990" y="1057910"/>
              <a:ext cx="1828165" cy="1600200"/>
              <a:chOff x="0" y="0"/>
              <a:chExt cx="1828799" cy="1600200"/>
            </a:xfrm>
          </p:grpSpPr>
          <p:cxnSp>
            <p:nvCxnSpPr>
              <p:cNvPr id="26" name="Connecteur droit 25"/>
              <p:cNvCxnSpPr/>
              <p:nvPr/>
            </p:nvCxnSpPr>
            <p:spPr>
              <a:xfrm>
                <a:off x="1371599" y="0"/>
                <a:ext cx="457200" cy="914400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prstDash val="solid"/>
              </a:ln>
            </p:spPr>
          </p:cxnSp>
          <p:cxnSp>
            <p:nvCxnSpPr>
              <p:cNvPr id="15" name="Connecteur droit 14"/>
              <p:cNvCxnSpPr/>
              <p:nvPr/>
            </p:nvCxnSpPr>
            <p:spPr>
              <a:xfrm>
                <a:off x="457200" y="0"/>
                <a:ext cx="685800" cy="457200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prstDash val="solid"/>
              </a:ln>
            </p:spPr>
          </p:cxnSp>
          <p:cxnSp>
            <p:nvCxnSpPr>
              <p:cNvPr id="16" name="Connecteur droit 15"/>
              <p:cNvCxnSpPr/>
              <p:nvPr/>
            </p:nvCxnSpPr>
            <p:spPr>
              <a:xfrm>
                <a:off x="457200" y="0"/>
                <a:ext cx="914399" cy="0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prstDash val="solid"/>
              </a:ln>
            </p:spPr>
          </p:cxnSp>
          <p:cxnSp>
            <p:nvCxnSpPr>
              <p:cNvPr id="17" name="Connecteur droit 16"/>
              <p:cNvCxnSpPr/>
              <p:nvPr/>
            </p:nvCxnSpPr>
            <p:spPr>
              <a:xfrm flipV="1">
                <a:off x="1143000" y="0"/>
                <a:ext cx="228599" cy="457200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prstDash val="solid"/>
              </a:ln>
            </p:spPr>
          </p:cxnSp>
          <p:cxnSp>
            <p:nvCxnSpPr>
              <p:cNvPr id="18" name="Connecteur droit 17"/>
              <p:cNvCxnSpPr/>
              <p:nvPr/>
            </p:nvCxnSpPr>
            <p:spPr>
              <a:xfrm flipV="1">
                <a:off x="0" y="0"/>
                <a:ext cx="457200" cy="685799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prstDash val="solid"/>
              </a:ln>
            </p:spPr>
          </p:cxnSp>
          <p:cxnSp>
            <p:nvCxnSpPr>
              <p:cNvPr id="19" name="Connecteur droit 18"/>
              <p:cNvCxnSpPr/>
              <p:nvPr/>
            </p:nvCxnSpPr>
            <p:spPr>
              <a:xfrm>
                <a:off x="0" y="685799"/>
                <a:ext cx="457200" cy="45720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prstDash val="solid"/>
              </a:ln>
            </p:spPr>
          </p:cxnSp>
          <p:cxnSp>
            <p:nvCxnSpPr>
              <p:cNvPr id="20" name="Connecteur droit 19"/>
              <p:cNvCxnSpPr/>
              <p:nvPr/>
            </p:nvCxnSpPr>
            <p:spPr>
              <a:xfrm flipV="1">
                <a:off x="457200" y="457200"/>
                <a:ext cx="685800" cy="685800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prstDash val="solid"/>
              </a:ln>
            </p:spPr>
          </p:cxnSp>
          <p:cxnSp>
            <p:nvCxnSpPr>
              <p:cNvPr id="21" name="Connecteur droit 20"/>
              <p:cNvCxnSpPr/>
              <p:nvPr/>
            </p:nvCxnSpPr>
            <p:spPr>
              <a:xfrm flipV="1">
                <a:off x="457200" y="0"/>
                <a:ext cx="0" cy="1143000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prstDash val="solid"/>
              </a:ln>
            </p:spPr>
          </p:cxnSp>
          <p:cxnSp>
            <p:nvCxnSpPr>
              <p:cNvPr id="22" name="Connecteur droit 21"/>
              <p:cNvCxnSpPr/>
              <p:nvPr/>
            </p:nvCxnSpPr>
            <p:spPr>
              <a:xfrm>
                <a:off x="457200" y="1143000"/>
                <a:ext cx="685800" cy="457200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prstDash val="solid"/>
              </a:ln>
            </p:spPr>
          </p:cxnSp>
          <p:cxnSp>
            <p:nvCxnSpPr>
              <p:cNvPr id="23" name="Connecteur droit 22"/>
              <p:cNvCxnSpPr/>
              <p:nvPr/>
            </p:nvCxnSpPr>
            <p:spPr>
              <a:xfrm flipV="1">
                <a:off x="1143000" y="457200"/>
                <a:ext cx="0" cy="1143000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prstDash val="solid"/>
              </a:ln>
            </p:spPr>
          </p:cxnSp>
          <p:cxnSp>
            <p:nvCxnSpPr>
              <p:cNvPr id="24" name="Connecteur droit 23"/>
              <p:cNvCxnSpPr/>
              <p:nvPr/>
            </p:nvCxnSpPr>
            <p:spPr>
              <a:xfrm flipV="1">
                <a:off x="1143000" y="914400"/>
                <a:ext cx="685799" cy="685800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prstDash val="solid"/>
              </a:ln>
            </p:spPr>
          </p:cxnSp>
          <p:cxnSp>
            <p:nvCxnSpPr>
              <p:cNvPr id="25" name="Connecteur droit 24"/>
              <p:cNvCxnSpPr/>
              <p:nvPr/>
            </p:nvCxnSpPr>
            <p:spPr>
              <a:xfrm>
                <a:off x="1143000" y="457200"/>
                <a:ext cx="685799" cy="457200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prstDash val="solid"/>
              </a:ln>
            </p:spPr>
          </p:cxnSp>
          <p:cxnSp>
            <p:nvCxnSpPr>
              <p:cNvPr id="27" name="Connecteur droit 26"/>
              <p:cNvCxnSpPr/>
              <p:nvPr/>
            </p:nvCxnSpPr>
            <p:spPr>
              <a:xfrm>
                <a:off x="0" y="685799"/>
                <a:ext cx="228600" cy="91440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prstDash val="solid"/>
              </a:ln>
            </p:spPr>
          </p:cxnSp>
          <p:cxnSp>
            <p:nvCxnSpPr>
              <p:cNvPr id="28" name="Connecteur droit 27"/>
              <p:cNvCxnSpPr/>
              <p:nvPr/>
            </p:nvCxnSpPr>
            <p:spPr>
              <a:xfrm>
                <a:off x="228600" y="1600200"/>
                <a:ext cx="914400" cy="0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prstDash val="solid"/>
              </a:ln>
            </p:spPr>
          </p:cxnSp>
          <p:cxnSp>
            <p:nvCxnSpPr>
              <p:cNvPr id="29" name="Connecteur droit 28"/>
              <p:cNvCxnSpPr/>
              <p:nvPr/>
            </p:nvCxnSpPr>
            <p:spPr>
              <a:xfrm flipV="1">
                <a:off x="228600" y="1143000"/>
                <a:ext cx="228600" cy="457200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prstDash val="solid"/>
              </a:ln>
            </p:spPr>
          </p:cxnSp>
        </p:grpSp>
        <p:grpSp>
          <p:nvGrpSpPr>
            <p:cNvPr id="38" name="Groupe 37"/>
            <p:cNvGrpSpPr/>
            <p:nvPr/>
          </p:nvGrpSpPr>
          <p:grpSpPr>
            <a:xfrm>
              <a:off x="917575" y="1040152"/>
              <a:ext cx="1865107" cy="1636419"/>
              <a:chOff x="0" y="0"/>
              <a:chExt cx="1865520" cy="1636920"/>
            </a:xfrm>
          </p:grpSpPr>
          <p:sp>
            <p:nvSpPr>
              <p:cNvPr id="40" name="Forme libre 39"/>
              <p:cNvSpPr/>
              <p:nvPr/>
            </p:nvSpPr>
            <p:spPr>
              <a:xfrm>
                <a:off x="457200" y="0"/>
                <a:ext cx="36720" cy="367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  <a:prstDash val="solid"/>
              </a:ln>
            </p:spPr>
            <p:txBody>
              <a:bodyPr vert="horz" lIns="0" tIns="0" rIns="0" bIns="0" anchor="ctr" anchorCtr="0" compatLnSpc="0"/>
              <a:lstStyle/>
              <a:p>
                <a:pPr hangingPunct="0">
                  <a:spcAft>
                    <a:spcPts val="0"/>
                  </a:spcAft>
                </a:pPr>
                <a:r>
                  <a:rPr lang="en-GB" sz="1100" kern="150" smtClean="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GB" sz="1100" kern="150">
                  <a:effectLst/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41" name="Forme libre 40"/>
              <p:cNvSpPr/>
              <p:nvPr/>
            </p:nvSpPr>
            <p:spPr>
              <a:xfrm>
                <a:off x="1143000" y="457200"/>
                <a:ext cx="36720" cy="367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  <a:prstDash val="solid"/>
              </a:ln>
            </p:spPr>
            <p:txBody>
              <a:bodyPr vert="horz" lIns="0" tIns="0" rIns="0" bIns="0" anchor="ctr" anchorCtr="0" compatLnSpc="0"/>
              <a:lstStyle/>
              <a:p>
                <a:pPr hangingPunct="0">
                  <a:spcAft>
                    <a:spcPts val="0"/>
                  </a:spcAft>
                </a:pPr>
                <a:r>
                  <a:rPr lang="en-GB" sz="1100" kern="150" smtClean="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GB" sz="1100" kern="150">
                  <a:effectLst/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42" name="Forme libre 41"/>
              <p:cNvSpPr/>
              <p:nvPr/>
            </p:nvSpPr>
            <p:spPr>
              <a:xfrm>
                <a:off x="1371600" y="0"/>
                <a:ext cx="36720" cy="367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  <a:prstDash val="solid"/>
              </a:ln>
            </p:spPr>
            <p:txBody>
              <a:bodyPr vert="horz" lIns="0" tIns="0" rIns="0" bIns="0" anchor="ctr" anchorCtr="0" compatLnSpc="0"/>
              <a:lstStyle/>
              <a:p>
                <a:pPr hangingPunct="0">
                  <a:spcAft>
                    <a:spcPts val="0"/>
                  </a:spcAft>
                </a:pPr>
                <a:r>
                  <a:rPr lang="en-GB" sz="1100" kern="150" smtClean="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GB" sz="1100" kern="150">
                  <a:effectLst/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43" name="Forme libre 42"/>
              <p:cNvSpPr/>
              <p:nvPr/>
            </p:nvSpPr>
            <p:spPr>
              <a:xfrm>
                <a:off x="0" y="685800"/>
                <a:ext cx="36720" cy="367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  <a:prstDash val="solid"/>
              </a:ln>
            </p:spPr>
            <p:txBody>
              <a:bodyPr vert="horz" lIns="0" tIns="0" rIns="0" bIns="0" anchor="ctr" anchorCtr="0" compatLnSpc="0"/>
              <a:lstStyle/>
              <a:p>
                <a:pPr hangingPunct="0">
                  <a:spcAft>
                    <a:spcPts val="0"/>
                  </a:spcAft>
                </a:pPr>
                <a:r>
                  <a:rPr lang="en-GB" sz="1100" kern="150" smtClean="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GB" sz="1100" kern="150">
                  <a:effectLst/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44" name="Forme libre 43"/>
              <p:cNvSpPr/>
              <p:nvPr/>
            </p:nvSpPr>
            <p:spPr>
              <a:xfrm>
                <a:off x="1828800" y="914400"/>
                <a:ext cx="36720" cy="367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  <a:prstDash val="solid"/>
              </a:ln>
            </p:spPr>
            <p:txBody>
              <a:bodyPr vert="horz" lIns="0" tIns="0" rIns="0" bIns="0" anchor="ctr" anchorCtr="0" compatLnSpc="0"/>
              <a:lstStyle/>
              <a:p>
                <a:pPr hangingPunct="0">
                  <a:spcAft>
                    <a:spcPts val="0"/>
                  </a:spcAft>
                </a:pPr>
                <a:r>
                  <a:rPr lang="en-GB" sz="1100" kern="150" smtClean="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GB" sz="1100" kern="150">
                  <a:effectLst/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45" name="Forme libre 44"/>
              <p:cNvSpPr/>
              <p:nvPr/>
            </p:nvSpPr>
            <p:spPr>
              <a:xfrm>
                <a:off x="457200" y="1143000"/>
                <a:ext cx="36720" cy="367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  <a:prstDash val="solid"/>
              </a:ln>
            </p:spPr>
            <p:txBody>
              <a:bodyPr vert="horz" lIns="0" tIns="0" rIns="0" bIns="0" anchor="ctr" anchorCtr="0" compatLnSpc="0"/>
              <a:lstStyle/>
              <a:p>
                <a:pPr hangingPunct="0">
                  <a:spcAft>
                    <a:spcPts val="0"/>
                  </a:spcAft>
                </a:pPr>
                <a:r>
                  <a:rPr lang="en-GB" sz="1100" kern="150" smtClean="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GB" sz="1100" kern="150">
                  <a:effectLst/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46" name="Forme libre 45"/>
              <p:cNvSpPr/>
              <p:nvPr/>
            </p:nvSpPr>
            <p:spPr>
              <a:xfrm>
                <a:off x="1143000" y="1600200"/>
                <a:ext cx="36720" cy="367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  <a:prstDash val="solid"/>
              </a:ln>
            </p:spPr>
            <p:txBody>
              <a:bodyPr vert="horz" lIns="0" tIns="0" rIns="0" bIns="0" anchor="ctr" anchorCtr="0" compatLnSpc="0"/>
              <a:lstStyle/>
              <a:p>
                <a:pPr hangingPunct="0">
                  <a:spcAft>
                    <a:spcPts val="0"/>
                  </a:spcAft>
                </a:pPr>
                <a:r>
                  <a:rPr lang="en-GB" sz="1100" kern="150" smtClean="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GB" sz="1100" kern="150">
                  <a:effectLst/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47" name="Forme libre 46"/>
              <p:cNvSpPr/>
              <p:nvPr/>
            </p:nvSpPr>
            <p:spPr>
              <a:xfrm>
                <a:off x="228600" y="1600200"/>
                <a:ext cx="36720" cy="367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  <a:prstDash val="solid"/>
              </a:ln>
            </p:spPr>
            <p:txBody>
              <a:bodyPr vert="horz" lIns="0" tIns="0" rIns="0" bIns="0" anchor="ctr" anchorCtr="0" compatLnSpc="0"/>
              <a:lstStyle/>
              <a:p>
                <a:pPr hangingPunct="0">
                  <a:spcAft>
                    <a:spcPts val="0"/>
                  </a:spcAft>
                </a:pPr>
                <a:r>
                  <a:rPr lang="en-GB" sz="1100" kern="150" smtClean="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GB" sz="1100" kern="150">
                  <a:effectLst/>
                  <a:latin typeface="Calibri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Implicite</a:t>
            </a:r>
            <a:r>
              <a:rPr lang="en-GB" dirty="0" smtClean="0"/>
              <a:t> solver on GPU</a:t>
            </a:r>
            <a:endParaRPr lang="en-GB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1159" y="1743958"/>
            <a:ext cx="7180944" cy="549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à coins arrondis 10"/>
          <p:cNvSpPr/>
          <p:nvPr/>
        </p:nvSpPr>
        <p:spPr>
          <a:xfrm>
            <a:off x="13202692" y="9058560"/>
            <a:ext cx="12524287" cy="8518871"/>
          </a:xfrm>
          <a:prstGeom prst="roundRect">
            <a:avLst>
              <a:gd name="adj" fmla="val 682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Espace réservé du texte 3"/>
          <p:cNvSpPr txBox="1">
            <a:spLocks/>
          </p:cNvSpPr>
          <p:nvPr/>
        </p:nvSpPr>
        <p:spPr>
          <a:xfrm>
            <a:off x="253783" y="8169424"/>
            <a:ext cx="12874565" cy="10297144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dirty="0" smtClean="0"/>
              <a:t>Accumulate forces on each points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Independent of the deformation model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Dependences between edges</a:t>
            </a:r>
          </a:p>
          <a:p>
            <a:pPr>
              <a:buFont typeface="Wingdings" pitchFamily="2" charset="2"/>
              <a:buChar char="Ø"/>
            </a:pPr>
            <a:r>
              <a:rPr lang="en-GB" dirty="0" smtClean="0"/>
              <a:t>Parallelization methods :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Graph partitioning [Hermann et al. 2010]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Small number of processors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Graph coloration [PhysX, Bullet]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Graph very sparse, analysis of the graph</a:t>
            </a:r>
          </a:p>
          <a:p>
            <a:pPr>
              <a:buFont typeface="Wingdings" pitchFamily="2" charset="2"/>
              <a:buChar char="Ø"/>
            </a:pPr>
            <a:r>
              <a:rPr lang="en-GB" dirty="0" smtClean="0"/>
              <a:t>Treat each DOF in parallel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Assign an unique ID to each edge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Pre-compute neighbourhood associations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Require one global synchronisation</a:t>
            </a:r>
          </a:p>
          <a:p>
            <a:endParaRPr lang="en-GB" dirty="0" smtClean="0"/>
          </a:p>
          <a:p>
            <a:pPr lvl="1"/>
            <a:endParaRPr lang="en-GB" dirty="0" smtClean="0"/>
          </a:p>
          <a:p>
            <a:endParaRPr lang="en-GB" dirty="0"/>
          </a:p>
        </p:txBody>
      </p:sp>
      <p:grpSp>
        <p:nvGrpSpPr>
          <p:cNvPr id="4102" name="Groupe 4101"/>
          <p:cNvGrpSpPr/>
          <p:nvPr/>
        </p:nvGrpSpPr>
        <p:grpSpPr>
          <a:xfrm>
            <a:off x="11259243" y="2230860"/>
            <a:ext cx="4839601" cy="4902079"/>
            <a:chOff x="11308744" y="2233555"/>
            <a:chExt cx="4839601" cy="4902079"/>
          </a:xfrm>
        </p:grpSpPr>
        <p:cxnSp>
          <p:nvCxnSpPr>
            <p:cNvPr id="70" name="Connecteur droit 69"/>
            <p:cNvCxnSpPr/>
            <p:nvPr/>
          </p:nvCxnSpPr>
          <p:spPr>
            <a:xfrm>
              <a:off x="11308744" y="2233555"/>
              <a:ext cx="2419802" cy="140059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prstDash val="solid"/>
            </a:ln>
          </p:spPr>
        </p:cxnSp>
        <p:cxnSp>
          <p:nvCxnSpPr>
            <p:cNvPr id="71" name="Connecteur droit 70"/>
            <p:cNvCxnSpPr/>
            <p:nvPr/>
          </p:nvCxnSpPr>
          <p:spPr>
            <a:xfrm flipV="1">
              <a:off x="13728546" y="2233555"/>
              <a:ext cx="806597" cy="140059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prstDash val="solid"/>
            </a:ln>
          </p:spPr>
        </p:cxnSp>
        <p:cxnSp>
          <p:nvCxnSpPr>
            <p:cNvPr id="72" name="Connecteur droit 71"/>
            <p:cNvCxnSpPr/>
            <p:nvPr/>
          </p:nvCxnSpPr>
          <p:spPr>
            <a:xfrm flipV="1">
              <a:off x="11308744" y="3634149"/>
              <a:ext cx="2419802" cy="2100891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prstDash val="solid"/>
            </a:ln>
          </p:spPr>
        </p:cxnSp>
        <p:cxnSp>
          <p:nvCxnSpPr>
            <p:cNvPr id="73" name="Connecteur droit 72"/>
            <p:cNvCxnSpPr/>
            <p:nvPr/>
          </p:nvCxnSpPr>
          <p:spPr>
            <a:xfrm flipV="1">
              <a:off x="13728546" y="3634149"/>
              <a:ext cx="0" cy="3501485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prstDash val="solid"/>
            </a:ln>
          </p:spPr>
        </p:cxnSp>
        <p:cxnSp>
          <p:nvCxnSpPr>
            <p:cNvPr id="74" name="Connecteur droit 73"/>
            <p:cNvCxnSpPr/>
            <p:nvPr/>
          </p:nvCxnSpPr>
          <p:spPr>
            <a:xfrm>
              <a:off x="13728546" y="3634149"/>
              <a:ext cx="2419799" cy="140059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prstDash val="solid"/>
            </a:ln>
          </p:spPr>
        </p:cxnSp>
      </p:grpSp>
      <p:sp>
        <p:nvSpPr>
          <p:cNvPr id="130" name="Rectangle 129"/>
          <p:cNvSpPr/>
          <p:nvPr/>
        </p:nvSpPr>
        <p:spPr>
          <a:xfrm>
            <a:off x="13620638" y="9249544"/>
            <a:ext cx="11918373" cy="8171071"/>
          </a:xfrm>
          <a:prstGeom prst="rect">
            <a:avLst/>
          </a:prstGeom>
        </p:spPr>
      </p:sp>
      <p:grpSp>
        <p:nvGrpSpPr>
          <p:cNvPr id="179" name="Groupe 178"/>
          <p:cNvGrpSpPr/>
          <p:nvPr/>
        </p:nvGrpSpPr>
        <p:grpSpPr>
          <a:xfrm>
            <a:off x="17637529" y="9950303"/>
            <a:ext cx="2911536" cy="2651218"/>
            <a:chOff x="17637529" y="9950303"/>
            <a:chExt cx="2911536" cy="2651218"/>
          </a:xfrm>
        </p:grpSpPr>
        <p:cxnSp>
          <p:nvCxnSpPr>
            <p:cNvPr id="156" name="Connecteur en arc 155"/>
            <p:cNvCxnSpPr>
              <a:stCxn id="177" idx="0"/>
              <a:endCxn id="167" idx="0"/>
            </p:cNvCxnSpPr>
            <p:nvPr/>
          </p:nvCxnSpPr>
          <p:spPr>
            <a:xfrm rot="16200000" flipH="1" flipV="1">
              <a:off x="17767689" y="9820143"/>
              <a:ext cx="2651216" cy="2911536"/>
            </a:xfrm>
            <a:prstGeom prst="curvedConnector3">
              <a:avLst>
                <a:gd name="adj1" fmla="val -7591"/>
              </a:avLst>
            </a:prstGeom>
            <a:ln w="57150">
              <a:headEnd type="none" w="med" len="med"/>
              <a:tailEnd type="triangl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7" name="Connecteur en arc 156"/>
            <p:cNvCxnSpPr>
              <a:stCxn id="176" idx="2"/>
              <a:endCxn id="168" idx="0"/>
            </p:cNvCxnSpPr>
            <p:nvPr/>
          </p:nvCxnSpPr>
          <p:spPr>
            <a:xfrm rot="5400000">
              <a:off x="18068401" y="11205878"/>
              <a:ext cx="1759422" cy="1031861"/>
            </a:xfrm>
            <a:prstGeom prst="curvedConnector3">
              <a:avLst/>
            </a:prstGeom>
            <a:ln w="57150">
              <a:headEnd type="none" w="med" len="med"/>
              <a:tailEnd type="triangl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8" name="Connecteur en arc 157"/>
            <p:cNvCxnSpPr>
              <a:stCxn id="177" idx="2"/>
              <a:endCxn id="169" idx="0"/>
            </p:cNvCxnSpPr>
            <p:nvPr/>
          </p:nvCxnSpPr>
          <p:spPr>
            <a:xfrm rot="5400000">
              <a:off x="19233871" y="11356444"/>
              <a:ext cx="1238078" cy="1252075"/>
            </a:xfrm>
            <a:prstGeom prst="curvedConnector3">
              <a:avLst>
                <a:gd name="adj1" fmla="val 50000"/>
              </a:avLst>
            </a:prstGeom>
            <a:ln w="57150">
              <a:headEnd type="none" w="med" len="med"/>
              <a:tailEnd type="triangl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123" name="Groupe 4122"/>
          <p:cNvGrpSpPr/>
          <p:nvPr/>
        </p:nvGrpSpPr>
        <p:grpSpPr>
          <a:xfrm>
            <a:off x="13658900" y="13416684"/>
            <a:ext cx="11708635" cy="3753740"/>
            <a:chOff x="13658900" y="13416684"/>
            <a:chExt cx="11708635" cy="37537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8" name="Zone de texte 70"/>
                <p:cNvSpPr txBox="1"/>
                <p:nvPr/>
              </p:nvSpPr>
              <p:spPr>
                <a:xfrm>
                  <a:off x="16580870" y="15947935"/>
                  <a:ext cx="1986614" cy="1222489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limUpp>
                          <m:limUppPr>
                            <m:ctrlPr>
                              <a:rPr lang="en-GB" sz="2400" i="1" smtClean="0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limUppPr>
                          <m:e>
                            <m:groupChr>
                              <m:groupChrPr>
                                <m:chr m:val="⏞"/>
                                <m:pos m:val="top"/>
                                <m:vertJc m:val="bot"/>
                                <m:ctrlPr>
                                  <a:rPr lang="en-GB" sz="2400" i="1">
                                    <a:effectLst/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</m:ctrlPr>
                              </m:groupChr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sz="2400" i="1">
                                        <a:effectLst/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GB" sz="2400" i="1">
                                          <a:effectLst/>
                                          <a:latin typeface="Cambria Math"/>
                                          <a:ea typeface="Calibri"/>
                                          <a:cs typeface="Times New Roman"/>
                                        </a:rPr>
                                        <m:t>0 </m:t>
                                      </m:r>
                                    </m:e>
                                    <m:e>
                                      <m:r>
                                        <a:rPr lang="en-GB" sz="2400" i="1">
                                          <a:effectLst/>
                                          <a:latin typeface="Cambria Math"/>
                                          <a:ea typeface="Calibri"/>
                                          <a:cs typeface="Times New Roman"/>
                                        </a:rPr>
                                        <m:t> 3 </m:t>
                                      </m:r>
                                    </m:e>
                                    <m:e>
                                      <m:r>
                                        <a:rPr lang="en-GB" sz="2400" i="1">
                                          <a:effectLst/>
                                          <a:latin typeface="Cambria Math"/>
                                          <a:ea typeface="Calibri"/>
                                          <a:cs typeface="Times New Roman"/>
                                        </a:rPr>
                                        <m:t> 6</m:t>
                                      </m:r>
                                    </m:e>
                                  </m:mr>
                                </m:m>
                              </m:e>
                            </m:groupChr>
                          </m:e>
                          <m:lim>
                            <m:r>
                              <a:rPr lang="en-GB" sz="2400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𝑁𝑜𝑒𝑢𝑑𝑠</m:t>
                            </m:r>
                            <m:r>
                              <a:rPr lang="en-GB" sz="2400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 0</m:t>
                            </m:r>
                          </m:lim>
                        </m:limUpp>
                        <m:r>
                          <a:rPr lang="en-GB" sz="2400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 </m:t>
                        </m:r>
                      </m:oMath>
                    </m:oMathPara>
                  </a14:m>
                  <a:endParaRPr lang="en-GB" sz="2400">
                    <a:effectLst/>
                    <a:latin typeface="+mj-lt"/>
                    <a:ea typeface="Calibri"/>
                    <a:cs typeface="Times New Roman"/>
                  </a:endParaRPr>
                </a:p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GB" sz="2400">
                      <a:effectLst/>
                      <a:latin typeface="+mj-lt"/>
                      <a:ea typeface="Calibri"/>
                      <a:cs typeface="Times New Roman"/>
                    </a:rPr>
                    <a:t> </a:t>
                  </a:r>
                </a:p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GB" sz="2400">
                      <a:effectLst/>
                      <a:latin typeface="+mj-lt"/>
                      <a:ea typeface="Calibri"/>
                      <a:cs typeface="Times New Roman"/>
                    </a:rPr>
                    <a:t> </a:t>
                  </a:r>
                </a:p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GB" sz="2400">
                      <a:effectLst/>
                      <a:latin typeface="+mj-lt"/>
                      <a:ea typeface="Calibri"/>
                      <a:cs typeface="Times New Roman"/>
                    </a:rPr>
                    <a:t> </a:t>
                  </a:r>
                </a:p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GB" sz="2400">
                      <a:effectLst/>
                      <a:latin typeface="+mj-lt"/>
                      <a:ea typeface="Calibri"/>
                      <a:cs typeface="Times New Roman"/>
                    </a:rPr>
                    <a:t> </a:t>
                  </a:r>
                </a:p>
              </p:txBody>
            </p:sp>
          </mc:Choice>
          <mc:Fallback xmlns="">
            <p:sp>
              <p:nvSpPr>
                <p:cNvPr id="138" name="Zone de texte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80870" y="15947935"/>
                  <a:ext cx="1986614" cy="1222489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  <a:ln w="6350">
                  <a:noFill/>
                </a:ln>
                <a:effectLst/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0" name="Zone de texte 71"/>
            <p:cNvSpPr txBox="1"/>
            <p:nvPr/>
          </p:nvSpPr>
          <p:spPr>
            <a:xfrm>
              <a:off x="13721406" y="16232899"/>
              <a:ext cx="3017709" cy="616712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GB" sz="2400" smtClean="0">
                  <a:effectLst/>
                  <a:latin typeface="+mj-lt"/>
                  <a:ea typeface="Calibri"/>
                </a:rPr>
                <a:t>Vecteur pré-calculé :</a:t>
              </a:r>
              <a:endParaRPr lang="en-GB" sz="2400">
                <a:effectLst/>
                <a:latin typeface="+mj-lt"/>
                <a:ea typeface="Times New Roman"/>
              </a:endParaRPr>
            </a:p>
          </p:txBody>
        </p:sp>
        <p:cxnSp>
          <p:nvCxnSpPr>
            <p:cNvPr id="141" name="Connecteur droit 140"/>
            <p:cNvCxnSpPr/>
            <p:nvPr/>
          </p:nvCxnSpPr>
          <p:spPr>
            <a:xfrm flipV="1">
              <a:off x="13801230" y="14026474"/>
              <a:ext cx="11566305" cy="29433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Zone de texte 99"/>
            <p:cNvSpPr txBox="1"/>
            <p:nvPr/>
          </p:nvSpPr>
          <p:spPr>
            <a:xfrm>
              <a:off x="13658900" y="13416685"/>
              <a:ext cx="2812366" cy="62866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GB" sz="2400" smtClean="0"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+mj-lt"/>
                  <a:ea typeface="Calibri"/>
                  <a:cs typeface="Times New Roman"/>
                </a:rPr>
                <a:t>Synchronisation</a:t>
              </a:r>
              <a:endParaRPr lang="en-GB" sz="2400">
                <a:effectLst/>
                <a:latin typeface="+mj-lt"/>
                <a:ea typeface="Calibri"/>
                <a:cs typeface="Times New Roman"/>
              </a:endParaRPr>
            </a:p>
          </p:txBody>
        </p:sp>
        <p:cxnSp>
          <p:nvCxnSpPr>
            <p:cNvPr id="143" name="Connecteur en arc 142"/>
            <p:cNvCxnSpPr>
              <a:stCxn id="168" idx="2"/>
              <a:endCxn id="150" idx="0"/>
            </p:cNvCxnSpPr>
            <p:nvPr/>
          </p:nvCxnSpPr>
          <p:spPr>
            <a:xfrm rot="16200000" flipH="1">
              <a:off x="17600348" y="14248517"/>
              <a:ext cx="2531250" cy="867586"/>
            </a:xfrm>
            <a:prstGeom prst="curvedConnector3">
              <a:avLst/>
            </a:prstGeom>
            <a:ln w="57150">
              <a:headEnd type="none" w="med" len="med"/>
              <a:tailEnd type="triangle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4" name="Connecteur en arc 143"/>
            <p:cNvCxnSpPr>
              <a:stCxn id="169" idx="2"/>
              <a:endCxn id="151" idx="0"/>
            </p:cNvCxnSpPr>
            <p:nvPr/>
          </p:nvCxnSpPr>
          <p:spPr>
            <a:xfrm rot="16200000" flipH="1">
              <a:off x="18818009" y="13825547"/>
              <a:ext cx="2531250" cy="1713525"/>
            </a:xfrm>
            <a:prstGeom prst="curvedConnector3">
              <a:avLst/>
            </a:prstGeom>
            <a:ln w="57150">
              <a:headEnd type="none" w="med" len="med"/>
              <a:tailEnd type="triangle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5" name="Connecteur en arc 144"/>
            <p:cNvCxnSpPr>
              <a:stCxn id="170" idx="2"/>
              <a:endCxn id="151" idx="0"/>
            </p:cNvCxnSpPr>
            <p:nvPr/>
          </p:nvCxnSpPr>
          <p:spPr>
            <a:xfrm rot="16200000" flipH="1">
              <a:off x="19612508" y="14620046"/>
              <a:ext cx="2531250" cy="124527"/>
            </a:xfrm>
            <a:prstGeom prst="curvedConnector3">
              <a:avLst/>
            </a:prstGeom>
            <a:ln w="57150">
              <a:headEnd type="none" w="med" len="med"/>
              <a:tailEnd type="triangle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6" name="Connecteur en arc 145"/>
            <p:cNvCxnSpPr>
              <a:stCxn id="171" idx="2"/>
              <a:endCxn id="138" idx="0"/>
            </p:cNvCxnSpPr>
            <p:nvPr/>
          </p:nvCxnSpPr>
          <p:spPr>
            <a:xfrm rot="5400000">
              <a:off x="17532253" y="13458610"/>
              <a:ext cx="2531250" cy="2447401"/>
            </a:xfrm>
            <a:prstGeom prst="curvedConnector3">
              <a:avLst>
                <a:gd name="adj1" fmla="val 50000"/>
              </a:avLst>
            </a:prstGeom>
            <a:ln w="57150">
              <a:headEnd type="none" w="med" len="med"/>
              <a:tailEnd type="triangl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7" name="Connecteur en arc 146"/>
            <p:cNvCxnSpPr>
              <a:stCxn id="167" idx="2"/>
              <a:endCxn id="138" idx="0"/>
            </p:cNvCxnSpPr>
            <p:nvPr/>
          </p:nvCxnSpPr>
          <p:spPr>
            <a:xfrm rot="5400000">
              <a:off x="16340229" y="14650634"/>
              <a:ext cx="2531250" cy="63353"/>
            </a:xfrm>
            <a:prstGeom prst="curvedConnector3">
              <a:avLst/>
            </a:prstGeom>
            <a:ln w="57150">
              <a:headEnd type="none" w="med" len="med"/>
              <a:tailEnd type="triangl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8" name="Connecteur en arc 147"/>
            <p:cNvCxnSpPr>
              <a:stCxn id="174" idx="2"/>
              <a:endCxn id="138" idx="0"/>
            </p:cNvCxnSpPr>
            <p:nvPr/>
          </p:nvCxnSpPr>
          <p:spPr>
            <a:xfrm rot="5400000">
              <a:off x="18724404" y="12266458"/>
              <a:ext cx="2531250" cy="4831704"/>
            </a:xfrm>
            <a:prstGeom prst="curvedConnector3">
              <a:avLst>
                <a:gd name="adj1" fmla="val 50000"/>
              </a:avLst>
            </a:prstGeom>
            <a:ln w="57150">
              <a:headEnd type="none" w="med" len="med"/>
              <a:tailEnd type="triangl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Zone de texte 70"/>
                <p:cNvSpPr txBox="1"/>
                <p:nvPr/>
              </p:nvSpPr>
              <p:spPr>
                <a:xfrm>
                  <a:off x="23207588" y="15973460"/>
                  <a:ext cx="1986614" cy="1196964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limUpp>
                          <m:limUppPr>
                            <m:ctrlPr>
                              <a:rPr lang="en-GB" sz="2400" i="1" smtClean="0">
                                <a:effectLst/>
                                <a:latin typeface="Cambria Math"/>
                                <a:ea typeface="Calibri"/>
                              </a:rPr>
                            </m:ctrlPr>
                          </m:limUppPr>
                          <m:e>
                            <m:groupChr>
                              <m:groupChrPr>
                                <m:chr m:val="⏞"/>
                                <m:pos m:val="top"/>
                                <m:vertJc m:val="bot"/>
                                <m:ctrlPr>
                                  <a:rPr lang="en-GB" sz="2400" i="1">
                                    <a:effectLst/>
                                    <a:latin typeface="Cambria Math"/>
                                    <a:ea typeface="Calibri"/>
                                  </a:rPr>
                                </m:ctrlPr>
                              </m:groupChr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sz="2400" i="1">
                                        <a:effectLst/>
                                        <a:latin typeface="Cambria Math"/>
                                        <a:ea typeface="Calibri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GB" sz="2400" i="1">
                                          <a:effectLst/>
                                          <a:latin typeface="Cambria Math"/>
                                          <a:ea typeface="Calibri"/>
                                        </a:rPr>
                                        <m:t>8</m:t>
                                      </m:r>
                                    </m:e>
                                    <m:e>
                                      <m:r>
                                        <a:rPr lang="en-GB" sz="2400" i="1">
                                          <a:effectLst/>
                                          <a:latin typeface="Cambria Math"/>
                                          <a:ea typeface="Calibri"/>
                                        </a:rPr>
                                        <m:t>−1</m:t>
                                      </m:r>
                                    </m:e>
                                    <m:e>
                                      <m:r>
                                        <a:rPr lang="en-GB" sz="2400" i="1">
                                          <a:effectLst/>
                                          <a:latin typeface="Cambria Math"/>
                                          <a:ea typeface="Calibri"/>
                                        </a:rPr>
                                        <m:t>−1</m:t>
                                      </m:r>
                                    </m:e>
                                  </m:mr>
                                </m:m>
                              </m:e>
                            </m:groupChr>
                          </m:e>
                          <m:lim>
                            <m:r>
                              <a:rPr lang="en-GB" sz="2400" i="1">
                                <a:effectLst/>
                                <a:latin typeface="Cambria Math"/>
                                <a:ea typeface="Calibri"/>
                              </a:rPr>
                              <m:t>𝑁𝑜𝑒𝑢𝑑𝑠</m:t>
                            </m:r>
                            <m:r>
                              <a:rPr lang="en-GB" sz="2400" i="1">
                                <a:effectLst/>
                                <a:latin typeface="Cambria Math"/>
                                <a:ea typeface="Calibri"/>
                              </a:rPr>
                              <m:t> 4</m:t>
                            </m:r>
                          </m:lim>
                        </m:limUpp>
                      </m:oMath>
                    </m:oMathPara>
                  </a14:m>
                  <a:endParaRPr lang="en-GB" sz="2400">
                    <a:effectLst/>
                    <a:latin typeface="+mj-lt"/>
                    <a:ea typeface="Times New Roman"/>
                  </a:endParaRPr>
                </a:p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GB" sz="2400">
                      <a:effectLst/>
                      <a:latin typeface="+mj-lt"/>
                      <a:ea typeface="Calibri"/>
                    </a:rPr>
                    <a:t> </a:t>
                  </a:r>
                  <a:endParaRPr lang="en-GB" sz="2400">
                    <a:effectLst/>
                    <a:latin typeface="+mj-lt"/>
                    <a:ea typeface="Times New Roman"/>
                  </a:endParaRPr>
                </a:p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GB" sz="2400">
                      <a:effectLst/>
                      <a:latin typeface="+mj-lt"/>
                      <a:ea typeface="Calibri"/>
                    </a:rPr>
                    <a:t> </a:t>
                  </a:r>
                  <a:endParaRPr lang="en-GB" sz="2400">
                    <a:effectLst/>
                    <a:latin typeface="+mj-lt"/>
                    <a:ea typeface="Times New Roman"/>
                  </a:endParaRPr>
                </a:p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GB" sz="2400">
                      <a:effectLst/>
                      <a:latin typeface="+mj-lt"/>
                      <a:ea typeface="Calibri"/>
                    </a:rPr>
                    <a:t> </a:t>
                  </a:r>
                  <a:endParaRPr lang="en-GB" sz="2400">
                    <a:effectLst/>
                    <a:latin typeface="+mj-lt"/>
                    <a:ea typeface="Times New Roman"/>
                  </a:endParaRPr>
                </a:p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GB" sz="2400">
                      <a:effectLst/>
                      <a:latin typeface="+mj-lt"/>
                      <a:ea typeface="Calibri"/>
                    </a:rPr>
                    <a:t> </a:t>
                  </a:r>
                  <a:endParaRPr lang="en-GB" sz="2400">
                    <a:effectLst/>
                    <a:latin typeface="+mj-lt"/>
                    <a:ea typeface="Times New Roman"/>
                  </a:endParaRPr>
                </a:p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GB" sz="2400">
                      <a:effectLst/>
                      <a:latin typeface="+mj-lt"/>
                      <a:ea typeface="Calibri"/>
                    </a:rPr>
                    <a:t> </a:t>
                  </a:r>
                  <a:endParaRPr lang="en-GB" sz="2400">
                    <a:effectLst/>
                    <a:latin typeface="+mj-lt"/>
                    <a:ea typeface="Times New Roman"/>
                  </a:endParaRPr>
                </a:p>
              </p:txBody>
            </p:sp>
          </mc:Choice>
          <mc:Fallback xmlns="">
            <p:sp>
              <p:nvSpPr>
                <p:cNvPr id="149" name="Zone de texte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07588" y="15973460"/>
                  <a:ext cx="1986614" cy="1196964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  <a:ln w="6350">
                  <a:noFill/>
                </a:ln>
                <a:effectLst/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0" name="Zone de texte 70"/>
                <p:cNvSpPr txBox="1"/>
                <p:nvPr/>
              </p:nvSpPr>
              <p:spPr>
                <a:xfrm>
                  <a:off x="18335049" y="15947935"/>
                  <a:ext cx="1929433" cy="1222489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1000"/>
                    </a:spcAft>
                  </a:pPr>
                  <a14:m>
                    <m:oMath xmlns:m="http://schemas.openxmlformats.org/officeDocument/2006/math">
                      <m:limUpp>
                        <m:limUppPr>
                          <m:ctrlPr>
                            <a:rPr lang="en-GB" sz="2400" i="1" smtClean="0">
                              <a:effectLst/>
                              <a:latin typeface="Cambria Math"/>
                              <a:ea typeface="Calibri"/>
                            </a:rPr>
                          </m:ctrlPr>
                        </m:limUppPr>
                        <m:e>
                          <m:groupChr>
                            <m:groupChrPr>
                              <m:chr m:val="⏞"/>
                              <m:pos m:val="top"/>
                              <m:vertJc m:val="bot"/>
                              <m:ctrlPr>
                                <a:rPr lang="en-GB" sz="2400" i="1">
                                  <a:effectLst/>
                                  <a:latin typeface="Cambria Math"/>
                                  <a:ea typeface="Calibri"/>
                                </a:rPr>
                              </m:ctrlPr>
                            </m:groupCh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GB" sz="2400" i="1">
                                      <a:effectLst/>
                                      <a:latin typeface="Cambria Math"/>
                                      <a:ea typeface="Calibri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GB" sz="2400" i="1">
                                        <a:effectLst/>
                                        <a:latin typeface="Cambria Math"/>
                                        <a:ea typeface="Calibri"/>
                                      </a:rPr>
                                      <m:t>1</m:t>
                                    </m:r>
                                  </m:e>
                                  <m:e>
                                    <m:r>
                                      <a:rPr lang="en-GB" sz="2400" i="1">
                                        <a:effectLst/>
                                        <a:latin typeface="Cambria Math"/>
                                        <a:ea typeface="Calibri"/>
                                      </a:rPr>
                                      <m:t>−1</m:t>
                                    </m:r>
                                  </m:e>
                                  <m:e>
                                    <m:r>
                                      <a:rPr lang="en-GB" sz="2400" i="1">
                                        <a:effectLst/>
                                        <a:latin typeface="Cambria Math"/>
                                        <a:ea typeface="Calibri"/>
                                      </a:rPr>
                                      <m:t>−1</m:t>
                                    </m:r>
                                  </m:e>
                                </m:mr>
                              </m:m>
                            </m:e>
                          </m:groupChr>
                          <m:r>
                            <a:rPr lang="en-GB" sz="2400" i="1">
                              <a:effectLst/>
                              <a:latin typeface="Cambria Math"/>
                              <a:ea typeface="Calibri"/>
                            </a:rPr>
                            <m:t> </m:t>
                          </m:r>
                        </m:e>
                        <m:lim>
                          <m:r>
                            <a:rPr lang="en-GB" sz="2400" i="1">
                              <a:effectLst/>
                              <a:latin typeface="Cambria Math"/>
                              <a:ea typeface="Calibri"/>
                            </a:rPr>
                            <m:t>𝑁𝑜𝑒𝑢𝑑𝑠</m:t>
                          </m:r>
                          <m:r>
                            <a:rPr lang="en-GB" sz="2400" i="1">
                              <a:effectLst/>
                              <a:latin typeface="Cambria Math"/>
                              <a:ea typeface="Calibri"/>
                            </a:rPr>
                            <m:t> 1</m:t>
                          </m:r>
                        </m:lim>
                      </m:limUpp>
                    </m:oMath>
                  </a14:m>
                  <a:r>
                    <a:rPr lang="en-GB" sz="2400">
                      <a:effectLst/>
                      <a:latin typeface="+mj-lt"/>
                      <a:ea typeface="Calibri"/>
                    </a:rPr>
                    <a:t> </a:t>
                  </a:r>
                  <a:endParaRPr lang="en-GB" sz="2400">
                    <a:effectLst/>
                    <a:latin typeface="+mj-lt"/>
                    <a:ea typeface="Times New Roman"/>
                  </a:endParaRPr>
                </a:p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GB" sz="2400">
                      <a:effectLst/>
                      <a:latin typeface="+mj-lt"/>
                      <a:ea typeface="Calibri"/>
                    </a:rPr>
                    <a:t> </a:t>
                  </a:r>
                  <a:endParaRPr lang="en-GB" sz="2400">
                    <a:effectLst/>
                    <a:latin typeface="+mj-lt"/>
                    <a:ea typeface="Times New Roman"/>
                  </a:endParaRPr>
                </a:p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GB" sz="2400">
                      <a:effectLst/>
                      <a:latin typeface="+mj-lt"/>
                      <a:ea typeface="Calibri"/>
                    </a:rPr>
                    <a:t> </a:t>
                  </a:r>
                  <a:endParaRPr lang="en-GB" sz="2400">
                    <a:effectLst/>
                    <a:latin typeface="+mj-lt"/>
                    <a:ea typeface="Times New Roman"/>
                  </a:endParaRPr>
                </a:p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GB" sz="2400">
                      <a:effectLst/>
                      <a:latin typeface="+mj-lt"/>
                      <a:ea typeface="Calibri"/>
                    </a:rPr>
                    <a:t> </a:t>
                  </a:r>
                  <a:endParaRPr lang="en-GB" sz="2400">
                    <a:effectLst/>
                    <a:latin typeface="+mj-lt"/>
                    <a:ea typeface="Times New Roman"/>
                  </a:endParaRPr>
                </a:p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GB" sz="2400">
                      <a:effectLst/>
                      <a:latin typeface="+mj-lt"/>
                      <a:ea typeface="Calibri"/>
                    </a:rPr>
                    <a:t> </a:t>
                  </a:r>
                  <a:endParaRPr lang="en-GB" sz="2400">
                    <a:effectLst/>
                    <a:latin typeface="+mj-lt"/>
                    <a:ea typeface="Times New Roman"/>
                  </a:endParaRPr>
                </a:p>
              </p:txBody>
            </p:sp>
          </mc:Choice>
          <mc:Fallback xmlns="">
            <p:sp>
              <p:nvSpPr>
                <p:cNvPr id="150" name="Zone de texte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335049" y="15947935"/>
                  <a:ext cx="1929433" cy="1222489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  <a:ln w="6350">
                  <a:noFill/>
                </a:ln>
                <a:effectLst/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1" name="Zone de texte 70"/>
                <p:cNvSpPr txBox="1"/>
                <p:nvPr/>
              </p:nvSpPr>
              <p:spPr>
                <a:xfrm>
                  <a:off x="19947090" y="15947935"/>
                  <a:ext cx="1986614" cy="1222489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1000"/>
                    </a:spcAft>
                  </a:pPr>
                  <a14:m>
                    <m:oMath xmlns:m="http://schemas.openxmlformats.org/officeDocument/2006/math">
                      <m:limUpp>
                        <m:limUppPr>
                          <m:ctrlPr>
                            <a:rPr lang="en-GB" sz="2400" i="1" smtClean="0">
                              <a:effectLst/>
                              <a:latin typeface="Cambria Math"/>
                              <a:ea typeface="Calibri"/>
                            </a:rPr>
                          </m:ctrlPr>
                        </m:limUppPr>
                        <m:e>
                          <m:groupChr>
                            <m:groupChrPr>
                              <m:chr m:val="⏞"/>
                              <m:pos m:val="top"/>
                              <m:vertJc m:val="bot"/>
                              <m:ctrlPr>
                                <a:rPr lang="en-GB" sz="2400" i="1">
                                  <a:effectLst/>
                                  <a:latin typeface="Cambria Math"/>
                                  <a:ea typeface="Calibri"/>
                                </a:rPr>
                              </m:ctrlPr>
                            </m:groupCh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GB" sz="2400" i="1">
                                      <a:effectLst/>
                                      <a:latin typeface="Cambria Math"/>
                                      <a:ea typeface="Calibri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GB" sz="2400" i="1">
                                        <a:effectLst/>
                                        <a:latin typeface="Cambria Math"/>
                                        <a:ea typeface="Calibri"/>
                                      </a:rPr>
                                      <m:t>2</m:t>
                                    </m:r>
                                  </m:e>
                                  <m:e>
                                    <m:r>
                                      <a:rPr lang="en-GB" sz="2400" i="1">
                                        <a:effectLst/>
                                        <a:latin typeface="Cambria Math"/>
                                        <a:ea typeface="Calibri"/>
                                      </a:rPr>
                                      <m:t>4</m:t>
                                    </m:r>
                                  </m:e>
                                  <m:e>
                                    <m:r>
                                      <a:rPr lang="en-GB" sz="2400" i="1">
                                        <a:effectLst/>
                                        <a:latin typeface="Cambria Math"/>
                                        <a:ea typeface="Calibri"/>
                                      </a:rPr>
                                      <m:t>−1</m:t>
                                    </m:r>
                                  </m:e>
                                </m:mr>
                              </m:m>
                            </m:e>
                          </m:groupChr>
                          <m:r>
                            <a:rPr lang="en-GB" sz="2400" i="1">
                              <a:effectLst/>
                              <a:latin typeface="Cambria Math"/>
                              <a:ea typeface="Calibri"/>
                            </a:rPr>
                            <m:t> </m:t>
                          </m:r>
                        </m:e>
                        <m:lim>
                          <m:r>
                            <a:rPr lang="en-GB" sz="2400" i="1">
                              <a:effectLst/>
                              <a:latin typeface="Cambria Math"/>
                              <a:ea typeface="Calibri"/>
                            </a:rPr>
                            <m:t>𝑁𝑜𝑒𝑢𝑑𝑠</m:t>
                          </m:r>
                          <m:r>
                            <a:rPr lang="en-GB" sz="2400" i="1">
                              <a:effectLst/>
                              <a:latin typeface="Cambria Math"/>
                              <a:ea typeface="Calibri"/>
                            </a:rPr>
                            <m:t> 2</m:t>
                          </m:r>
                        </m:lim>
                      </m:limUpp>
                    </m:oMath>
                  </a14:m>
                  <a:r>
                    <a:rPr lang="en-GB" sz="2400">
                      <a:effectLst/>
                      <a:latin typeface="+mj-lt"/>
                      <a:ea typeface="Calibri"/>
                    </a:rPr>
                    <a:t> </a:t>
                  </a:r>
                  <a:endParaRPr lang="en-GB" sz="2400">
                    <a:effectLst/>
                    <a:latin typeface="+mj-lt"/>
                    <a:ea typeface="Times New Roman"/>
                  </a:endParaRPr>
                </a:p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GB" sz="2400">
                      <a:effectLst/>
                      <a:latin typeface="+mj-lt"/>
                      <a:ea typeface="Calibri"/>
                    </a:rPr>
                    <a:t> </a:t>
                  </a:r>
                  <a:endParaRPr lang="en-GB" sz="2400">
                    <a:effectLst/>
                    <a:latin typeface="+mj-lt"/>
                    <a:ea typeface="Times New Roman"/>
                  </a:endParaRPr>
                </a:p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GB" sz="2400">
                      <a:effectLst/>
                      <a:latin typeface="+mj-lt"/>
                      <a:ea typeface="Calibri"/>
                    </a:rPr>
                    <a:t> </a:t>
                  </a:r>
                  <a:endParaRPr lang="en-GB" sz="2400">
                    <a:effectLst/>
                    <a:latin typeface="+mj-lt"/>
                    <a:ea typeface="Times New Roman"/>
                  </a:endParaRPr>
                </a:p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GB" sz="2400">
                      <a:effectLst/>
                      <a:latin typeface="+mj-lt"/>
                      <a:ea typeface="Calibri"/>
                    </a:rPr>
                    <a:t> </a:t>
                  </a:r>
                  <a:endParaRPr lang="en-GB" sz="2400">
                    <a:effectLst/>
                    <a:latin typeface="+mj-lt"/>
                    <a:ea typeface="Times New Roman"/>
                  </a:endParaRPr>
                </a:p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GB" sz="2400">
                      <a:effectLst/>
                      <a:latin typeface="+mj-lt"/>
                      <a:ea typeface="Calibri"/>
                    </a:rPr>
                    <a:t> </a:t>
                  </a:r>
                  <a:endParaRPr lang="en-GB" sz="2400">
                    <a:effectLst/>
                    <a:latin typeface="+mj-lt"/>
                    <a:ea typeface="Times New Roman"/>
                  </a:endParaRPr>
                </a:p>
              </p:txBody>
            </p:sp>
          </mc:Choice>
          <mc:Fallback xmlns="">
            <p:sp>
              <p:nvSpPr>
                <p:cNvPr id="151" name="Zone de texte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47090" y="15947935"/>
                  <a:ext cx="1986614" cy="1222489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  <a:ln w="6350">
                  <a:noFill/>
                </a:ln>
                <a:effectLst/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2" name="Connecteur en arc 151"/>
            <p:cNvCxnSpPr>
              <a:stCxn id="172" idx="2"/>
              <a:endCxn id="155" idx="0"/>
            </p:cNvCxnSpPr>
            <p:nvPr/>
          </p:nvCxnSpPr>
          <p:spPr>
            <a:xfrm rot="16200000" flipH="1">
              <a:off x="20834759" y="14193058"/>
              <a:ext cx="2531816" cy="979070"/>
            </a:xfrm>
            <a:prstGeom prst="curvedConnector3">
              <a:avLst/>
            </a:prstGeom>
            <a:ln w="57150">
              <a:headEnd type="none" w="med" len="med"/>
              <a:tailEnd type="triangle" w="med" len="med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3" name="Connecteur en arc 152"/>
            <p:cNvCxnSpPr>
              <a:stCxn id="175" idx="2"/>
              <a:endCxn id="155" idx="0"/>
            </p:cNvCxnSpPr>
            <p:nvPr/>
          </p:nvCxnSpPr>
          <p:spPr>
            <a:xfrm rot="5400000">
              <a:off x="21629481" y="14377407"/>
              <a:ext cx="2531816" cy="610373"/>
            </a:xfrm>
            <a:prstGeom prst="curvedConnector3">
              <a:avLst/>
            </a:prstGeom>
            <a:ln w="57150">
              <a:headEnd type="none" w="med" len="med"/>
              <a:tailEnd type="triangle" w="med" len="med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4" name="Connecteur en arc 153"/>
            <p:cNvCxnSpPr>
              <a:stCxn id="173" idx="2"/>
              <a:endCxn id="149" idx="0"/>
            </p:cNvCxnSpPr>
            <p:nvPr/>
          </p:nvCxnSpPr>
          <p:spPr>
            <a:xfrm rot="16200000" flipH="1">
              <a:off x="22819672" y="14592236"/>
              <a:ext cx="2556775" cy="205672"/>
            </a:xfrm>
            <a:prstGeom prst="curvedConnector3">
              <a:avLst/>
            </a:prstGeom>
            <a:ln w="57150">
              <a:headEnd type="none" w="med" len="med"/>
              <a:tailEnd type="triangl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Zone de texte 70"/>
                <p:cNvSpPr txBox="1"/>
                <p:nvPr/>
              </p:nvSpPr>
              <p:spPr>
                <a:xfrm>
                  <a:off x="21597121" y="15948501"/>
                  <a:ext cx="1986162" cy="1221923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1000"/>
                    </a:spcAft>
                  </a:pPr>
                  <a14:m>
                    <m:oMath xmlns:m="http://schemas.openxmlformats.org/officeDocument/2006/math">
                      <m:limUpp>
                        <m:limUppPr>
                          <m:ctrlPr>
                            <a:rPr lang="en-GB" sz="2400" i="1" smtClean="0">
                              <a:effectLst/>
                              <a:latin typeface="Cambria Math"/>
                              <a:ea typeface="Calibri"/>
                            </a:rPr>
                          </m:ctrlPr>
                        </m:limUppPr>
                        <m:e>
                          <m:groupChr>
                            <m:groupChrPr>
                              <m:chr m:val="⏞"/>
                              <m:pos m:val="top"/>
                              <m:vertJc m:val="bot"/>
                              <m:ctrlPr>
                                <a:rPr lang="en-GB" sz="2400" i="1">
                                  <a:effectLst/>
                                  <a:latin typeface="Cambria Math"/>
                                  <a:ea typeface="Calibri"/>
                                </a:rPr>
                              </m:ctrlPr>
                            </m:groupCh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GB" sz="2400" i="1">
                                      <a:effectLst/>
                                      <a:latin typeface="Cambria Math"/>
                                      <a:ea typeface="Calibri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GB" sz="2400" i="1">
                                        <a:effectLst/>
                                        <a:latin typeface="Cambria Math"/>
                                        <a:ea typeface="Calibri"/>
                                      </a:rPr>
                                      <m:t>5</m:t>
                                    </m:r>
                                  </m:e>
                                  <m:e>
                                    <m:r>
                                      <a:rPr lang="en-GB" sz="2400" i="1">
                                        <a:effectLst/>
                                        <a:latin typeface="Cambria Math"/>
                                        <a:ea typeface="Calibri"/>
                                      </a:rPr>
                                      <m:t>7</m:t>
                                    </m:r>
                                  </m:e>
                                  <m:e>
                                    <m:r>
                                      <a:rPr lang="en-GB" sz="2400" i="1">
                                        <a:effectLst/>
                                        <a:latin typeface="Cambria Math"/>
                                        <a:ea typeface="Calibri"/>
                                      </a:rPr>
                                      <m:t>−1</m:t>
                                    </m:r>
                                  </m:e>
                                </m:mr>
                              </m:m>
                            </m:e>
                          </m:groupChr>
                          <m:r>
                            <a:rPr lang="en-GB" sz="2400" i="1">
                              <a:effectLst/>
                              <a:latin typeface="Cambria Math"/>
                              <a:ea typeface="Calibri"/>
                            </a:rPr>
                            <m:t> </m:t>
                          </m:r>
                        </m:e>
                        <m:lim>
                          <m:r>
                            <a:rPr lang="en-GB" sz="2400" i="1">
                              <a:effectLst/>
                              <a:latin typeface="Cambria Math"/>
                              <a:ea typeface="Calibri"/>
                            </a:rPr>
                            <m:t>𝑁𝑜𝑒𝑢𝑑𝑠</m:t>
                          </m:r>
                          <m:r>
                            <a:rPr lang="en-GB" sz="2400" i="1">
                              <a:effectLst/>
                              <a:latin typeface="Cambria Math"/>
                              <a:ea typeface="Calibri"/>
                            </a:rPr>
                            <m:t> 3</m:t>
                          </m:r>
                        </m:lim>
                      </m:limUpp>
                    </m:oMath>
                  </a14:m>
                  <a:r>
                    <a:rPr lang="en-GB" sz="2400">
                      <a:effectLst/>
                      <a:latin typeface="+mj-lt"/>
                      <a:ea typeface="Calibri"/>
                    </a:rPr>
                    <a:t> </a:t>
                  </a:r>
                  <a:endParaRPr lang="en-GB" sz="2400">
                    <a:effectLst/>
                    <a:latin typeface="+mj-lt"/>
                    <a:ea typeface="Times New Roman"/>
                  </a:endParaRPr>
                </a:p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GB" sz="2400">
                      <a:effectLst/>
                      <a:latin typeface="+mj-lt"/>
                      <a:ea typeface="Calibri"/>
                    </a:rPr>
                    <a:t> </a:t>
                  </a:r>
                  <a:endParaRPr lang="en-GB" sz="2400">
                    <a:effectLst/>
                    <a:latin typeface="+mj-lt"/>
                    <a:ea typeface="Times New Roman"/>
                  </a:endParaRPr>
                </a:p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GB" sz="2400">
                      <a:effectLst/>
                      <a:latin typeface="+mj-lt"/>
                      <a:ea typeface="Calibri"/>
                    </a:rPr>
                    <a:t> </a:t>
                  </a:r>
                  <a:endParaRPr lang="en-GB" sz="2400">
                    <a:effectLst/>
                    <a:latin typeface="+mj-lt"/>
                    <a:ea typeface="Times New Roman"/>
                  </a:endParaRPr>
                </a:p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GB" sz="2400">
                      <a:effectLst/>
                      <a:latin typeface="+mj-lt"/>
                      <a:ea typeface="Calibri"/>
                    </a:rPr>
                    <a:t> </a:t>
                  </a:r>
                  <a:endParaRPr lang="en-GB" sz="2400">
                    <a:effectLst/>
                    <a:latin typeface="+mj-lt"/>
                    <a:ea typeface="Times New Roman"/>
                  </a:endParaRPr>
                </a:p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GB" sz="2400">
                      <a:effectLst/>
                      <a:latin typeface="+mj-lt"/>
                      <a:ea typeface="Calibri"/>
                    </a:rPr>
                    <a:t> </a:t>
                  </a:r>
                  <a:endParaRPr lang="en-GB" sz="2400">
                    <a:effectLst/>
                    <a:latin typeface="+mj-lt"/>
                    <a:ea typeface="Times New Roman"/>
                  </a:endParaRPr>
                </a:p>
              </p:txBody>
            </p:sp>
          </mc:Choice>
          <mc:Fallback xmlns="">
            <p:sp>
              <p:nvSpPr>
                <p:cNvPr id="155" name="Zone de texte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97121" y="15948501"/>
                  <a:ext cx="1986162" cy="1221923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  <a:ln w="6350">
                  <a:noFill/>
                </a:ln>
                <a:effectLst/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9" name="Ellipse 158"/>
            <p:cNvSpPr/>
            <p:nvPr/>
          </p:nvSpPr>
          <p:spPr>
            <a:xfrm>
              <a:off x="14080237" y="14441724"/>
              <a:ext cx="1539670" cy="147633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GB" sz="2400" smtClean="0">
                  <a:effectLst/>
                  <a:latin typeface="+mj-lt"/>
                  <a:ea typeface="Times New Roman"/>
                </a:rPr>
                <a:t>Kernel2</a:t>
              </a:r>
              <a:endParaRPr lang="en-GB" sz="2400">
                <a:effectLst/>
                <a:latin typeface="+mj-lt"/>
                <a:ea typeface="Times New Roman"/>
              </a:endParaRPr>
            </a:p>
          </p:txBody>
        </p:sp>
      </p:grpSp>
      <p:grpSp>
        <p:nvGrpSpPr>
          <p:cNvPr id="128" name="Groupe 127"/>
          <p:cNvGrpSpPr/>
          <p:nvPr/>
        </p:nvGrpSpPr>
        <p:grpSpPr>
          <a:xfrm>
            <a:off x="13801241" y="9255387"/>
            <a:ext cx="10591305" cy="4161298"/>
            <a:chOff x="13801241" y="9255387"/>
            <a:chExt cx="10591305" cy="4161298"/>
          </a:xfrm>
        </p:grpSpPr>
        <p:grpSp>
          <p:nvGrpSpPr>
            <p:cNvPr id="131" name="Groupe 130"/>
            <p:cNvGrpSpPr/>
            <p:nvPr/>
          </p:nvGrpSpPr>
          <p:grpSpPr>
            <a:xfrm>
              <a:off x="19695312" y="9874392"/>
              <a:ext cx="2164706" cy="1524573"/>
              <a:chOff x="2752022" y="276009"/>
              <a:chExt cx="980681" cy="673437"/>
            </a:xfr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76" name="Triangle isocèle 175"/>
              <p:cNvSpPr/>
              <p:nvPr/>
            </p:nvSpPr>
            <p:spPr>
              <a:xfrm rot="1612915">
                <a:off x="2752022" y="276009"/>
                <a:ext cx="515705" cy="572042"/>
              </a:xfrm>
              <a:prstGeom prst="triangle">
                <a:avLst/>
              </a:prstGeom>
              <a:grpFill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sz="2400">
                  <a:latin typeface="+mj-lt"/>
                </a:endParaRPr>
              </a:p>
            </p:txBody>
          </p:sp>
          <p:sp>
            <p:nvSpPr>
              <p:cNvPr id="177" name="Triangle isocèle 176"/>
              <p:cNvSpPr/>
              <p:nvPr/>
            </p:nvSpPr>
            <p:spPr>
              <a:xfrm rot="170441">
                <a:off x="3122600" y="321615"/>
                <a:ext cx="515620" cy="624981"/>
              </a:xfrm>
              <a:prstGeom prst="triangle">
                <a:avLst>
                  <a:gd name="adj" fmla="val 0"/>
                </a:avLst>
              </a:prstGeom>
              <a:grpFill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GB" sz="2400" smtClean="0">
                    <a:effectLst/>
                    <a:latin typeface="+mj-lt"/>
                    <a:ea typeface="Times New Roman"/>
                    <a:cs typeface="Times New Roman"/>
                  </a:rPr>
                  <a:t> </a:t>
                </a:r>
                <a:endParaRPr lang="en-GB" sz="2400">
                  <a:effectLst/>
                  <a:latin typeface="+mj-lt"/>
                  <a:ea typeface="Calibri"/>
                  <a:cs typeface="Times New Roman"/>
                </a:endParaRPr>
              </a:p>
            </p:txBody>
          </p:sp>
          <p:sp>
            <p:nvSpPr>
              <p:cNvPr id="178" name="Triangle isocèle 177"/>
              <p:cNvSpPr/>
              <p:nvPr/>
            </p:nvSpPr>
            <p:spPr>
              <a:xfrm rot="10998282">
                <a:off x="3133794" y="321485"/>
                <a:ext cx="598909" cy="627961"/>
              </a:xfrm>
              <a:prstGeom prst="triangle">
                <a:avLst>
                  <a:gd name="adj" fmla="val 15572"/>
                </a:avLst>
              </a:prstGeom>
              <a:grpFill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GB" sz="2400" smtClean="0">
                    <a:effectLst/>
                    <a:latin typeface="+mj-lt"/>
                    <a:ea typeface="Times New Roman"/>
                  </a:rPr>
                  <a:t> </a:t>
                </a:r>
                <a:endParaRPr lang="en-GB" sz="2400">
                  <a:effectLst/>
                  <a:latin typeface="+mj-lt"/>
                  <a:ea typeface="Times New Roman"/>
                </a:endParaRPr>
              </a:p>
            </p:txBody>
          </p:sp>
        </p:grpSp>
        <p:grpSp>
          <p:nvGrpSpPr>
            <p:cNvPr id="132" name="Groupe 131"/>
            <p:cNvGrpSpPr/>
            <p:nvPr/>
          </p:nvGrpSpPr>
          <p:grpSpPr>
            <a:xfrm>
              <a:off x="17240207" y="12601518"/>
              <a:ext cx="7152339" cy="815167"/>
              <a:chOff x="1622443" y="1868059"/>
              <a:chExt cx="3240239" cy="360077"/>
            </a:xfr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effectLst/>
          </p:grpSpPr>
          <p:sp>
            <p:nvSpPr>
              <p:cNvPr id="167" name="Rectangle 166"/>
              <p:cNvSpPr/>
              <p:nvPr/>
            </p:nvSpPr>
            <p:spPr>
              <a:xfrm>
                <a:off x="1622443" y="1868059"/>
                <a:ext cx="360000" cy="360076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GB" sz="2400" smtClean="0">
                    <a:effectLst/>
                    <a:latin typeface="+mj-lt"/>
                    <a:ea typeface="Calibri"/>
                    <a:cs typeface="Times New Roman"/>
                  </a:rPr>
                  <a:t> </a:t>
                </a:r>
                <a:endParaRPr lang="en-GB" sz="2400">
                  <a:effectLst/>
                  <a:latin typeface="+mj-lt"/>
                  <a:ea typeface="Calibri"/>
                  <a:cs typeface="Times New Roman"/>
                </a:endParaRPr>
              </a:p>
            </p:txBody>
          </p:sp>
          <p:sp>
            <p:nvSpPr>
              <p:cNvPr id="168" name="Rectangle 167"/>
              <p:cNvSpPr/>
              <p:nvPr/>
            </p:nvSpPr>
            <p:spPr>
              <a:xfrm>
                <a:off x="1982445" y="1868059"/>
                <a:ext cx="360000" cy="360076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GB" sz="2400" smtClean="0">
                    <a:effectLst/>
                    <a:latin typeface="+mj-lt"/>
                    <a:ea typeface="Times New Roman"/>
                    <a:cs typeface="Times New Roman"/>
                  </a:rPr>
                  <a:t> </a:t>
                </a:r>
                <a:endParaRPr lang="en-GB" sz="2400">
                  <a:effectLst/>
                  <a:latin typeface="+mj-lt"/>
                  <a:ea typeface="Calibri"/>
                  <a:cs typeface="Times New Roman"/>
                </a:endParaRPr>
              </a:p>
            </p:txBody>
          </p:sp>
          <p:sp>
            <p:nvSpPr>
              <p:cNvPr id="169" name="Rectangle 168"/>
              <p:cNvSpPr/>
              <p:nvPr/>
            </p:nvSpPr>
            <p:spPr>
              <a:xfrm>
                <a:off x="2342466" y="1868059"/>
                <a:ext cx="360000" cy="360076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GB" sz="2400" smtClean="0">
                    <a:effectLst/>
                    <a:latin typeface="+mj-lt"/>
                    <a:ea typeface="Times New Roman"/>
                    <a:cs typeface="Times New Roman"/>
                  </a:rPr>
                  <a:t> </a:t>
                </a:r>
                <a:endParaRPr lang="en-GB" sz="2400">
                  <a:effectLst/>
                  <a:latin typeface="+mj-lt"/>
                  <a:ea typeface="Calibri"/>
                  <a:cs typeface="Times New Roman"/>
                </a:endParaRPr>
              </a:p>
            </p:txBody>
          </p:sp>
          <p:sp>
            <p:nvSpPr>
              <p:cNvPr id="170" name="Rectangle 169"/>
              <p:cNvSpPr/>
              <p:nvPr/>
            </p:nvSpPr>
            <p:spPr>
              <a:xfrm>
                <a:off x="3062333" y="1868059"/>
                <a:ext cx="360000" cy="360077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GB" sz="2400" smtClean="0">
                    <a:effectLst/>
                    <a:latin typeface="+mj-lt"/>
                    <a:ea typeface="Times New Roman"/>
                  </a:rPr>
                  <a:t> </a:t>
                </a:r>
                <a:endParaRPr lang="en-GB" sz="2400">
                  <a:effectLst/>
                  <a:latin typeface="+mj-lt"/>
                  <a:ea typeface="Times New Roman"/>
                </a:endParaRPr>
              </a:p>
            </p:txBody>
          </p:sp>
          <p:sp>
            <p:nvSpPr>
              <p:cNvPr id="171" name="Rectangle 170"/>
              <p:cNvSpPr/>
              <p:nvPr/>
            </p:nvSpPr>
            <p:spPr>
              <a:xfrm>
                <a:off x="2702493" y="1868059"/>
                <a:ext cx="360000" cy="360076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GB" sz="2400" smtClean="0">
                    <a:effectLst/>
                    <a:latin typeface="+mj-lt"/>
                    <a:ea typeface="Times New Roman"/>
                    <a:cs typeface="Times New Roman"/>
                  </a:rPr>
                  <a:t> </a:t>
                </a:r>
                <a:endParaRPr lang="en-GB" sz="2400">
                  <a:effectLst/>
                  <a:latin typeface="+mj-lt"/>
                  <a:ea typeface="Calibri"/>
                  <a:cs typeface="Times New Roman"/>
                </a:endParaRPr>
              </a:p>
            </p:txBody>
          </p:sp>
          <p:sp>
            <p:nvSpPr>
              <p:cNvPr id="172" name="Rectangle 171"/>
              <p:cNvSpPr/>
              <p:nvPr/>
            </p:nvSpPr>
            <p:spPr>
              <a:xfrm>
                <a:off x="3422612" y="1868059"/>
                <a:ext cx="360000" cy="360076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GB" sz="2400" smtClean="0">
                    <a:effectLst/>
                    <a:latin typeface="+mj-lt"/>
                    <a:ea typeface="Times New Roman"/>
                  </a:rPr>
                  <a:t> </a:t>
                </a:r>
                <a:endParaRPr lang="en-GB" sz="2400">
                  <a:effectLst/>
                  <a:latin typeface="+mj-lt"/>
                  <a:ea typeface="Times New Roman"/>
                </a:endParaRPr>
              </a:p>
            </p:txBody>
          </p:sp>
          <p:sp>
            <p:nvSpPr>
              <p:cNvPr id="173" name="Rectangle 172"/>
              <p:cNvSpPr/>
              <p:nvPr/>
            </p:nvSpPr>
            <p:spPr>
              <a:xfrm>
                <a:off x="4502682" y="1868059"/>
                <a:ext cx="360000" cy="360076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GB" sz="2400" smtClean="0">
                    <a:effectLst/>
                    <a:latin typeface="+mj-lt"/>
                    <a:ea typeface="Times New Roman"/>
                  </a:rPr>
                  <a:t> </a:t>
                </a:r>
                <a:endParaRPr lang="en-GB" sz="2400">
                  <a:effectLst/>
                  <a:latin typeface="+mj-lt"/>
                  <a:ea typeface="Times New Roman"/>
                </a:endParaRPr>
              </a:p>
            </p:txBody>
          </p:sp>
          <p:sp>
            <p:nvSpPr>
              <p:cNvPr id="174" name="Rectangle 173"/>
              <p:cNvSpPr/>
              <p:nvPr/>
            </p:nvSpPr>
            <p:spPr>
              <a:xfrm>
                <a:off x="3782659" y="1868059"/>
                <a:ext cx="360000" cy="360076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GB" sz="2400" smtClean="0">
                    <a:effectLst/>
                    <a:latin typeface="+mj-lt"/>
                    <a:ea typeface="Times New Roman"/>
                  </a:rPr>
                  <a:t> </a:t>
                </a:r>
                <a:endParaRPr lang="en-GB" sz="2400">
                  <a:effectLst/>
                  <a:latin typeface="+mj-lt"/>
                  <a:ea typeface="Times New Roman"/>
                </a:endParaRPr>
              </a:p>
            </p:txBody>
          </p:sp>
          <p:sp>
            <p:nvSpPr>
              <p:cNvPr id="175" name="Rectangle 174"/>
              <p:cNvSpPr/>
              <p:nvPr/>
            </p:nvSpPr>
            <p:spPr>
              <a:xfrm>
                <a:off x="4142681" y="1868059"/>
                <a:ext cx="360000" cy="360076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GB" sz="2400" smtClean="0">
                    <a:effectLst/>
                    <a:latin typeface="+mj-lt"/>
                    <a:ea typeface="Times New Roman"/>
                    <a:cs typeface="Times New Roman"/>
                  </a:rPr>
                  <a:t> </a:t>
                </a:r>
                <a:endParaRPr lang="en-GB" sz="2400">
                  <a:effectLst/>
                  <a:latin typeface="+mj-lt"/>
                  <a:ea typeface="Calibri"/>
                  <a:cs typeface="Times New Roman"/>
                </a:endParaRPr>
              </a:p>
            </p:txBody>
          </p:sp>
        </p:grpSp>
        <p:sp>
          <p:nvSpPr>
            <p:cNvPr id="133" name="Zone de texte 40"/>
            <p:cNvSpPr txBox="1"/>
            <p:nvPr/>
          </p:nvSpPr>
          <p:spPr>
            <a:xfrm>
              <a:off x="20338330" y="9255387"/>
              <a:ext cx="555321" cy="549823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GB" sz="2400" b="1" smtClean="0">
                  <a:effectLst/>
                  <a:latin typeface="+mj-lt"/>
                  <a:ea typeface="Calibri"/>
                  <a:cs typeface="Times New Roman"/>
                </a:rPr>
                <a:t>0</a:t>
              </a:r>
              <a:endParaRPr lang="en-GB" sz="2400">
                <a:effectLst/>
                <a:latin typeface="+mj-lt"/>
                <a:ea typeface="Calibri"/>
                <a:cs typeface="Times New Roman"/>
              </a:endParaRPr>
            </a:p>
          </p:txBody>
        </p:sp>
        <p:sp>
          <p:nvSpPr>
            <p:cNvPr id="134" name="Zone de texte 40"/>
            <p:cNvSpPr txBox="1"/>
            <p:nvPr/>
          </p:nvSpPr>
          <p:spPr>
            <a:xfrm>
              <a:off x="19069204" y="10286099"/>
              <a:ext cx="555060" cy="54914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GB" sz="2400" smtClean="0">
                  <a:effectLst/>
                  <a:latin typeface="+mj-lt"/>
                  <a:ea typeface="Calibri"/>
                </a:rPr>
                <a:t>1</a:t>
              </a:r>
              <a:endParaRPr lang="en-GB" sz="2400">
                <a:effectLst/>
                <a:latin typeface="+mj-lt"/>
                <a:ea typeface="Times New Roman"/>
              </a:endParaRPr>
            </a:p>
          </p:txBody>
        </p:sp>
        <p:sp>
          <p:nvSpPr>
            <p:cNvPr id="135" name="Zone de texte 40"/>
            <p:cNvSpPr txBox="1"/>
            <p:nvPr/>
          </p:nvSpPr>
          <p:spPr>
            <a:xfrm>
              <a:off x="20548254" y="11363406"/>
              <a:ext cx="555060" cy="54914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GB" sz="2400" smtClean="0">
                  <a:effectLst/>
                  <a:latin typeface="+mj-lt"/>
                  <a:ea typeface="Calibri"/>
                </a:rPr>
                <a:t>2</a:t>
              </a:r>
              <a:endParaRPr lang="en-GB" sz="2400">
                <a:effectLst/>
                <a:latin typeface="+mj-lt"/>
                <a:ea typeface="Times New Roman"/>
              </a:endParaRPr>
            </a:p>
          </p:txBody>
        </p:sp>
        <p:sp>
          <p:nvSpPr>
            <p:cNvPr id="136" name="Zone de texte 40"/>
            <p:cNvSpPr txBox="1"/>
            <p:nvPr/>
          </p:nvSpPr>
          <p:spPr>
            <a:xfrm>
              <a:off x="21613457" y="11086374"/>
              <a:ext cx="555060" cy="54914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GB" sz="2400" smtClean="0">
                  <a:effectLst/>
                  <a:latin typeface="+mj-lt"/>
                  <a:ea typeface="Calibri"/>
                </a:rPr>
                <a:t>3</a:t>
              </a:r>
              <a:endParaRPr lang="en-GB" sz="2400">
                <a:effectLst/>
                <a:latin typeface="+mj-lt"/>
                <a:ea typeface="Times New Roman"/>
              </a:endParaRPr>
            </a:p>
          </p:txBody>
        </p:sp>
        <p:sp>
          <p:nvSpPr>
            <p:cNvPr id="137" name="Zone de texte 40"/>
            <p:cNvSpPr txBox="1"/>
            <p:nvPr/>
          </p:nvSpPr>
          <p:spPr>
            <a:xfrm>
              <a:off x="21538292" y="9468324"/>
              <a:ext cx="555060" cy="54914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GB" sz="2400" smtClean="0">
                  <a:effectLst/>
                  <a:latin typeface="+mj-lt"/>
                  <a:ea typeface="Calibri"/>
                </a:rPr>
                <a:t>4</a:t>
              </a:r>
              <a:endParaRPr lang="en-GB" sz="2400">
                <a:effectLst/>
                <a:latin typeface="+mj-lt"/>
                <a:ea typeface="Times New Roman"/>
              </a:endParaRPr>
            </a:p>
          </p:txBody>
        </p:sp>
        <p:sp>
          <p:nvSpPr>
            <p:cNvPr id="139" name="Zone de texte 71"/>
            <p:cNvSpPr txBox="1"/>
            <p:nvPr/>
          </p:nvSpPr>
          <p:spPr>
            <a:xfrm>
              <a:off x="13801241" y="12610322"/>
              <a:ext cx="3836446" cy="61808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GB" sz="2400" smtClean="0">
                  <a:effectLst/>
                  <a:latin typeface="+mj-lt"/>
                  <a:ea typeface="Calibri"/>
                  <a:cs typeface="Times New Roman"/>
                </a:rPr>
                <a:t>Vecteur temporaire :</a:t>
              </a:r>
              <a:endParaRPr lang="en-GB" sz="2400">
                <a:effectLst/>
                <a:latin typeface="+mj-lt"/>
                <a:ea typeface="Calibri"/>
                <a:cs typeface="Times New Roman"/>
              </a:endParaRPr>
            </a:p>
          </p:txBody>
        </p:sp>
        <p:sp>
          <p:nvSpPr>
            <p:cNvPr id="160" name="Ellipse 159"/>
            <p:cNvSpPr/>
            <p:nvPr/>
          </p:nvSpPr>
          <p:spPr>
            <a:xfrm>
              <a:off x="14147782" y="9701942"/>
              <a:ext cx="1539030" cy="14749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GB" sz="2400" smtClean="0">
                  <a:effectLst/>
                  <a:latin typeface="+mj-lt"/>
                  <a:ea typeface="Times New Roman"/>
                </a:rPr>
                <a:t>Kernel1</a:t>
              </a:r>
              <a:endParaRPr lang="en-GB" sz="2400">
                <a:effectLst/>
                <a:latin typeface="+mj-lt"/>
                <a:ea typeface="Times New Roman"/>
              </a:endParaRPr>
            </a:p>
          </p:txBody>
        </p:sp>
      </p:grpSp>
      <p:grpSp>
        <p:nvGrpSpPr>
          <p:cNvPr id="180" name="Groupe 179"/>
          <p:cNvGrpSpPr/>
          <p:nvPr/>
        </p:nvGrpSpPr>
        <p:grpSpPr>
          <a:xfrm>
            <a:off x="20021579" y="9950303"/>
            <a:ext cx="1590844" cy="2651216"/>
            <a:chOff x="20021579" y="9950303"/>
            <a:chExt cx="1590844" cy="2651216"/>
          </a:xfrm>
        </p:grpSpPr>
        <p:cxnSp>
          <p:nvCxnSpPr>
            <p:cNvPr id="161" name="Connecteur en arc 160"/>
            <p:cNvCxnSpPr>
              <a:stCxn id="177" idx="2"/>
              <a:endCxn id="170" idx="0"/>
            </p:cNvCxnSpPr>
            <p:nvPr/>
          </p:nvCxnSpPr>
          <p:spPr>
            <a:xfrm rot="16200000" flipH="1">
              <a:off x="20028369" y="11814018"/>
              <a:ext cx="1238078" cy="336924"/>
            </a:xfrm>
            <a:prstGeom prst="curvedConnector3">
              <a:avLst>
                <a:gd name="adj1" fmla="val 50000"/>
              </a:avLst>
            </a:prstGeom>
            <a:ln w="57150">
              <a:headEnd type="none" w="med" len="med"/>
              <a:tailEnd type="triangle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2" name="Connecteur en arc 161"/>
            <p:cNvCxnSpPr>
              <a:stCxn id="177" idx="0"/>
              <a:endCxn id="171" idx="0"/>
            </p:cNvCxnSpPr>
            <p:nvPr/>
          </p:nvCxnSpPr>
          <p:spPr>
            <a:xfrm rot="16200000" flipH="1" flipV="1">
              <a:off x="18959715" y="11012167"/>
              <a:ext cx="2651216" cy="527488"/>
            </a:xfrm>
            <a:prstGeom prst="curvedConnector3">
              <a:avLst>
                <a:gd name="adj1" fmla="val -7591"/>
              </a:avLst>
            </a:prstGeom>
            <a:ln w="57150">
              <a:headEnd type="none" w="med" len="med"/>
              <a:tailEnd type="triangle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3" name="Connecteur en arc 162"/>
            <p:cNvCxnSpPr>
              <a:stCxn id="178" idx="0"/>
              <a:endCxn id="172" idx="0"/>
            </p:cNvCxnSpPr>
            <p:nvPr/>
          </p:nvCxnSpPr>
          <p:spPr>
            <a:xfrm rot="5400000">
              <a:off x="21023028" y="12012123"/>
              <a:ext cx="1177499" cy="1291"/>
            </a:xfrm>
            <a:prstGeom prst="curvedConnector3">
              <a:avLst/>
            </a:prstGeom>
            <a:ln w="57150">
              <a:headEnd type="none" w="med" len="med"/>
              <a:tailEnd type="triangle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81" name="Groupe 180"/>
          <p:cNvGrpSpPr/>
          <p:nvPr/>
        </p:nvGrpSpPr>
        <p:grpSpPr>
          <a:xfrm>
            <a:off x="20549065" y="9950306"/>
            <a:ext cx="3446158" cy="2651216"/>
            <a:chOff x="20549065" y="9950306"/>
            <a:chExt cx="3446158" cy="2651216"/>
          </a:xfrm>
        </p:grpSpPr>
        <p:cxnSp>
          <p:nvCxnSpPr>
            <p:cNvPr id="164" name="Connecteur en arc 163"/>
            <p:cNvCxnSpPr>
              <a:stCxn id="177" idx="0"/>
              <a:endCxn id="174" idx="0"/>
            </p:cNvCxnSpPr>
            <p:nvPr/>
          </p:nvCxnSpPr>
          <p:spPr>
            <a:xfrm rot="16200000" flipH="1">
              <a:off x="20151865" y="10347506"/>
              <a:ext cx="2651216" cy="1856816"/>
            </a:xfrm>
            <a:prstGeom prst="curvedConnector3">
              <a:avLst>
                <a:gd name="adj1" fmla="val -7591"/>
              </a:avLst>
            </a:prstGeom>
            <a:ln w="57150">
              <a:headEnd type="none" w="med" len="med"/>
              <a:tailEnd type="triangle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5" name="Connecteur en arc 164"/>
            <p:cNvCxnSpPr>
              <a:stCxn id="178" idx="0"/>
              <a:endCxn id="175" idx="0"/>
            </p:cNvCxnSpPr>
            <p:nvPr/>
          </p:nvCxnSpPr>
          <p:spPr>
            <a:xfrm rot="16200000" flipH="1">
              <a:off x="21817749" y="11218693"/>
              <a:ext cx="1177499" cy="1588150"/>
            </a:xfrm>
            <a:prstGeom prst="curvedConnector3">
              <a:avLst/>
            </a:prstGeom>
            <a:ln w="57150">
              <a:headEnd type="none" w="med" len="med"/>
              <a:tailEnd type="triangle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6" name="Connecteur en arc 165"/>
            <p:cNvCxnSpPr>
              <a:stCxn id="178" idx="2"/>
              <a:endCxn id="173" idx="0"/>
            </p:cNvCxnSpPr>
            <p:nvPr/>
          </p:nvCxnSpPr>
          <p:spPr>
            <a:xfrm rot="16200000" flipH="1">
              <a:off x="21655114" y="10261410"/>
              <a:ext cx="2584890" cy="2095329"/>
            </a:xfrm>
            <a:prstGeom prst="curvedConnector3">
              <a:avLst>
                <a:gd name="adj1" fmla="val -10364"/>
              </a:avLst>
            </a:prstGeom>
            <a:ln w="57150">
              <a:headEnd type="none" w="med" len="med"/>
              <a:tailEnd type="triangle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4096" name="Groupe 4095"/>
          <p:cNvGrpSpPr/>
          <p:nvPr/>
        </p:nvGrpSpPr>
        <p:grpSpPr>
          <a:xfrm>
            <a:off x="11152534" y="2192760"/>
            <a:ext cx="3322318" cy="1406720"/>
            <a:chOff x="11195647" y="2226201"/>
            <a:chExt cx="3322318" cy="1406720"/>
          </a:xfrm>
        </p:grpSpPr>
        <p:grpSp>
          <p:nvGrpSpPr>
            <p:cNvPr id="61" name="Groupe 60"/>
            <p:cNvGrpSpPr/>
            <p:nvPr/>
          </p:nvGrpSpPr>
          <p:grpSpPr>
            <a:xfrm>
              <a:off x="11276608" y="2226201"/>
              <a:ext cx="3226407" cy="1406719"/>
              <a:chOff x="3649868" y="2747023"/>
              <a:chExt cx="3226407" cy="1406719"/>
            </a:xfrm>
          </p:grpSpPr>
          <p:cxnSp>
            <p:nvCxnSpPr>
              <p:cNvPr id="50" name="Connecteur droit 49"/>
              <p:cNvCxnSpPr/>
              <p:nvPr/>
            </p:nvCxnSpPr>
            <p:spPr>
              <a:xfrm flipV="1">
                <a:off x="6069677" y="2753148"/>
                <a:ext cx="806597" cy="140059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prstDash val="solid"/>
              </a:ln>
            </p:spPr>
          </p:cxnSp>
          <p:cxnSp>
            <p:nvCxnSpPr>
              <p:cNvPr id="52" name="Connecteur droit 51"/>
              <p:cNvCxnSpPr/>
              <p:nvPr/>
            </p:nvCxnSpPr>
            <p:spPr>
              <a:xfrm>
                <a:off x="3649868" y="2747023"/>
                <a:ext cx="2419802" cy="140059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prstDash val="solid"/>
              </a:ln>
            </p:spPr>
          </p:cxnSp>
          <p:cxnSp>
            <p:nvCxnSpPr>
              <p:cNvPr id="49" name="Connecteur droit 48"/>
              <p:cNvCxnSpPr/>
              <p:nvPr/>
            </p:nvCxnSpPr>
            <p:spPr>
              <a:xfrm>
                <a:off x="3649875" y="2753148"/>
                <a:ext cx="3226400" cy="0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prstDash val="solid"/>
              </a:ln>
            </p:spPr>
          </p:cxnSp>
        </p:grpSp>
        <p:cxnSp>
          <p:nvCxnSpPr>
            <p:cNvPr id="8" name="Connecteur droit avec flèche 7"/>
            <p:cNvCxnSpPr/>
            <p:nvPr/>
          </p:nvCxnSpPr>
          <p:spPr>
            <a:xfrm>
              <a:off x="13572560" y="3048000"/>
              <a:ext cx="134306" cy="584921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cteur droit avec flèche 182"/>
            <p:cNvCxnSpPr/>
            <p:nvPr/>
          </p:nvCxnSpPr>
          <p:spPr>
            <a:xfrm flipH="1" flipV="1">
              <a:off x="11195647" y="2239884"/>
              <a:ext cx="976238" cy="274349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necteur droit avec flèche 184"/>
            <p:cNvCxnSpPr/>
            <p:nvPr/>
          </p:nvCxnSpPr>
          <p:spPr>
            <a:xfrm flipV="1">
              <a:off x="13878120" y="2232326"/>
              <a:ext cx="639845" cy="328973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7" name="Groupe 186"/>
          <p:cNvGrpSpPr/>
          <p:nvPr/>
        </p:nvGrpSpPr>
        <p:grpSpPr>
          <a:xfrm>
            <a:off x="11213124" y="2288448"/>
            <a:ext cx="2465921" cy="3513210"/>
            <a:chOff x="13696103" y="119710"/>
            <a:chExt cx="2465921" cy="3513210"/>
          </a:xfrm>
        </p:grpSpPr>
        <p:grpSp>
          <p:nvGrpSpPr>
            <p:cNvPr id="188" name="Groupe 187"/>
            <p:cNvGrpSpPr/>
            <p:nvPr/>
          </p:nvGrpSpPr>
          <p:grpSpPr>
            <a:xfrm>
              <a:off x="13696103" y="119710"/>
              <a:ext cx="2465921" cy="3513210"/>
              <a:chOff x="6069363" y="640532"/>
              <a:chExt cx="2465921" cy="3513210"/>
            </a:xfrm>
          </p:grpSpPr>
          <p:cxnSp>
            <p:nvCxnSpPr>
              <p:cNvPr id="195" name="Connecteur droit 194"/>
              <p:cNvCxnSpPr>
                <a:endCxn id="41" idx="7"/>
              </p:cNvCxnSpPr>
              <p:nvPr/>
            </p:nvCxnSpPr>
            <p:spPr>
              <a:xfrm flipV="1">
                <a:off x="6069677" y="2080457"/>
                <a:ext cx="2373977" cy="2073285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prstDash val="solid"/>
              </a:ln>
            </p:spPr>
          </p:cxnSp>
          <p:cxnSp>
            <p:nvCxnSpPr>
              <p:cNvPr id="196" name="Connecteur droit 195"/>
              <p:cNvCxnSpPr>
                <a:stCxn id="40" idx="2"/>
              </p:cNvCxnSpPr>
              <p:nvPr/>
            </p:nvCxnSpPr>
            <p:spPr>
              <a:xfrm>
                <a:off x="6069363" y="696759"/>
                <a:ext cx="307" cy="3450858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prstDash val="solid"/>
              </a:ln>
            </p:spPr>
          </p:cxnSp>
          <p:cxnSp>
            <p:nvCxnSpPr>
              <p:cNvPr id="197" name="Connecteur droit 196"/>
              <p:cNvCxnSpPr>
                <a:stCxn id="40" idx="1"/>
                <a:endCxn id="41" idx="9"/>
              </p:cNvCxnSpPr>
              <p:nvPr/>
            </p:nvCxnSpPr>
            <p:spPr>
              <a:xfrm>
                <a:off x="6134153" y="640532"/>
                <a:ext cx="2401131" cy="1439925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prstDash val="solid"/>
              </a:ln>
            </p:spPr>
          </p:cxnSp>
        </p:grpSp>
        <p:cxnSp>
          <p:nvCxnSpPr>
            <p:cNvPr id="189" name="Connecteur droit avec flèche 188"/>
            <p:cNvCxnSpPr/>
            <p:nvPr/>
          </p:nvCxnSpPr>
          <p:spPr>
            <a:xfrm flipH="1" flipV="1">
              <a:off x="13703615" y="119710"/>
              <a:ext cx="386731" cy="719962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cteur droit avec flèche 189"/>
            <p:cNvCxnSpPr/>
            <p:nvPr/>
          </p:nvCxnSpPr>
          <p:spPr>
            <a:xfrm flipH="1">
              <a:off x="13760894" y="2877459"/>
              <a:ext cx="329452" cy="634198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cteur droit avec flèche 190"/>
            <p:cNvCxnSpPr/>
            <p:nvPr/>
          </p:nvCxnSpPr>
          <p:spPr>
            <a:xfrm>
              <a:off x="15309310" y="1515105"/>
              <a:ext cx="842578" cy="44530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98" name="Groupe 4097"/>
          <p:cNvGrpSpPr/>
          <p:nvPr/>
        </p:nvGrpSpPr>
        <p:grpSpPr>
          <a:xfrm>
            <a:off x="9660564" y="2147944"/>
            <a:ext cx="6438280" cy="4949687"/>
            <a:chOff x="7951304" y="6082748"/>
            <a:chExt cx="6438280" cy="4949687"/>
          </a:xfrm>
        </p:grpSpPr>
        <p:sp>
          <p:nvSpPr>
            <p:cNvPr id="53" name="Forme libre 52"/>
            <p:cNvSpPr/>
            <p:nvPr/>
          </p:nvSpPr>
          <p:spPr>
            <a:xfrm>
              <a:off x="7958156" y="6082748"/>
              <a:ext cx="1590260" cy="3538330"/>
            </a:xfrm>
            <a:custGeom>
              <a:avLst/>
              <a:gdLst>
                <a:gd name="connsiteX0" fmla="*/ 1590260 w 1590260"/>
                <a:gd name="connsiteY0" fmla="*/ 0 h 3518452"/>
                <a:gd name="connsiteX1" fmla="*/ 0 w 1590260"/>
                <a:gd name="connsiteY1" fmla="*/ 2107096 h 3518452"/>
                <a:gd name="connsiteX2" fmla="*/ 1570382 w 1590260"/>
                <a:gd name="connsiteY2" fmla="*/ 3518452 h 3518452"/>
                <a:gd name="connsiteX3" fmla="*/ 1590260 w 1590260"/>
                <a:gd name="connsiteY3" fmla="*/ 0 h 3518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0260" h="3518452">
                  <a:moveTo>
                    <a:pt x="1590260" y="0"/>
                  </a:moveTo>
                  <a:lnTo>
                    <a:pt x="0" y="2107096"/>
                  </a:lnTo>
                  <a:lnTo>
                    <a:pt x="1570382" y="3518452"/>
                  </a:lnTo>
                  <a:lnTo>
                    <a:pt x="1590260" y="0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Forme libre 54"/>
            <p:cNvSpPr/>
            <p:nvPr/>
          </p:nvSpPr>
          <p:spPr>
            <a:xfrm>
              <a:off x="9443275" y="6082748"/>
              <a:ext cx="2563196" cy="3478695"/>
            </a:xfrm>
            <a:custGeom>
              <a:avLst/>
              <a:gdLst>
                <a:gd name="connsiteX0" fmla="*/ 0 w 2464905"/>
                <a:gd name="connsiteY0" fmla="*/ 0 h 3478695"/>
                <a:gd name="connsiteX1" fmla="*/ 2464905 w 2464905"/>
                <a:gd name="connsiteY1" fmla="*/ 1431235 h 3478695"/>
                <a:gd name="connsiteX2" fmla="*/ 39757 w 2464905"/>
                <a:gd name="connsiteY2" fmla="*/ 3478695 h 3478695"/>
                <a:gd name="connsiteX3" fmla="*/ 0 w 2464905"/>
                <a:gd name="connsiteY3" fmla="*/ 0 h 3478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4905" h="3478695">
                  <a:moveTo>
                    <a:pt x="0" y="0"/>
                  </a:moveTo>
                  <a:lnTo>
                    <a:pt x="2464905" y="1431235"/>
                  </a:lnTo>
                  <a:lnTo>
                    <a:pt x="39757" y="347869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Forme libre 55"/>
            <p:cNvSpPr/>
            <p:nvPr/>
          </p:nvSpPr>
          <p:spPr>
            <a:xfrm>
              <a:off x="11944558" y="7499041"/>
              <a:ext cx="2445026" cy="3438939"/>
            </a:xfrm>
            <a:custGeom>
              <a:avLst/>
              <a:gdLst>
                <a:gd name="connsiteX0" fmla="*/ 0 w 2445026"/>
                <a:gd name="connsiteY0" fmla="*/ 0 h 3438939"/>
                <a:gd name="connsiteX1" fmla="*/ 19878 w 2445026"/>
                <a:gd name="connsiteY1" fmla="*/ 3438939 h 3438939"/>
                <a:gd name="connsiteX2" fmla="*/ 2445026 w 2445026"/>
                <a:gd name="connsiteY2" fmla="*/ 1411356 h 3438939"/>
                <a:gd name="connsiteX3" fmla="*/ 0 w 2445026"/>
                <a:gd name="connsiteY3" fmla="*/ 0 h 343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5026" h="3438939">
                  <a:moveTo>
                    <a:pt x="0" y="0"/>
                  </a:moveTo>
                  <a:lnTo>
                    <a:pt x="19878" y="3438939"/>
                  </a:lnTo>
                  <a:lnTo>
                    <a:pt x="2445026" y="14113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Forme libre 56"/>
            <p:cNvSpPr/>
            <p:nvPr/>
          </p:nvSpPr>
          <p:spPr>
            <a:xfrm>
              <a:off x="8756328" y="9621078"/>
              <a:ext cx="3220278" cy="1411357"/>
            </a:xfrm>
            <a:custGeom>
              <a:avLst/>
              <a:gdLst>
                <a:gd name="connsiteX0" fmla="*/ 775252 w 3220278"/>
                <a:gd name="connsiteY0" fmla="*/ 0 h 1411357"/>
                <a:gd name="connsiteX1" fmla="*/ 0 w 3220278"/>
                <a:gd name="connsiteY1" fmla="*/ 1411357 h 1411357"/>
                <a:gd name="connsiteX2" fmla="*/ 3220278 w 3220278"/>
                <a:gd name="connsiteY2" fmla="*/ 1411357 h 1411357"/>
                <a:gd name="connsiteX3" fmla="*/ 775252 w 3220278"/>
                <a:gd name="connsiteY3" fmla="*/ 0 h 1411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20278" h="1411357">
                  <a:moveTo>
                    <a:pt x="775252" y="0"/>
                  </a:moveTo>
                  <a:lnTo>
                    <a:pt x="0" y="1411357"/>
                  </a:lnTo>
                  <a:lnTo>
                    <a:pt x="3220278" y="1411357"/>
                  </a:lnTo>
                  <a:lnTo>
                    <a:pt x="775252" y="0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C000"/>
                </a:solidFill>
              </a:endParaRPr>
            </a:p>
          </p:txBody>
        </p:sp>
        <p:sp>
          <p:nvSpPr>
            <p:cNvPr id="59" name="Forme libre 58"/>
            <p:cNvSpPr/>
            <p:nvPr/>
          </p:nvSpPr>
          <p:spPr>
            <a:xfrm>
              <a:off x="9561443" y="6102626"/>
              <a:ext cx="3220279" cy="1431235"/>
            </a:xfrm>
            <a:custGeom>
              <a:avLst/>
              <a:gdLst>
                <a:gd name="connsiteX0" fmla="*/ 0 w 3220279"/>
                <a:gd name="connsiteY0" fmla="*/ 0 h 1431235"/>
                <a:gd name="connsiteX1" fmla="*/ 2365514 w 3220279"/>
                <a:gd name="connsiteY1" fmla="*/ 1431235 h 1431235"/>
                <a:gd name="connsiteX2" fmla="*/ 3220279 w 3220279"/>
                <a:gd name="connsiteY2" fmla="*/ 59635 h 1431235"/>
                <a:gd name="connsiteX3" fmla="*/ 0 w 3220279"/>
                <a:gd name="connsiteY3" fmla="*/ 0 h 1431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20279" h="1431235">
                  <a:moveTo>
                    <a:pt x="0" y="0"/>
                  </a:moveTo>
                  <a:lnTo>
                    <a:pt x="2365514" y="1431235"/>
                  </a:lnTo>
                  <a:lnTo>
                    <a:pt x="3220279" y="596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Forme libre 59"/>
            <p:cNvSpPr/>
            <p:nvPr/>
          </p:nvSpPr>
          <p:spPr>
            <a:xfrm>
              <a:off x="7951304" y="8216350"/>
              <a:ext cx="1590261" cy="2816085"/>
            </a:xfrm>
            <a:custGeom>
              <a:avLst/>
              <a:gdLst>
                <a:gd name="connsiteX0" fmla="*/ 0 w 1590261"/>
                <a:gd name="connsiteY0" fmla="*/ 0 h 2763078"/>
                <a:gd name="connsiteX1" fmla="*/ 854766 w 1590261"/>
                <a:gd name="connsiteY1" fmla="*/ 2763078 h 2763078"/>
                <a:gd name="connsiteX2" fmla="*/ 1590261 w 1590261"/>
                <a:gd name="connsiteY2" fmla="*/ 1331843 h 2763078"/>
                <a:gd name="connsiteX3" fmla="*/ 0 w 1590261"/>
                <a:gd name="connsiteY3" fmla="*/ 0 h 2763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0261" h="2763078">
                  <a:moveTo>
                    <a:pt x="0" y="0"/>
                  </a:moveTo>
                  <a:lnTo>
                    <a:pt x="854766" y="2763078"/>
                  </a:lnTo>
                  <a:lnTo>
                    <a:pt x="1590261" y="13318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Forme libre 61"/>
            <p:cNvSpPr/>
            <p:nvPr/>
          </p:nvSpPr>
          <p:spPr>
            <a:xfrm>
              <a:off x="11926957" y="6122504"/>
              <a:ext cx="2445026" cy="2743200"/>
            </a:xfrm>
            <a:custGeom>
              <a:avLst/>
              <a:gdLst>
                <a:gd name="connsiteX0" fmla="*/ 815008 w 2445026"/>
                <a:gd name="connsiteY0" fmla="*/ 0 h 2743200"/>
                <a:gd name="connsiteX1" fmla="*/ 0 w 2445026"/>
                <a:gd name="connsiteY1" fmla="*/ 1351722 h 2743200"/>
                <a:gd name="connsiteX2" fmla="*/ 2445026 w 2445026"/>
                <a:gd name="connsiteY2" fmla="*/ 2743200 h 2743200"/>
                <a:gd name="connsiteX3" fmla="*/ 815008 w 2445026"/>
                <a:gd name="connsiteY3" fmla="*/ 0 h 274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5026" h="2743200">
                  <a:moveTo>
                    <a:pt x="815008" y="0"/>
                  </a:moveTo>
                  <a:lnTo>
                    <a:pt x="0" y="1351722"/>
                  </a:lnTo>
                  <a:lnTo>
                    <a:pt x="2445026" y="2743200"/>
                  </a:lnTo>
                  <a:lnTo>
                    <a:pt x="815008" y="0"/>
                  </a:lnTo>
                  <a:close/>
                </a:path>
              </a:pathLst>
            </a:cu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97" name="Forme libre 4096"/>
            <p:cNvSpPr/>
            <p:nvPr/>
          </p:nvSpPr>
          <p:spPr>
            <a:xfrm>
              <a:off x="9481930" y="7474226"/>
              <a:ext cx="2464905" cy="3538331"/>
            </a:xfrm>
            <a:custGeom>
              <a:avLst/>
              <a:gdLst>
                <a:gd name="connsiteX0" fmla="*/ 2385392 w 2464905"/>
                <a:gd name="connsiteY0" fmla="*/ 0 h 3538331"/>
                <a:gd name="connsiteX1" fmla="*/ 0 w 2464905"/>
                <a:gd name="connsiteY1" fmla="*/ 2146852 h 3538331"/>
                <a:gd name="connsiteX2" fmla="*/ 2464905 w 2464905"/>
                <a:gd name="connsiteY2" fmla="*/ 3538331 h 3538331"/>
                <a:gd name="connsiteX3" fmla="*/ 2464905 w 2464905"/>
                <a:gd name="connsiteY3" fmla="*/ 79513 h 3538331"/>
                <a:gd name="connsiteX4" fmla="*/ 2464905 w 2464905"/>
                <a:gd name="connsiteY4" fmla="*/ 79513 h 3538331"/>
                <a:gd name="connsiteX5" fmla="*/ 2385392 w 2464905"/>
                <a:gd name="connsiteY5" fmla="*/ 0 h 3538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64905" h="3538331">
                  <a:moveTo>
                    <a:pt x="2385392" y="0"/>
                  </a:moveTo>
                  <a:lnTo>
                    <a:pt x="0" y="2146852"/>
                  </a:lnTo>
                  <a:lnTo>
                    <a:pt x="2464905" y="3538331"/>
                  </a:lnTo>
                  <a:lnTo>
                    <a:pt x="2464905" y="79513"/>
                  </a:lnTo>
                  <a:lnTo>
                    <a:pt x="2464905" y="79513"/>
                  </a:lnTo>
                  <a:lnTo>
                    <a:pt x="2385392" y="0"/>
                  </a:lnTo>
                  <a:close/>
                </a:path>
              </a:pathLst>
            </a:cu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10111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Performances evaluation</a:t>
            </a:r>
            <a:endParaRPr lang="en-GB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7" name="Rectangle à coins arrondis 6"/>
          <p:cNvSpPr/>
          <p:nvPr/>
        </p:nvSpPr>
        <p:spPr>
          <a:xfrm>
            <a:off x="345516" y="6345126"/>
            <a:ext cx="25517187" cy="12049433"/>
          </a:xfrm>
          <a:prstGeom prst="roundRect">
            <a:avLst>
              <a:gd name="adj" fmla="val 37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mtClean="0"/>
              <a:t>Nombre</a:t>
            </a:r>
            <a:endParaRPr lang="en-GB"/>
          </a:p>
        </p:txBody>
      </p:sp>
      <p:sp>
        <p:nvSpPr>
          <p:cNvPr id="4" name="ZoneTexte 3"/>
          <p:cNvSpPr txBox="1"/>
          <p:nvPr/>
        </p:nvSpPr>
        <p:spPr>
          <a:xfrm>
            <a:off x="1627536" y="2768823"/>
            <a:ext cx="220344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7913" indent="-1077913"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GB" sz="5400" dirty="0" smtClean="0">
                <a:solidFill>
                  <a:schemeClr val="bg1"/>
                </a:solidFill>
              </a:rPr>
              <a:t>Speedup between 5 to 25</a:t>
            </a:r>
          </a:p>
          <a:p>
            <a:pPr marL="1077913" indent="-1077913"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GB" sz="5400" dirty="0" smtClean="0">
                <a:solidFill>
                  <a:schemeClr val="bg1"/>
                </a:solidFill>
              </a:rPr>
              <a:t>Simulate 300 000 elements in real time (CG limited to 25 iterations)</a:t>
            </a:r>
            <a:endParaRPr lang="en-GB" sz="5400" dirty="0">
              <a:solidFill>
                <a:schemeClr val="bg1"/>
              </a:solidFill>
            </a:endParaRPr>
          </a:p>
        </p:txBody>
      </p:sp>
      <p:pic>
        <p:nvPicPr>
          <p:cNvPr id="9" name="Sans titre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57.685"/>
                </p14:media>
              </p:ext>
            </p:extLst>
          </p:nvPr>
        </p:nvPicPr>
        <p:blipFill rotWithShape="1">
          <a:blip r:embed="rId4"/>
          <a:srcRect t="6797" r="9075" b="-7334"/>
          <a:stretch/>
        </p:blipFill>
        <p:spPr>
          <a:xfrm>
            <a:off x="758212" y="8259798"/>
            <a:ext cx="11617558" cy="963405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7253272" y="17509130"/>
            <a:ext cx="49194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/>
              <a:t>Number of elements</a:t>
            </a:r>
            <a:endParaRPr lang="en-GB" sz="4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2990" y="7114568"/>
            <a:ext cx="13177226" cy="10103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12672096" y="6345127"/>
            <a:ext cx="21916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smtClean="0"/>
              <a:t>Speedup</a:t>
            </a:r>
            <a:endParaRPr lang="en-GB" sz="440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6848" y="7665368"/>
            <a:ext cx="43624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800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Medical Simulations</a:t>
            </a:r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" name="Picture 2" descr="D:\Mon Travail\redactioncourte\These\images\intro\Laparoscopic_stomach_surge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7327" y="3353103"/>
            <a:ext cx="8356767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Mon Travail\redactioncourte\These\images\intro\system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1992" y="11376495"/>
            <a:ext cx="5947435" cy="644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space réservé du texte 3"/>
          <p:cNvSpPr txBox="1">
            <a:spLocks/>
          </p:cNvSpPr>
          <p:nvPr/>
        </p:nvSpPr>
        <p:spPr>
          <a:xfrm>
            <a:off x="1143769" y="4676073"/>
            <a:ext cx="15301819" cy="4797710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US" smtClean="0"/>
              <a:t>New technologies : </a:t>
            </a:r>
          </a:p>
          <a:p>
            <a:pPr lvl="1">
              <a:buFont typeface="Wingdings" pitchFamily="2" charset="2"/>
              <a:buChar char="Ø"/>
            </a:pPr>
            <a:r>
              <a:rPr lang="en-US" smtClean="0"/>
              <a:t>Mini-invasive surgery, interventional radiology</a:t>
            </a:r>
          </a:p>
          <a:p>
            <a:pPr lvl="1">
              <a:buFont typeface="Wingdings" pitchFamily="2" charset="2"/>
              <a:buChar char="Ø"/>
            </a:pPr>
            <a:r>
              <a:rPr lang="en-US" smtClean="0"/>
              <a:t>Interface the surgeon and the patient</a:t>
            </a:r>
          </a:p>
          <a:p>
            <a:pPr lvl="1">
              <a:buFont typeface="Wingdings" pitchFamily="2" charset="2"/>
              <a:buChar char="Ø"/>
            </a:pPr>
            <a:r>
              <a:rPr lang="en-US" smtClean="0"/>
              <a:t>Video control, no haptic sensations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59363" y="10905728"/>
            <a:ext cx="1444759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5400" smtClean="0">
                <a:solidFill>
                  <a:schemeClr val="bg1"/>
                </a:solidFill>
              </a:rPr>
              <a:t>Create a virtual representation of the patient :</a:t>
            </a:r>
          </a:p>
          <a:p>
            <a:pPr marL="2159000" lvl="1" indent="-711200">
              <a:buClr>
                <a:schemeClr val="accent6">
                  <a:lumMod val="75000"/>
                </a:schemeClr>
              </a:buClr>
              <a:buSzPct val="70000"/>
              <a:buFont typeface="Wingdings" pitchFamily="2" charset="2"/>
              <a:buChar char="Ø"/>
            </a:pPr>
            <a:r>
              <a:rPr lang="en-US" sz="4400" smtClean="0">
                <a:solidFill>
                  <a:schemeClr val="bg1"/>
                </a:solidFill>
              </a:rPr>
              <a:t>Give a bio-mechanical behavior</a:t>
            </a:r>
            <a:endParaRPr lang="en-US" sz="4400">
              <a:solidFill>
                <a:schemeClr val="bg1"/>
              </a:solidFill>
            </a:endParaRPr>
          </a:p>
        </p:txBody>
      </p:sp>
      <p:pic>
        <p:nvPicPr>
          <p:cNvPr id="1026" name="Picture 2" descr="http://farm2.static.flickr.com/1101/911606871_d6a6dae03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65"/>
          <a:stretch/>
        </p:blipFill>
        <p:spPr bwMode="auto">
          <a:xfrm>
            <a:off x="547416" y="13463502"/>
            <a:ext cx="6013156" cy="437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159365" y="1760712"/>
            <a:ext cx="14447599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5400" smtClean="0">
                <a:solidFill>
                  <a:schemeClr val="bg1"/>
                </a:solidFill>
              </a:rPr>
              <a:t>Surgery </a:t>
            </a:r>
            <a:r>
              <a:rPr lang="en-US" sz="5400">
                <a:solidFill>
                  <a:schemeClr val="bg1"/>
                </a:solidFill>
              </a:rPr>
              <a:t>: complex </a:t>
            </a:r>
            <a:r>
              <a:rPr lang="en-US" sz="5400" smtClean="0">
                <a:solidFill>
                  <a:schemeClr val="bg1"/>
                </a:solidFill>
              </a:rPr>
              <a:t>practice</a:t>
            </a:r>
          </a:p>
          <a:p>
            <a:pPr marL="2159000" lvl="1" indent="-711200">
              <a:buClr>
                <a:schemeClr val="accent6">
                  <a:lumMod val="75000"/>
                </a:schemeClr>
              </a:buClr>
              <a:buSzPct val="70000"/>
              <a:buFont typeface="Wingdings" pitchFamily="2" charset="2"/>
              <a:buChar char="Ø"/>
            </a:pPr>
            <a:r>
              <a:rPr lang="en-US" sz="4400" smtClean="0">
                <a:solidFill>
                  <a:schemeClr val="bg1"/>
                </a:solidFill>
              </a:rPr>
              <a:t>Require a long training</a:t>
            </a:r>
          </a:p>
          <a:p>
            <a:pPr marL="2159000" lvl="1" indent="-711200">
              <a:buClr>
                <a:schemeClr val="accent6">
                  <a:lumMod val="75000"/>
                </a:schemeClr>
              </a:buClr>
              <a:buSzPct val="70000"/>
              <a:buFont typeface="Wingdings" pitchFamily="2" charset="2"/>
              <a:buChar char="Ø"/>
            </a:pPr>
            <a:r>
              <a:rPr lang="en-US" sz="4400" smtClean="0">
                <a:solidFill>
                  <a:schemeClr val="bg1"/>
                </a:solidFill>
              </a:rPr>
              <a:t>Involve many risks</a:t>
            </a:r>
            <a:endParaRPr lang="en-US" sz="4400">
              <a:solidFill>
                <a:schemeClr val="bg1"/>
              </a:solidFill>
            </a:endParaRPr>
          </a:p>
        </p:txBody>
      </p:sp>
      <p:pic>
        <p:nvPicPr>
          <p:cNvPr id="5" name="Picture 2" descr="C:\Users\hadrien\Desktop\redactioncourte\These\images\conclu\SIGGRAPH-IRCAD-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572" y="13463502"/>
            <a:ext cx="5112567" cy="437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hadrien\Desktop\Documents\redactioncourte\These\images\conclu\expiredRibCageOmniCarvingVideo0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5" r="22029"/>
          <a:stretch/>
        </p:blipFill>
        <p:spPr bwMode="auto">
          <a:xfrm>
            <a:off x="11673139" y="13463502"/>
            <a:ext cx="4573724" cy="437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space réservé du texte 3"/>
          <p:cNvSpPr txBox="1">
            <a:spLocks/>
          </p:cNvSpPr>
          <p:nvPr/>
        </p:nvSpPr>
        <p:spPr>
          <a:xfrm>
            <a:off x="1116755" y="8506873"/>
            <a:ext cx="15301819" cy="1534759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US" dirty="0" smtClean="0"/>
              <a:t>Reproduce a similar surgical fields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Asynchronous preconditioner</a:t>
            </a:r>
            <a:endParaRPr lang="en-GB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6" name="Espace réservé du texte 5"/>
          <p:cNvSpPr txBox="1">
            <a:spLocks/>
          </p:cNvSpPr>
          <p:nvPr/>
        </p:nvSpPr>
        <p:spPr>
          <a:xfrm>
            <a:off x="726521" y="2984848"/>
            <a:ext cx="18218024" cy="3006412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800100" indent="-800100">
              <a:buFont typeface="Wingdings" pitchFamily="2" charset="2"/>
              <a:buChar char="Ø"/>
            </a:pPr>
            <a:r>
              <a:rPr lang="en-GB" dirty="0" smtClean="0"/>
              <a:t>High number of iterations for ill conditioned problems </a:t>
            </a:r>
          </a:p>
          <a:p>
            <a:pPr marL="2027238" lvl="1" indent="-800100">
              <a:buFont typeface="Wingdings" pitchFamily="2" charset="2"/>
              <a:buChar char="Ø"/>
            </a:pPr>
            <a:r>
              <a:rPr lang="en-GB" dirty="0" smtClean="0"/>
              <a:t>Non homogeneous objects</a:t>
            </a:r>
          </a:p>
          <a:p>
            <a:pPr marL="2027238" lvl="1" indent="-800100">
              <a:buFont typeface="Wingdings" pitchFamily="2" charset="2"/>
              <a:buChar char="Ø"/>
            </a:pPr>
            <a:r>
              <a:rPr lang="en-GB" dirty="0" smtClean="0"/>
              <a:t>Non uniform meshes</a:t>
            </a:r>
          </a:p>
        </p:txBody>
      </p:sp>
    </p:spTree>
    <p:extLst>
      <p:ext uri="{BB962C8B-B14F-4D97-AF65-F5344CB8AC3E}">
        <p14:creationId xmlns:p14="http://schemas.microsoft.com/office/powerpoint/2010/main" val="245759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-86588" y="2103459"/>
            <a:ext cx="26124836" cy="15387196"/>
            <a:chOff x="0" y="2482406"/>
            <a:chExt cx="26124836" cy="15387196"/>
          </a:xfrm>
        </p:grpSpPr>
        <p:pic>
          <p:nvPicPr>
            <p:cNvPr id="42" name="Picture 28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19" b="14429"/>
            <a:stretch/>
          </p:blipFill>
          <p:spPr bwMode="auto">
            <a:xfrm rot="5400000">
              <a:off x="-415161" y="4398249"/>
              <a:ext cx="14001750" cy="129409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" name="Picture 35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95" b="21143"/>
            <a:stretch/>
          </p:blipFill>
          <p:spPr bwMode="auto">
            <a:xfrm rot="5400000">
              <a:off x="12592603" y="4337369"/>
              <a:ext cx="14001750" cy="130627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5" name="Espace réservé du texte 10"/>
            <p:cNvSpPr txBox="1">
              <a:spLocks/>
            </p:cNvSpPr>
            <p:nvPr/>
          </p:nvSpPr>
          <p:spPr>
            <a:xfrm>
              <a:off x="0" y="2482406"/>
              <a:ext cx="12946884" cy="1438546"/>
            </a:xfrm>
            <a:prstGeom prst="rect">
              <a:avLst/>
            </a:prstGeom>
            <a:solidFill>
              <a:schemeClr val="tx1"/>
            </a:solidFill>
          </p:spPr>
          <p:txBody>
            <a:bodyPr anchor="t"/>
            <a:lstStyle>
              <a:lvl1pPr marL="914400" indent="-914400" algn="l">
                <a:lnSpc>
                  <a:spcPct val="150000"/>
                </a:lnSpc>
                <a:buClr>
                  <a:schemeClr val="accent6">
                    <a:lumMod val="75000"/>
                  </a:schemeClr>
                </a:buClr>
                <a:buFont typeface="Mistral" pitchFamily="66" charset="0"/>
                <a:buChar char="►"/>
                <a:defRPr sz="5400" spc="-150">
                  <a:solidFill>
                    <a:schemeClr val="bg1"/>
                  </a:solidFill>
                  <a:latin typeface="+mj-lt"/>
                </a:defRPr>
              </a:lvl1pPr>
              <a:lvl2pPr marL="2141538" indent="-698500" algn="l">
                <a:buClr>
                  <a:schemeClr val="accent6">
                    <a:lumMod val="75000"/>
                  </a:schemeClr>
                </a:buClr>
                <a:buSzPct val="70000"/>
                <a:buFont typeface="Mistral" pitchFamily="66" charset="0"/>
                <a:buChar char="►"/>
                <a:defRPr sz="4400" spc="-150">
                  <a:solidFill>
                    <a:schemeClr val="bg1"/>
                  </a:solidFill>
                  <a:latin typeface="+mj-lt"/>
                </a:defRPr>
              </a:lvl2pPr>
              <a:lvl3pPr>
                <a:defRPr sz="4000">
                  <a:solidFill>
                    <a:schemeClr val="bg1"/>
                  </a:solidFill>
                  <a:latin typeface="+mj-lt"/>
                </a:defRPr>
              </a:lvl3pPr>
              <a:lvl4pPr>
                <a:defRPr sz="4000">
                  <a:solidFill>
                    <a:schemeClr val="bg1"/>
                  </a:solidFill>
                  <a:latin typeface="+mj-lt"/>
                </a:defRPr>
              </a:lvl4pPr>
              <a:lvl5pPr>
                <a:defRPr sz="4000">
                  <a:solidFill>
                    <a:schemeClr val="bg1"/>
                  </a:solidFill>
                  <a:latin typeface="+mj-lt"/>
                </a:defRPr>
              </a:lvl5pPr>
            </a:lstStyle>
            <a:p>
              <a:pPr marL="0" indent="0" algn="ctr">
                <a:buFont typeface="Mistral" pitchFamily="66" charset="0"/>
                <a:buNone/>
                <a:tabLst>
                  <a:tab pos="5657850" algn="l"/>
                </a:tabLst>
              </a:pPr>
              <a:r>
                <a:rPr lang="en-GB" b="1" dirty="0" smtClean="0">
                  <a:solidFill>
                    <a:schemeClr val="accent6">
                      <a:lumMod val="75000"/>
                    </a:schemeClr>
                  </a:solidFill>
                </a:rPr>
                <a:t>Number of iterations</a:t>
              </a:r>
              <a:endParaRPr lang="en-GB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46" name="Espace réservé du texte 10"/>
            <p:cNvSpPr txBox="1">
              <a:spLocks/>
            </p:cNvSpPr>
            <p:nvPr/>
          </p:nvSpPr>
          <p:spPr>
            <a:xfrm>
              <a:off x="12946884" y="2482406"/>
              <a:ext cx="13062716" cy="1438546"/>
            </a:xfrm>
            <a:prstGeom prst="rect">
              <a:avLst/>
            </a:prstGeom>
            <a:solidFill>
              <a:schemeClr val="tx1"/>
            </a:solidFill>
          </p:spPr>
          <p:txBody>
            <a:bodyPr anchor="t"/>
            <a:lstStyle>
              <a:lvl1pPr marL="914400" indent="-914400" algn="l">
                <a:lnSpc>
                  <a:spcPct val="150000"/>
                </a:lnSpc>
                <a:buClr>
                  <a:schemeClr val="accent6">
                    <a:lumMod val="75000"/>
                  </a:schemeClr>
                </a:buClr>
                <a:buFont typeface="Mistral" pitchFamily="66" charset="0"/>
                <a:buChar char="►"/>
                <a:defRPr sz="5400" spc="-150">
                  <a:solidFill>
                    <a:schemeClr val="bg1"/>
                  </a:solidFill>
                  <a:latin typeface="+mj-lt"/>
                </a:defRPr>
              </a:lvl1pPr>
              <a:lvl2pPr marL="2141538" indent="-698500" algn="l">
                <a:buClr>
                  <a:schemeClr val="accent6">
                    <a:lumMod val="75000"/>
                  </a:schemeClr>
                </a:buClr>
                <a:buSzPct val="70000"/>
                <a:buFont typeface="Mistral" pitchFamily="66" charset="0"/>
                <a:buChar char="►"/>
                <a:defRPr sz="4400" spc="-150">
                  <a:solidFill>
                    <a:schemeClr val="bg1"/>
                  </a:solidFill>
                  <a:latin typeface="+mj-lt"/>
                </a:defRPr>
              </a:lvl2pPr>
              <a:lvl3pPr>
                <a:defRPr sz="4000">
                  <a:solidFill>
                    <a:schemeClr val="bg1"/>
                  </a:solidFill>
                  <a:latin typeface="+mj-lt"/>
                </a:defRPr>
              </a:lvl3pPr>
              <a:lvl4pPr>
                <a:defRPr sz="4000">
                  <a:solidFill>
                    <a:schemeClr val="bg1"/>
                  </a:solidFill>
                  <a:latin typeface="+mj-lt"/>
                </a:defRPr>
              </a:lvl4pPr>
              <a:lvl5pPr>
                <a:defRPr sz="4000">
                  <a:solidFill>
                    <a:schemeClr val="bg1"/>
                  </a:solidFill>
                  <a:latin typeface="+mj-lt"/>
                </a:defRPr>
              </a:lvl5pPr>
            </a:lstStyle>
            <a:p>
              <a:pPr marL="0" indent="0" algn="ctr">
                <a:buFont typeface="Mistral" pitchFamily="66" charset="0"/>
                <a:buNone/>
                <a:tabLst>
                  <a:tab pos="5657850" algn="l"/>
                </a:tabLst>
              </a:pPr>
              <a:r>
                <a:rPr lang="en-GB" b="1" dirty="0" smtClean="0">
                  <a:solidFill>
                    <a:schemeClr val="accent6">
                      <a:lumMod val="75000"/>
                    </a:schemeClr>
                  </a:solidFill>
                </a:rPr>
                <a:t>Computation time (</a:t>
              </a:r>
              <a:r>
                <a:rPr lang="en-GB" b="1" dirty="0" err="1" smtClean="0">
                  <a:solidFill>
                    <a:schemeClr val="accent6">
                      <a:lumMod val="75000"/>
                    </a:schemeClr>
                  </a:solidFill>
                </a:rPr>
                <a:t>ms</a:t>
              </a:r>
              <a:r>
                <a:rPr lang="en-GB" b="1" dirty="0" smtClean="0">
                  <a:solidFill>
                    <a:schemeClr val="accent6">
                      <a:lumMod val="75000"/>
                    </a:schemeClr>
                  </a:solidFill>
                </a:rPr>
                <a:t>)</a:t>
              </a:r>
              <a:endParaRPr lang="en-GB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Asynchronous </a:t>
            </a:r>
            <a:r>
              <a:rPr lang="en-GB" dirty="0" err="1" smtClean="0"/>
              <a:t>preconditioner</a:t>
            </a:r>
            <a:endParaRPr lang="en-GB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6" name="beam.av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15000953" y="9302645"/>
            <a:ext cx="7320136" cy="549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6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Espace réservé du texte 5"/>
          <p:cNvSpPr txBox="1">
            <a:spLocks/>
          </p:cNvSpPr>
          <p:nvPr/>
        </p:nvSpPr>
        <p:spPr>
          <a:xfrm>
            <a:off x="726521" y="12288519"/>
            <a:ext cx="16702680" cy="3200205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800100" indent="-800100">
              <a:buFont typeface="Wingdings" pitchFamily="2" charset="2"/>
              <a:buChar char="Ø"/>
            </a:pPr>
            <a:r>
              <a:rPr lang="en-GB" dirty="0" smtClean="0"/>
              <a:t>Fast convergence with additional overheads</a:t>
            </a:r>
          </a:p>
          <a:p>
            <a:pPr marL="2027238" lvl="1" indent="-800100">
              <a:buFont typeface="Wingdings" pitchFamily="2" charset="2"/>
              <a:buChar char="Ø"/>
            </a:pPr>
            <a:r>
              <a:rPr lang="en-GB" dirty="0" smtClean="0"/>
              <a:t>Overhead to inverse the </a:t>
            </a:r>
            <a:r>
              <a:rPr lang="en-GB" dirty="0" err="1" smtClean="0"/>
              <a:t>preconditioner</a:t>
            </a:r>
            <a:endParaRPr lang="en-GB" dirty="0" smtClean="0"/>
          </a:p>
          <a:p>
            <a:pPr marL="2027238" lvl="1" indent="-800100">
              <a:buFont typeface="Wingdings" pitchFamily="2" charset="2"/>
              <a:buChar char="Ø"/>
            </a:pPr>
            <a:r>
              <a:rPr lang="en-GB" dirty="0" smtClean="0"/>
              <a:t>Overhead to apply the </a:t>
            </a:r>
            <a:r>
              <a:rPr lang="en-GB" dirty="0" err="1" smtClean="0"/>
              <a:t>preconditioner</a:t>
            </a:r>
            <a:r>
              <a:rPr lang="en-GB" dirty="0" smtClean="0"/>
              <a:t> at each iteration</a:t>
            </a:r>
          </a:p>
          <a:p>
            <a:pPr algn="ctr">
              <a:buFont typeface="Wingdings" pitchFamily="2" charset="2"/>
              <a:buChar char="Ø"/>
            </a:pPr>
            <a:endParaRPr lang="en-GB" dirty="0" smtClean="0"/>
          </a:p>
          <a:p>
            <a:pPr algn="ctr">
              <a:buFont typeface="Wingdings" pitchFamily="2" charset="2"/>
              <a:buChar char="Ø"/>
            </a:pPr>
            <a:endParaRPr lang="en-GB" dirty="0" smtClean="0"/>
          </a:p>
          <a:p>
            <a:pPr algn="ctr">
              <a:buFont typeface="Wingdings" pitchFamily="2" charset="2"/>
              <a:buChar char="Ø"/>
            </a:pPr>
            <a:endParaRPr lang="en-GB" dirty="0" smtClean="0"/>
          </a:p>
        </p:txBody>
      </p:sp>
      <p:sp>
        <p:nvSpPr>
          <p:cNvPr id="32" name="Espace réservé du texte 5"/>
          <p:cNvSpPr txBox="1">
            <a:spLocks/>
          </p:cNvSpPr>
          <p:nvPr/>
        </p:nvSpPr>
        <p:spPr>
          <a:xfrm>
            <a:off x="726521" y="5924704"/>
            <a:ext cx="18218024" cy="2617232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dirty="0" smtClean="0"/>
              <a:t>Use a </a:t>
            </a:r>
            <a:r>
              <a:rPr lang="en-GB" dirty="0" err="1" smtClean="0"/>
              <a:t>preconditioner</a:t>
            </a:r>
            <a:r>
              <a:rPr lang="en-GB" dirty="0" smtClean="0"/>
              <a:t> :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Approximation of the system which is easier to invert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Asynchronous preconditioner</a:t>
            </a:r>
            <a:endParaRPr lang="en-GB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7" name="Rectangle à coins arrondis 6"/>
          <p:cNvSpPr/>
          <p:nvPr/>
        </p:nvSpPr>
        <p:spPr>
          <a:xfrm>
            <a:off x="17754152" y="5602080"/>
            <a:ext cx="5400600" cy="106191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mtClean="0"/>
              <a:t>S</a:t>
            </a:r>
            <a:endParaRPr lang="en-GB"/>
          </a:p>
        </p:txBody>
      </p:sp>
      <p:cxnSp>
        <p:nvCxnSpPr>
          <p:cNvPr id="9" name="Connecteur droit avec flèche 8"/>
          <p:cNvCxnSpPr>
            <a:endCxn id="12" idx="0"/>
          </p:cNvCxnSpPr>
          <p:nvPr/>
        </p:nvCxnSpPr>
        <p:spPr>
          <a:xfrm>
            <a:off x="19684364" y="5728016"/>
            <a:ext cx="0" cy="128928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8064184" y="7017296"/>
            <a:ext cx="3240360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smtClean="0"/>
              <a:t>New FEM Computation</a:t>
            </a:r>
            <a:endParaRPr lang="en-GB" sz="3600"/>
          </a:p>
        </p:txBody>
      </p:sp>
      <p:cxnSp>
        <p:nvCxnSpPr>
          <p:cNvPr id="14" name="Connecteur droit avec flèche 13"/>
          <p:cNvCxnSpPr>
            <a:stCxn id="12" idx="2"/>
            <a:endCxn id="15" idx="0"/>
          </p:cNvCxnSpPr>
          <p:nvPr/>
        </p:nvCxnSpPr>
        <p:spPr>
          <a:xfrm>
            <a:off x="19684364" y="8385448"/>
            <a:ext cx="20440" cy="3002971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Ellipse 14"/>
          <p:cNvSpPr/>
          <p:nvPr/>
        </p:nvSpPr>
        <p:spPr>
          <a:xfrm>
            <a:off x="17994614" y="11388419"/>
            <a:ext cx="3420380" cy="18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smtClean="0"/>
              <a:t>CG</a:t>
            </a:r>
          </a:p>
          <a:p>
            <a:pPr algn="ctr"/>
            <a:r>
              <a:rPr lang="en-GB" sz="3600" smtClean="0"/>
              <a:t>Iterations</a:t>
            </a:r>
            <a:endParaRPr lang="en-GB" sz="3600"/>
          </a:p>
        </p:txBody>
      </p:sp>
      <p:cxnSp>
        <p:nvCxnSpPr>
          <p:cNvPr id="31" name="Connecteur droit avec flèche 30"/>
          <p:cNvCxnSpPr>
            <a:stCxn id="15" idx="4"/>
          </p:cNvCxnSpPr>
          <p:nvPr/>
        </p:nvCxnSpPr>
        <p:spPr>
          <a:xfrm flipH="1">
            <a:off x="19684364" y="13188619"/>
            <a:ext cx="20440" cy="3069993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en arc 34"/>
          <p:cNvCxnSpPr>
            <a:stCxn id="15" idx="5"/>
            <a:endCxn id="15" idx="7"/>
          </p:cNvCxnSpPr>
          <p:nvPr/>
        </p:nvCxnSpPr>
        <p:spPr>
          <a:xfrm rot="5400000" flipH="1">
            <a:off x="20277624" y="12288519"/>
            <a:ext cx="1272934" cy="12700"/>
          </a:xfrm>
          <a:prstGeom prst="curvedConnector5">
            <a:avLst>
              <a:gd name="adj1" fmla="val -17959"/>
              <a:gd name="adj2" fmla="val -11255882"/>
              <a:gd name="adj3" fmla="val 117959"/>
            </a:avLst>
          </a:prstGeom>
          <a:ln w="7620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1" name="Ellipse 40"/>
          <p:cNvSpPr/>
          <p:nvPr/>
        </p:nvSpPr>
        <p:spPr>
          <a:xfrm>
            <a:off x="17994614" y="13688524"/>
            <a:ext cx="3420380" cy="18002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smtClean="0"/>
              <a:t>Precond</a:t>
            </a:r>
          </a:p>
          <a:p>
            <a:pPr algn="ctr"/>
            <a:r>
              <a:rPr lang="en-GB" sz="3600" smtClean="0"/>
              <a:t>Application</a:t>
            </a:r>
            <a:endParaRPr lang="en-GB" sz="3600"/>
          </a:p>
        </p:txBody>
      </p:sp>
      <p:cxnSp>
        <p:nvCxnSpPr>
          <p:cNvPr id="43" name="Connecteur droit avec flèche 42"/>
          <p:cNvCxnSpPr>
            <a:stCxn id="15" idx="4"/>
            <a:endCxn id="41" idx="0"/>
          </p:cNvCxnSpPr>
          <p:nvPr/>
        </p:nvCxnSpPr>
        <p:spPr>
          <a:xfrm>
            <a:off x="19704804" y="13188619"/>
            <a:ext cx="0" cy="499905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en arc 58"/>
          <p:cNvCxnSpPr>
            <a:stCxn id="41" idx="5"/>
            <a:endCxn id="15" idx="7"/>
          </p:cNvCxnSpPr>
          <p:nvPr/>
        </p:nvCxnSpPr>
        <p:spPr>
          <a:xfrm rot="5400000" flipH="1">
            <a:off x="19127571" y="13438572"/>
            <a:ext cx="3573039" cy="12700"/>
          </a:xfrm>
          <a:prstGeom prst="curvedConnector5">
            <a:avLst>
              <a:gd name="adj1" fmla="val -6398"/>
              <a:gd name="adj2" fmla="val -12855898"/>
              <a:gd name="adj3" fmla="val 106398"/>
            </a:avLst>
          </a:prstGeom>
          <a:ln w="7620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sp>
        <p:nvSpPr>
          <p:cNvPr id="47" name="Ellipse 46"/>
          <p:cNvSpPr/>
          <p:nvPr/>
        </p:nvSpPr>
        <p:spPr>
          <a:xfrm>
            <a:off x="17974174" y="8997672"/>
            <a:ext cx="3420380" cy="1800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300" smtClean="0"/>
              <a:t>Precond</a:t>
            </a:r>
          </a:p>
          <a:p>
            <a:pPr algn="ctr"/>
            <a:r>
              <a:rPr lang="en-GB" sz="3300" smtClean="0"/>
              <a:t>Computation</a:t>
            </a:r>
            <a:endParaRPr lang="en-GB" sz="3300"/>
          </a:p>
        </p:txBody>
      </p:sp>
      <p:cxnSp>
        <p:nvCxnSpPr>
          <p:cNvPr id="55" name="Connecteur droit avec flèche 54"/>
          <p:cNvCxnSpPr>
            <a:stCxn id="12" idx="2"/>
            <a:endCxn id="47" idx="0"/>
          </p:cNvCxnSpPr>
          <p:nvPr/>
        </p:nvCxnSpPr>
        <p:spPr>
          <a:xfrm>
            <a:off x="19684364" y="8385448"/>
            <a:ext cx="0" cy="612224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ZoneTexte 85"/>
              <p:cNvSpPr txBox="1"/>
              <p:nvPr/>
            </p:nvSpPr>
            <p:spPr>
              <a:xfrm>
                <a:off x="6629589" y="9554956"/>
                <a:ext cx="4896544" cy="942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GB" sz="5400" b="1" i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𝐏</m:t>
                        </m:r>
                      </m:e>
                      <m:sup>
                        <m:r>
                          <a:rPr lang="en-GB" sz="5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−1</m:t>
                        </m:r>
                      </m:sup>
                    </m:sSup>
                    <m:r>
                      <a:rPr lang="en-GB" sz="5400" b="1" i="0" smtClean="0">
                        <a:solidFill>
                          <a:schemeClr val="bg1"/>
                        </a:solidFill>
                        <a:latin typeface="Cambria Math"/>
                      </a:rPr>
                      <m:t>   </m:t>
                    </m:r>
                    <m:r>
                      <a:rPr lang="en-GB" sz="5400" b="0" i="1" smtClean="0">
                        <a:solidFill>
                          <a:schemeClr val="bg1"/>
                        </a:solidFill>
                        <a:latin typeface="Cambria Math"/>
                      </a:rPr>
                      <m:t>          </m:t>
                    </m:r>
                    <m:sSup>
                      <m:sSupPr>
                        <m:ctrlPr>
                          <a:rPr lang="en-GB" sz="5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GB" sz="5400" b="1" i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𝐏</m:t>
                        </m:r>
                      </m:e>
                      <m:sup>
                        <m:r>
                          <a:rPr lang="en-GB" sz="5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sz="5400" smtClean="0">
                    <a:solidFill>
                      <a:schemeClr val="bg1"/>
                    </a:solidFill>
                    <a:latin typeface="+mj-lt"/>
                  </a:rPr>
                  <a:t>           </a:t>
                </a:r>
                <a:endParaRPr lang="en-GB" sz="5400">
                  <a:solidFill>
                    <a:schemeClr val="bg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86" name="ZoneTexte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589" y="9554956"/>
                <a:ext cx="4896544" cy="94205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4" name="Groupe 93"/>
          <p:cNvGrpSpPr/>
          <p:nvPr/>
        </p:nvGrpSpPr>
        <p:grpSpPr>
          <a:xfrm>
            <a:off x="6629589" y="10236504"/>
            <a:ext cx="1788325" cy="1183134"/>
            <a:chOff x="6740105" y="11285624"/>
            <a:chExt cx="1463099" cy="1183134"/>
          </a:xfrm>
        </p:grpSpPr>
        <p:sp>
          <p:nvSpPr>
            <p:cNvPr id="87" name="Accolade ouvrante 86"/>
            <p:cNvSpPr/>
            <p:nvPr/>
          </p:nvSpPr>
          <p:spPr>
            <a:xfrm rot="16200000">
              <a:off x="7279180" y="10746549"/>
              <a:ext cx="384950" cy="1463099"/>
            </a:xfrm>
            <a:prstGeom prst="leftBrace">
              <a:avLst>
                <a:gd name="adj1" fmla="val 24491"/>
                <a:gd name="adj2" fmla="val 51018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ZoneTexte 87"/>
                <p:cNvSpPr txBox="1"/>
                <p:nvPr/>
              </p:nvSpPr>
              <p:spPr>
                <a:xfrm>
                  <a:off x="6823881" y="11545428"/>
                  <a:ext cx="1059937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540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≈</m:t>
                        </m:r>
                        <m:r>
                          <a:rPr lang="en-GB" sz="5400" b="1" i="0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𝐈</m:t>
                        </m:r>
                      </m:oMath>
                    </m:oMathPara>
                  </a14:m>
                  <a:endParaRPr lang="en-GB" sz="5400" b="1"/>
                </a:p>
              </p:txBody>
            </p:sp>
          </mc:Choice>
          <mc:Fallback xmlns="">
            <p:sp>
              <p:nvSpPr>
                <p:cNvPr id="88" name="ZoneTexte 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23881" y="11545428"/>
                  <a:ext cx="1295547" cy="923330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72" name="ZoneTexte 3071"/>
              <p:cNvSpPr txBox="1"/>
              <p:nvPr/>
            </p:nvSpPr>
            <p:spPr>
              <a:xfrm>
                <a:off x="7692658" y="9538648"/>
                <a:ext cx="2215798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5400" b="1" smtClean="0">
                          <a:solidFill>
                            <a:schemeClr val="bg1"/>
                          </a:solidFill>
                          <a:latin typeface="Cambria Math"/>
                        </a:rPr>
                        <m:t>𝐀</m:t>
                      </m:r>
                      <m:r>
                        <a:rPr lang="en-GB" sz="5400" i="1">
                          <a:solidFill>
                            <a:schemeClr val="bg1"/>
                          </a:solidFill>
                          <a:latin typeface="Cambria Math"/>
                        </a:rPr>
                        <m:t>  </m:t>
                      </m:r>
                      <m:r>
                        <a:rPr lang="en-GB" sz="5400" i="1">
                          <a:solidFill>
                            <a:schemeClr val="bg1"/>
                          </a:solidFill>
                          <a:latin typeface="Cambria Math"/>
                        </a:rPr>
                        <m:t>𝑥</m:t>
                      </m:r>
                      <m:r>
                        <a:rPr lang="en-GB" sz="540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3072" name="ZoneTexte 30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658" y="9538648"/>
                <a:ext cx="2215798" cy="92333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ZoneTexte 98"/>
              <p:cNvSpPr txBox="1"/>
              <p:nvPr/>
            </p:nvSpPr>
            <p:spPr>
              <a:xfrm>
                <a:off x="9829405" y="9538648"/>
                <a:ext cx="730456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540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𝑏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99" name="ZoneTexte 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9405" y="9538648"/>
                <a:ext cx="730456" cy="92333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Espace réservé du texte 5"/>
          <p:cNvSpPr txBox="1">
            <a:spLocks/>
          </p:cNvSpPr>
          <p:nvPr/>
        </p:nvSpPr>
        <p:spPr>
          <a:xfrm>
            <a:off x="726521" y="2984848"/>
            <a:ext cx="18218024" cy="3006412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800100" indent="-800100">
              <a:buFont typeface="Wingdings" pitchFamily="2" charset="2"/>
              <a:buChar char="Ø"/>
            </a:pPr>
            <a:r>
              <a:rPr lang="en-GB"/>
              <a:t>High number of iterations for ill conditioned problems </a:t>
            </a:r>
          </a:p>
          <a:p>
            <a:pPr marL="2027238" lvl="1" indent="-800100">
              <a:buFont typeface="Wingdings" pitchFamily="2" charset="2"/>
              <a:buChar char="Ø"/>
            </a:pPr>
            <a:r>
              <a:rPr lang="en-GB"/>
              <a:t>Non homogeneous objects</a:t>
            </a:r>
          </a:p>
          <a:p>
            <a:pPr marL="2027238" lvl="1" indent="-800100">
              <a:buFont typeface="Wingdings" pitchFamily="2" charset="2"/>
              <a:buChar char="Ø"/>
            </a:pPr>
            <a:r>
              <a:rPr lang="en-GB"/>
              <a:t>Non uniform meshes</a:t>
            </a:r>
          </a:p>
        </p:txBody>
      </p:sp>
    </p:spTree>
    <p:extLst>
      <p:ext uri="{BB962C8B-B14F-4D97-AF65-F5344CB8AC3E}">
        <p14:creationId xmlns:p14="http://schemas.microsoft.com/office/powerpoint/2010/main" val="125852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4212E-6 1.45833E-6 L 0.03877 1.45833E-6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5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6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6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"/>
                            </p:stCondLst>
                            <p:childTnLst>
                              <p:par>
                                <p:cTn id="46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1" grpId="0" animBg="1"/>
      <p:bldP spid="47" grpId="0" animBg="1"/>
      <p:bldP spid="86" grpId="0"/>
      <p:bldP spid="9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Asynchronous </a:t>
            </a:r>
            <a:r>
              <a:rPr lang="en-GB" dirty="0" err="1"/>
              <a:t>preconditioner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fr-FR" smtClean="0"/>
              <a:pPr/>
              <a:t>23</a:t>
            </a:fld>
            <a:endParaRPr lang="fr-FR"/>
          </a:p>
        </p:txBody>
      </p:sp>
      <p:grpSp>
        <p:nvGrpSpPr>
          <p:cNvPr id="35" name="Groupe 34"/>
          <p:cNvGrpSpPr/>
          <p:nvPr/>
        </p:nvGrpSpPr>
        <p:grpSpPr>
          <a:xfrm>
            <a:off x="19022" y="2317442"/>
            <a:ext cx="26009600" cy="15417079"/>
            <a:chOff x="0" y="2482406"/>
            <a:chExt cx="26009600" cy="15417079"/>
          </a:xfrm>
        </p:grpSpPr>
        <p:pic>
          <p:nvPicPr>
            <p:cNvPr id="36" name="Picture 28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19" b="14429"/>
            <a:stretch/>
          </p:blipFill>
          <p:spPr bwMode="auto">
            <a:xfrm rot="5400000">
              <a:off x="-530397" y="4428132"/>
              <a:ext cx="14001750" cy="129409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" name="Picture 3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95" b="21143"/>
            <a:stretch/>
          </p:blipFill>
          <p:spPr bwMode="auto">
            <a:xfrm rot="5400000">
              <a:off x="12477367" y="4367252"/>
              <a:ext cx="14001750" cy="130627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Espace réservé du texte 10"/>
            <p:cNvSpPr txBox="1">
              <a:spLocks/>
            </p:cNvSpPr>
            <p:nvPr/>
          </p:nvSpPr>
          <p:spPr>
            <a:xfrm>
              <a:off x="0" y="2482406"/>
              <a:ext cx="12946884" cy="1438546"/>
            </a:xfrm>
            <a:prstGeom prst="rect">
              <a:avLst/>
            </a:prstGeom>
            <a:solidFill>
              <a:schemeClr val="tx1"/>
            </a:solidFill>
          </p:spPr>
          <p:txBody>
            <a:bodyPr anchor="t"/>
            <a:lstStyle>
              <a:lvl1pPr marL="914400" indent="-914400" algn="l">
                <a:lnSpc>
                  <a:spcPct val="150000"/>
                </a:lnSpc>
                <a:buClr>
                  <a:schemeClr val="accent6">
                    <a:lumMod val="75000"/>
                  </a:schemeClr>
                </a:buClr>
                <a:buFont typeface="Mistral" pitchFamily="66" charset="0"/>
                <a:buChar char="►"/>
                <a:defRPr sz="5400" spc="-150">
                  <a:solidFill>
                    <a:schemeClr val="bg1"/>
                  </a:solidFill>
                  <a:latin typeface="+mj-lt"/>
                </a:defRPr>
              </a:lvl1pPr>
              <a:lvl2pPr marL="2141538" indent="-698500" algn="l">
                <a:buClr>
                  <a:schemeClr val="accent6">
                    <a:lumMod val="75000"/>
                  </a:schemeClr>
                </a:buClr>
                <a:buSzPct val="70000"/>
                <a:buFont typeface="Mistral" pitchFamily="66" charset="0"/>
                <a:buChar char="►"/>
                <a:defRPr sz="4400" spc="-150">
                  <a:solidFill>
                    <a:schemeClr val="bg1"/>
                  </a:solidFill>
                  <a:latin typeface="+mj-lt"/>
                </a:defRPr>
              </a:lvl2pPr>
              <a:lvl3pPr>
                <a:defRPr sz="4000">
                  <a:solidFill>
                    <a:schemeClr val="bg1"/>
                  </a:solidFill>
                  <a:latin typeface="+mj-lt"/>
                </a:defRPr>
              </a:lvl3pPr>
              <a:lvl4pPr>
                <a:defRPr sz="4000">
                  <a:solidFill>
                    <a:schemeClr val="bg1"/>
                  </a:solidFill>
                  <a:latin typeface="+mj-lt"/>
                </a:defRPr>
              </a:lvl4pPr>
              <a:lvl5pPr>
                <a:defRPr sz="4000">
                  <a:solidFill>
                    <a:schemeClr val="bg1"/>
                  </a:solidFill>
                  <a:latin typeface="+mj-lt"/>
                </a:defRPr>
              </a:lvl5pPr>
            </a:lstStyle>
            <a:p>
              <a:pPr marL="0" indent="0" algn="ctr">
                <a:buNone/>
                <a:tabLst>
                  <a:tab pos="5657850" algn="l"/>
                </a:tabLst>
              </a:pPr>
              <a:r>
                <a:rPr lang="en-GB" b="1" dirty="0">
                  <a:solidFill>
                    <a:schemeClr val="accent6">
                      <a:lumMod val="75000"/>
                    </a:schemeClr>
                  </a:solidFill>
                </a:rPr>
                <a:t>Number of iterations</a:t>
              </a:r>
            </a:p>
          </p:txBody>
        </p:sp>
        <p:sp>
          <p:nvSpPr>
            <p:cNvPr id="39" name="Espace réservé du texte 10"/>
            <p:cNvSpPr txBox="1">
              <a:spLocks/>
            </p:cNvSpPr>
            <p:nvPr/>
          </p:nvSpPr>
          <p:spPr>
            <a:xfrm>
              <a:off x="12946884" y="2482406"/>
              <a:ext cx="13062716" cy="1438546"/>
            </a:xfrm>
            <a:prstGeom prst="rect">
              <a:avLst/>
            </a:prstGeom>
            <a:solidFill>
              <a:schemeClr val="tx1"/>
            </a:solidFill>
          </p:spPr>
          <p:txBody>
            <a:bodyPr anchor="t"/>
            <a:lstStyle>
              <a:lvl1pPr marL="914400" indent="-914400" algn="l">
                <a:lnSpc>
                  <a:spcPct val="150000"/>
                </a:lnSpc>
                <a:buClr>
                  <a:schemeClr val="accent6">
                    <a:lumMod val="75000"/>
                  </a:schemeClr>
                </a:buClr>
                <a:buFont typeface="Mistral" pitchFamily="66" charset="0"/>
                <a:buChar char="►"/>
                <a:defRPr sz="5400" spc="-150">
                  <a:solidFill>
                    <a:schemeClr val="bg1"/>
                  </a:solidFill>
                  <a:latin typeface="+mj-lt"/>
                </a:defRPr>
              </a:lvl1pPr>
              <a:lvl2pPr marL="2141538" indent="-698500" algn="l">
                <a:buClr>
                  <a:schemeClr val="accent6">
                    <a:lumMod val="75000"/>
                  </a:schemeClr>
                </a:buClr>
                <a:buSzPct val="70000"/>
                <a:buFont typeface="Mistral" pitchFamily="66" charset="0"/>
                <a:buChar char="►"/>
                <a:defRPr sz="4400" spc="-150">
                  <a:solidFill>
                    <a:schemeClr val="bg1"/>
                  </a:solidFill>
                  <a:latin typeface="+mj-lt"/>
                </a:defRPr>
              </a:lvl2pPr>
              <a:lvl3pPr>
                <a:defRPr sz="4000">
                  <a:solidFill>
                    <a:schemeClr val="bg1"/>
                  </a:solidFill>
                  <a:latin typeface="+mj-lt"/>
                </a:defRPr>
              </a:lvl3pPr>
              <a:lvl4pPr>
                <a:defRPr sz="4000">
                  <a:solidFill>
                    <a:schemeClr val="bg1"/>
                  </a:solidFill>
                  <a:latin typeface="+mj-lt"/>
                </a:defRPr>
              </a:lvl4pPr>
              <a:lvl5pPr>
                <a:defRPr sz="4000">
                  <a:solidFill>
                    <a:schemeClr val="bg1"/>
                  </a:solidFill>
                  <a:latin typeface="+mj-lt"/>
                </a:defRPr>
              </a:lvl5pPr>
            </a:lstStyle>
            <a:p>
              <a:pPr marL="0" indent="0" algn="ctr">
                <a:buNone/>
                <a:tabLst>
                  <a:tab pos="5657850" algn="l"/>
                </a:tabLst>
              </a:pPr>
              <a:r>
                <a:rPr lang="en-GB" b="1" dirty="0">
                  <a:solidFill>
                    <a:schemeClr val="accent6">
                      <a:lumMod val="75000"/>
                    </a:schemeClr>
                  </a:solidFill>
                </a:rPr>
                <a:t>Computation time (</a:t>
              </a:r>
              <a:r>
                <a:rPr lang="en-GB" b="1" dirty="0" err="1">
                  <a:solidFill>
                    <a:schemeClr val="accent6">
                      <a:lumMod val="75000"/>
                    </a:schemeClr>
                  </a:solidFill>
                </a:rPr>
                <a:t>ms</a:t>
              </a:r>
              <a:r>
                <a:rPr lang="en-GB" b="1" dirty="0">
                  <a:solidFill>
                    <a:schemeClr val="accent6">
                      <a:lumMod val="75000"/>
                    </a:schemeClr>
                  </a:solidFill>
                </a:rPr>
                <a:t>)</a:t>
              </a:r>
            </a:p>
          </p:txBody>
        </p:sp>
      </p:grpSp>
      <p:grpSp>
        <p:nvGrpSpPr>
          <p:cNvPr id="40" name="Groupe 39"/>
          <p:cNvGrpSpPr/>
          <p:nvPr/>
        </p:nvGrpSpPr>
        <p:grpSpPr>
          <a:xfrm>
            <a:off x="1358526" y="3731274"/>
            <a:ext cx="23208832" cy="14001750"/>
            <a:chOff x="1339504" y="3920952"/>
            <a:chExt cx="23208832" cy="14001750"/>
          </a:xfrm>
        </p:grpSpPr>
        <p:pic>
          <p:nvPicPr>
            <p:cNvPr id="42" name="Picture 29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19" b="21142"/>
            <a:stretch/>
          </p:blipFill>
          <p:spPr bwMode="auto">
            <a:xfrm rot="5400000">
              <a:off x="139355" y="5121101"/>
              <a:ext cx="14001750" cy="116014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" name="Picture 36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19" b="21142"/>
            <a:stretch/>
          </p:blipFill>
          <p:spPr bwMode="auto">
            <a:xfrm rot="5400000">
              <a:off x="11746736" y="5121102"/>
              <a:ext cx="14001750" cy="11601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151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Espace réservé du texte 5"/>
          <p:cNvSpPr txBox="1">
            <a:spLocks/>
          </p:cNvSpPr>
          <p:nvPr/>
        </p:nvSpPr>
        <p:spPr>
          <a:xfrm>
            <a:off x="726521" y="12288519"/>
            <a:ext cx="16702680" cy="4881905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800100" indent="-800100">
              <a:buFont typeface="Wingdings" pitchFamily="2" charset="2"/>
              <a:buChar char="Ø"/>
            </a:pPr>
            <a:r>
              <a:rPr lang="en-GB" dirty="0"/>
              <a:t>Fast convergence with additional overheads</a:t>
            </a:r>
          </a:p>
          <a:p>
            <a:pPr marL="2027238" lvl="1" indent="-800100">
              <a:buFont typeface="Wingdings" pitchFamily="2" charset="2"/>
              <a:buChar char="Ø"/>
            </a:pPr>
            <a:r>
              <a:rPr lang="en-GB" dirty="0"/>
              <a:t>Overhead to inverse the </a:t>
            </a:r>
            <a:r>
              <a:rPr lang="en-GB" dirty="0" err="1"/>
              <a:t>preconditioner</a:t>
            </a:r>
            <a:endParaRPr lang="en-GB" dirty="0"/>
          </a:p>
          <a:p>
            <a:pPr marL="2027238" lvl="1" indent="-800100">
              <a:buFont typeface="Wingdings" pitchFamily="2" charset="2"/>
              <a:buChar char="Ø"/>
            </a:pPr>
            <a:r>
              <a:rPr lang="en-GB" dirty="0"/>
              <a:t>Overhead to apply the </a:t>
            </a:r>
            <a:r>
              <a:rPr lang="en-GB" dirty="0" err="1"/>
              <a:t>preconditioner</a:t>
            </a:r>
            <a:r>
              <a:rPr lang="en-GB" dirty="0"/>
              <a:t> at each iteration</a:t>
            </a:r>
          </a:p>
          <a:p>
            <a:pPr marL="2027238" lvl="1" indent="-800100">
              <a:buFont typeface="Wingdings" pitchFamily="2" charset="2"/>
              <a:buChar char="Ø"/>
            </a:pPr>
            <a:endParaRPr lang="en-GB" dirty="0" smtClean="0"/>
          </a:p>
          <a:p>
            <a:pPr marL="800100" indent="-800100">
              <a:buFont typeface="Wingdings" pitchFamily="2" charset="2"/>
              <a:buChar char="Ø"/>
            </a:pPr>
            <a:r>
              <a:rPr lang="en-GB" dirty="0" smtClean="0"/>
              <a:t>Exploit time coherency between time steps</a:t>
            </a:r>
          </a:p>
          <a:p>
            <a:pPr marL="2027238" lvl="1" indent="-800100">
              <a:buFont typeface="Wingdings" pitchFamily="2" charset="2"/>
              <a:buChar char="Ø"/>
            </a:pPr>
            <a:endParaRPr lang="en-GB" dirty="0" smtClean="0"/>
          </a:p>
          <a:p>
            <a:pPr marL="800100" indent="-800100">
              <a:buFont typeface="Wingdings" pitchFamily="2" charset="2"/>
              <a:buChar char="Ø"/>
            </a:pPr>
            <a:endParaRPr lang="en-GB" dirty="0" smtClean="0"/>
          </a:p>
          <a:p>
            <a:pPr algn="ctr">
              <a:buFont typeface="Wingdings" pitchFamily="2" charset="2"/>
              <a:buChar char="Ø"/>
            </a:pPr>
            <a:endParaRPr lang="en-GB" dirty="0" smtClean="0"/>
          </a:p>
          <a:p>
            <a:pPr algn="ctr">
              <a:buFont typeface="Wingdings" pitchFamily="2" charset="2"/>
              <a:buChar char="Ø"/>
            </a:pPr>
            <a:endParaRPr lang="en-GB" dirty="0" smtClean="0"/>
          </a:p>
          <a:p>
            <a:pPr algn="ctr">
              <a:buFont typeface="Wingdings" pitchFamily="2" charset="2"/>
              <a:buChar char="Ø"/>
            </a:pPr>
            <a:endParaRPr lang="en-GB" dirty="0" smtClean="0"/>
          </a:p>
        </p:txBody>
      </p:sp>
      <p:sp>
        <p:nvSpPr>
          <p:cNvPr id="32" name="Espace réservé du texte 5"/>
          <p:cNvSpPr txBox="1">
            <a:spLocks/>
          </p:cNvSpPr>
          <p:nvPr/>
        </p:nvSpPr>
        <p:spPr>
          <a:xfrm>
            <a:off x="726521" y="5924704"/>
            <a:ext cx="18218024" cy="2617232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/>
              <a:t>Use a preconditioner :</a:t>
            </a:r>
          </a:p>
          <a:p>
            <a:pPr lvl="1">
              <a:buFont typeface="Wingdings" pitchFamily="2" charset="2"/>
              <a:buChar char="Ø"/>
            </a:pPr>
            <a:r>
              <a:rPr lang="en-GB"/>
              <a:t>Approximation of the system which is easier to invert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Asynchronous preconditioner</a:t>
            </a:r>
            <a:endParaRPr lang="en-GB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7" name="Rectangle à coins arrondis 6"/>
          <p:cNvSpPr/>
          <p:nvPr/>
        </p:nvSpPr>
        <p:spPr>
          <a:xfrm>
            <a:off x="17754152" y="5602080"/>
            <a:ext cx="5400600" cy="106191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mtClean="0"/>
              <a:t>S</a:t>
            </a:r>
            <a:endParaRPr lang="en-GB"/>
          </a:p>
        </p:txBody>
      </p:sp>
      <p:cxnSp>
        <p:nvCxnSpPr>
          <p:cNvPr id="9" name="Connecteur droit avec flèche 8"/>
          <p:cNvCxnSpPr>
            <a:endCxn id="12" idx="0"/>
          </p:cNvCxnSpPr>
          <p:nvPr/>
        </p:nvCxnSpPr>
        <p:spPr>
          <a:xfrm>
            <a:off x="19684364" y="5728016"/>
            <a:ext cx="0" cy="128928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8064184" y="7017296"/>
            <a:ext cx="3240360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smtClean="0"/>
              <a:t>New FEM Computation</a:t>
            </a:r>
            <a:endParaRPr lang="en-GB" sz="3600"/>
          </a:p>
        </p:txBody>
      </p:sp>
      <p:cxnSp>
        <p:nvCxnSpPr>
          <p:cNvPr id="14" name="Connecteur droit avec flèche 13"/>
          <p:cNvCxnSpPr>
            <a:stCxn id="12" idx="2"/>
            <a:endCxn id="15" idx="0"/>
          </p:cNvCxnSpPr>
          <p:nvPr/>
        </p:nvCxnSpPr>
        <p:spPr>
          <a:xfrm>
            <a:off x="19684364" y="8385448"/>
            <a:ext cx="20440" cy="3002971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Ellipse 14"/>
          <p:cNvSpPr/>
          <p:nvPr/>
        </p:nvSpPr>
        <p:spPr>
          <a:xfrm>
            <a:off x="17994614" y="11388419"/>
            <a:ext cx="3420380" cy="18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smtClean="0"/>
              <a:t>CG</a:t>
            </a:r>
          </a:p>
          <a:p>
            <a:pPr algn="ctr"/>
            <a:r>
              <a:rPr lang="en-GB" sz="3600" smtClean="0"/>
              <a:t>Iterations</a:t>
            </a:r>
            <a:endParaRPr lang="en-GB" sz="3600"/>
          </a:p>
        </p:txBody>
      </p:sp>
      <p:cxnSp>
        <p:nvCxnSpPr>
          <p:cNvPr id="31" name="Connecteur droit avec flèche 30"/>
          <p:cNvCxnSpPr>
            <a:stCxn id="15" idx="4"/>
          </p:cNvCxnSpPr>
          <p:nvPr/>
        </p:nvCxnSpPr>
        <p:spPr>
          <a:xfrm flipH="1">
            <a:off x="19684364" y="13188619"/>
            <a:ext cx="20440" cy="3069993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1" name="Ellipse 40"/>
          <p:cNvSpPr/>
          <p:nvPr/>
        </p:nvSpPr>
        <p:spPr>
          <a:xfrm>
            <a:off x="17994614" y="13688524"/>
            <a:ext cx="3420380" cy="18002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smtClean="0"/>
              <a:t>Precond</a:t>
            </a:r>
          </a:p>
          <a:p>
            <a:pPr algn="ctr"/>
            <a:r>
              <a:rPr lang="en-GB" sz="3600" smtClean="0"/>
              <a:t>Application</a:t>
            </a:r>
            <a:endParaRPr lang="en-GB" sz="3600"/>
          </a:p>
        </p:txBody>
      </p:sp>
      <p:cxnSp>
        <p:nvCxnSpPr>
          <p:cNvPr id="43" name="Connecteur droit avec flèche 42"/>
          <p:cNvCxnSpPr>
            <a:stCxn id="15" idx="4"/>
            <a:endCxn id="41" idx="0"/>
          </p:cNvCxnSpPr>
          <p:nvPr/>
        </p:nvCxnSpPr>
        <p:spPr>
          <a:xfrm>
            <a:off x="19704804" y="13188619"/>
            <a:ext cx="0" cy="499905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en arc 58"/>
          <p:cNvCxnSpPr>
            <a:stCxn id="41" idx="5"/>
            <a:endCxn id="15" idx="7"/>
          </p:cNvCxnSpPr>
          <p:nvPr/>
        </p:nvCxnSpPr>
        <p:spPr>
          <a:xfrm rot="5400000" flipH="1">
            <a:off x="19127571" y="13438572"/>
            <a:ext cx="3573039" cy="12700"/>
          </a:xfrm>
          <a:prstGeom prst="curvedConnector5">
            <a:avLst>
              <a:gd name="adj1" fmla="val -6398"/>
              <a:gd name="adj2" fmla="val -12855898"/>
              <a:gd name="adj3" fmla="val 106398"/>
            </a:avLst>
          </a:prstGeom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sp>
        <p:nvSpPr>
          <p:cNvPr id="47" name="Ellipse 46"/>
          <p:cNvSpPr/>
          <p:nvPr/>
        </p:nvSpPr>
        <p:spPr>
          <a:xfrm>
            <a:off x="17974174" y="8997672"/>
            <a:ext cx="3420380" cy="1800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300" smtClean="0"/>
              <a:t>Precond</a:t>
            </a:r>
          </a:p>
          <a:p>
            <a:pPr algn="ctr"/>
            <a:r>
              <a:rPr lang="en-GB" sz="3300" smtClean="0"/>
              <a:t>Computation</a:t>
            </a:r>
            <a:endParaRPr lang="en-GB" sz="3300"/>
          </a:p>
        </p:txBody>
      </p:sp>
      <p:cxnSp>
        <p:nvCxnSpPr>
          <p:cNvPr id="55" name="Connecteur droit avec flèche 54"/>
          <p:cNvCxnSpPr>
            <a:stCxn id="12" idx="2"/>
            <a:endCxn id="47" idx="0"/>
          </p:cNvCxnSpPr>
          <p:nvPr/>
        </p:nvCxnSpPr>
        <p:spPr>
          <a:xfrm>
            <a:off x="19684364" y="8385448"/>
            <a:ext cx="0" cy="612224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ZoneTexte 85"/>
              <p:cNvSpPr txBox="1"/>
              <p:nvPr/>
            </p:nvSpPr>
            <p:spPr>
              <a:xfrm>
                <a:off x="6629589" y="9554956"/>
                <a:ext cx="4896544" cy="942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GB" sz="5400" b="1" i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𝐏</m:t>
                        </m:r>
                      </m:e>
                      <m:sup>
                        <m:r>
                          <a:rPr lang="en-GB" sz="5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−1</m:t>
                        </m:r>
                      </m:sup>
                    </m:sSup>
                    <m:r>
                      <a:rPr lang="en-GB" sz="5400" b="1" i="0" smtClean="0">
                        <a:solidFill>
                          <a:schemeClr val="bg1"/>
                        </a:solidFill>
                        <a:latin typeface="Cambria Math"/>
                      </a:rPr>
                      <m:t>   </m:t>
                    </m:r>
                    <m:r>
                      <a:rPr lang="en-GB" sz="5400" b="0" i="1" smtClean="0">
                        <a:solidFill>
                          <a:schemeClr val="bg1"/>
                        </a:solidFill>
                        <a:latin typeface="Cambria Math"/>
                      </a:rPr>
                      <m:t>          </m:t>
                    </m:r>
                    <m:sSup>
                      <m:sSupPr>
                        <m:ctrlPr>
                          <a:rPr lang="en-GB" sz="5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GB" sz="5400" b="1" i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𝐏</m:t>
                        </m:r>
                      </m:e>
                      <m:sup>
                        <m:r>
                          <a:rPr lang="en-GB" sz="5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sz="5400" smtClean="0">
                    <a:solidFill>
                      <a:schemeClr val="bg1"/>
                    </a:solidFill>
                    <a:latin typeface="+mj-lt"/>
                  </a:rPr>
                  <a:t>           </a:t>
                </a:r>
                <a:endParaRPr lang="en-GB" sz="5400">
                  <a:solidFill>
                    <a:schemeClr val="bg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86" name="ZoneTexte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589" y="9554956"/>
                <a:ext cx="4896544" cy="94205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4" name="Groupe 93"/>
          <p:cNvGrpSpPr/>
          <p:nvPr/>
        </p:nvGrpSpPr>
        <p:grpSpPr>
          <a:xfrm>
            <a:off x="6629589" y="10236504"/>
            <a:ext cx="1788325" cy="1183134"/>
            <a:chOff x="6740105" y="11285624"/>
            <a:chExt cx="1463099" cy="1183134"/>
          </a:xfrm>
        </p:grpSpPr>
        <p:sp>
          <p:nvSpPr>
            <p:cNvPr id="87" name="Accolade ouvrante 86"/>
            <p:cNvSpPr/>
            <p:nvPr/>
          </p:nvSpPr>
          <p:spPr>
            <a:xfrm rot="16200000">
              <a:off x="7279180" y="10746549"/>
              <a:ext cx="384950" cy="1463099"/>
            </a:xfrm>
            <a:prstGeom prst="leftBrace">
              <a:avLst>
                <a:gd name="adj1" fmla="val 24491"/>
                <a:gd name="adj2" fmla="val 51018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ZoneTexte 87"/>
                <p:cNvSpPr txBox="1"/>
                <p:nvPr/>
              </p:nvSpPr>
              <p:spPr>
                <a:xfrm>
                  <a:off x="6823881" y="11545428"/>
                  <a:ext cx="1059937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540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≈</m:t>
                        </m:r>
                        <m:r>
                          <a:rPr lang="en-GB" sz="5400" b="1" i="0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𝐈</m:t>
                        </m:r>
                      </m:oMath>
                    </m:oMathPara>
                  </a14:m>
                  <a:endParaRPr lang="en-GB" sz="5400" b="1"/>
                </a:p>
              </p:txBody>
            </p:sp>
          </mc:Choice>
          <mc:Fallback xmlns="">
            <p:sp>
              <p:nvSpPr>
                <p:cNvPr id="88" name="ZoneTexte 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23881" y="11545428"/>
                  <a:ext cx="1295547" cy="923330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72" name="ZoneTexte 3071"/>
              <p:cNvSpPr txBox="1"/>
              <p:nvPr/>
            </p:nvSpPr>
            <p:spPr>
              <a:xfrm>
                <a:off x="7692658" y="9538648"/>
                <a:ext cx="2215798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5400" b="1" smtClean="0">
                          <a:solidFill>
                            <a:schemeClr val="bg1"/>
                          </a:solidFill>
                          <a:latin typeface="Cambria Math"/>
                        </a:rPr>
                        <m:t>𝐀</m:t>
                      </m:r>
                      <m:r>
                        <a:rPr lang="en-GB" sz="5400" i="1">
                          <a:solidFill>
                            <a:schemeClr val="bg1"/>
                          </a:solidFill>
                          <a:latin typeface="Cambria Math"/>
                        </a:rPr>
                        <m:t>  </m:t>
                      </m:r>
                      <m:r>
                        <a:rPr lang="en-GB" sz="5400" i="1">
                          <a:solidFill>
                            <a:schemeClr val="bg1"/>
                          </a:solidFill>
                          <a:latin typeface="Cambria Math"/>
                        </a:rPr>
                        <m:t>𝑥</m:t>
                      </m:r>
                      <m:r>
                        <a:rPr lang="en-GB" sz="540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3072" name="ZoneTexte 30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658" y="9538648"/>
                <a:ext cx="2215798" cy="92333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ZoneTexte 98"/>
              <p:cNvSpPr txBox="1"/>
              <p:nvPr/>
            </p:nvSpPr>
            <p:spPr>
              <a:xfrm>
                <a:off x="10834184" y="9538648"/>
                <a:ext cx="730456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540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𝑏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99" name="ZoneTexte 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4184" y="9538648"/>
                <a:ext cx="730456" cy="92333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Espace réservé du texte 5"/>
          <p:cNvSpPr txBox="1">
            <a:spLocks/>
          </p:cNvSpPr>
          <p:nvPr/>
        </p:nvSpPr>
        <p:spPr>
          <a:xfrm>
            <a:off x="726521" y="2984848"/>
            <a:ext cx="18218024" cy="3006412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800100" indent="-800100">
              <a:buFont typeface="Wingdings" pitchFamily="2" charset="2"/>
              <a:buChar char="Ø"/>
            </a:pPr>
            <a:r>
              <a:rPr lang="en-GB" dirty="0"/>
              <a:t>High number of iterations for ill conditioned problems </a:t>
            </a:r>
          </a:p>
          <a:p>
            <a:pPr marL="2027238" lvl="1" indent="-800100">
              <a:buFont typeface="Wingdings" pitchFamily="2" charset="2"/>
              <a:buChar char="Ø"/>
            </a:pPr>
            <a:r>
              <a:rPr lang="en-GB" dirty="0"/>
              <a:t>Non homogeneous objects</a:t>
            </a:r>
          </a:p>
          <a:p>
            <a:pPr marL="2027238" lvl="1" indent="-800100">
              <a:buFont typeface="Wingdings" pitchFamily="2" charset="2"/>
              <a:buChar char="Ø"/>
            </a:pPr>
            <a:r>
              <a:rPr lang="en-GB" dirty="0"/>
              <a:t>Non uniform meshes</a:t>
            </a:r>
          </a:p>
        </p:txBody>
      </p:sp>
      <p:sp>
        <p:nvSpPr>
          <p:cNvPr id="25" name="Multiplier 24"/>
          <p:cNvSpPr/>
          <p:nvPr/>
        </p:nvSpPr>
        <p:spPr>
          <a:xfrm>
            <a:off x="16101144" y="8385448"/>
            <a:ext cx="7053608" cy="2964891"/>
          </a:xfrm>
          <a:prstGeom prst="mathMultiply">
            <a:avLst>
              <a:gd name="adj1" fmla="val 11478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64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Asynchronous </a:t>
            </a:r>
            <a:r>
              <a:rPr lang="en-GB" dirty="0" err="1"/>
              <a:t>preconditioner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fr-FR" smtClean="0"/>
              <a:pPr/>
              <a:t>25</a:t>
            </a:fld>
            <a:endParaRPr lang="fr-FR"/>
          </a:p>
        </p:txBody>
      </p:sp>
      <p:grpSp>
        <p:nvGrpSpPr>
          <p:cNvPr id="45" name="Groupe 44"/>
          <p:cNvGrpSpPr/>
          <p:nvPr/>
        </p:nvGrpSpPr>
        <p:grpSpPr>
          <a:xfrm>
            <a:off x="-57914" y="2301125"/>
            <a:ext cx="26009600" cy="15398376"/>
            <a:chOff x="0" y="2482406"/>
            <a:chExt cx="26009600" cy="15398376"/>
          </a:xfrm>
        </p:grpSpPr>
        <p:sp>
          <p:nvSpPr>
            <p:cNvPr id="46" name="Espace réservé du texte 10"/>
            <p:cNvSpPr txBox="1">
              <a:spLocks/>
            </p:cNvSpPr>
            <p:nvPr/>
          </p:nvSpPr>
          <p:spPr>
            <a:xfrm>
              <a:off x="0" y="2482406"/>
              <a:ext cx="12946884" cy="1438546"/>
            </a:xfrm>
            <a:prstGeom prst="rect">
              <a:avLst/>
            </a:prstGeom>
            <a:solidFill>
              <a:schemeClr val="tx1"/>
            </a:solidFill>
          </p:spPr>
          <p:txBody>
            <a:bodyPr anchor="t"/>
            <a:lstStyle>
              <a:lvl1pPr marL="914400" indent="-914400" algn="l">
                <a:lnSpc>
                  <a:spcPct val="150000"/>
                </a:lnSpc>
                <a:buClr>
                  <a:schemeClr val="accent6">
                    <a:lumMod val="75000"/>
                  </a:schemeClr>
                </a:buClr>
                <a:buFont typeface="Mistral" pitchFamily="66" charset="0"/>
                <a:buChar char="►"/>
                <a:defRPr sz="5400" spc="-150">
                  <a:solidFill>
                    <a:schemeClr val="bg1"/>
                  </a:solidFill>
                  <a:latin typeface="+mj-lt"/>
                </a:defRPr>
              </a:lvl1pPr>
              <a:lvl2pPr marL="2141538" indent="-698500" algn="l">
                <a:buClr>
                  <a:schemeClr val="accent6">
                    <a:lumMod val="75000"/>
                  </a:schemeClr>
                </a:buClr>
                <a:buSzPct val="70000"/>
                <a:buFont typeface="Mistral" pitchFamily="66" charset="0"/>
                <a:buChar char="►"/>
                <a:defRPr sz="4400" spc="-150">
                  <a:solidFill>
                    <a:schemeClr val="bg1"/>
                  </a:solidFill>
                  <a:latin typeface="+mj-lt"/>
                </a:defRPr>
              </a:lvl2pPr>
              <a:lvl3pPr>
                <a:defRPr sz="4000">
                  <a:solidFill>
                    <a:schemeClr val="bg1"/>
                  </a:solidFill>
                  <a:latin typeface="+mj-lt"/>
                </a:defRPr>
              </a:lvl3pPr>
              <a:lvl4pPr>
                <a:defRPr sz="4000">
                  <a:solidFill>
                    <a:schemeClr val="bg1"/>
                  </a:solidFill>
                  <a:latin typeface="+mj-lt"/>
                </a:defRPr>
              </a:lvl4pPr>
              <a:lvl5pPr>
                <a:defRPr sz="4000">
                  <a:solidFill>
                    <a:schemeClr val="bg1"/>
                  </a:solidFill>
                  <a:latin typeface="+mj-lt"/>
                </a:defRPr>
              </a:lvl5pPr>
            </a:lstStyle>
            <a:p>
              <a:pPr marL="0" indent="0" algn="ctr">
                <a:buNone/>
                <a:tabLst>
                  <a:tab pos="5657850" algn="l"/>
                </a:tabLst>
              </a:pPr>
              <a:r>
                <a:rPr lang="en-GB" b="1" dirty="0">
                  <a:solidFill>
                    <a:schemeClr val="accent6">
                      <a:lumMod val="75000"/>
                    </a:schemeClr>
                  </a:solidFill>
                </a:rPr>
                <a:t>Number of iterations</a:t>
              </a:r>
            </a:p>
          </p:txBody>
        </p:sp>
        <p:sp>
          <p:nvSpPr>
            <p:cNvPr id="48" name="Espace réservé du texte 10"/>
            <p:cNvSpPr txBox="1">
              <a:spLocks/>
            </p:cNvSpPr>
            <p:nvPr/>
          </p:nvSpPr>
          <p:spPr>
            <a:xfrm>
              <a:off x="12946884" y="2482406"/>
              <a:ext cx="13062716" cy="1438546"/>
            </a:xfrm>
            <a:prstGeom prst="rect">
              <a:avLst/>
            </a:prstGeom>
            <a:solidFill>
              <a:schemeClr val="tx1"/>
            </a:solidFill>
          </p:spPr>
          <p:txBody>
            <a:bodyPr anchor="t"/>
            <a:lstStyle>
              <a:lvl1pPr marL="914400" indent="-914400" algn="l">
                <a:lnSpc>
                  <a:spcPct val="150000"/>
                </a:lnSpc>
                <a:buClr>
                  <a:schemeClr val="accent6">
                    <a:lumMod val="75000"/>
                  </a:schemeClr>
                </a:buClr>
                <a:buFont typeface="Mistral" pitchFamily="66" charset="0"/>
                <a:buChar char="►"/>
                <a:defRPr sz="5400" spc="-150">
                  <a:solidFill>
                    <a:schemeClr val="bg1"/>
                  </a:solidFill>
                  <a:latin typeface="+mj-lt"/>
                </a:defRPr>
              </a:lvl1pPr>
              <a:lvl2pPr marL="2141538" indent="-698500" algn="l">
                <a:buClr>
                  <a:schemeClr val="accent6">
                    <a:lumMod val="75000"/>
                  </a:schemeClr>
                </a:buClr>
                <a:buSzPct val="70000"/>
                <a:buFont typeface="Mistral" pitchFamily="66" charset="0"/>
                <a:buChar char="►"/>
                <a:defRPr sz="4400" spc="-150">
                  <a:solidFill>
                    <a:schemeClr val="bg1"/>
                  </a:solidFill>
                  <a:latin typeface="+mj-lt"/>
                </a:defRPr>
              </a:lvl2pPr>
              <a:lvl3pPr>
                <a:defRPr sz="4000">
                  <a:solidFill>
                    <a:schemeClr val="bg1"/>
                  </a:solidFill>
                  <a:latin typeface="+mj-lt"/>
                </a:defRPr>
              </a:lvl3pPr>
              <a:lvl4pPr>
                <a:defRPr sz="4000">
                  <a:solidFill>
                    <a:schemeClr val="bg1"/>
                  </a:solidFill>
                  <a:latin typeface="+mj-lt"/>
                </a:defRPr>
              </a:lvl4pPr>
              <a:lvl5pPr>
                <a:defRPr sz="4000">
                  <a:solidFill>
                    <a:schemeClr val="bg1"/>
                  </a:solidFill>
                  <a:latin typeface="+mj-lt"/>
                </a:defRPr>
              </a:lvl5pPr>
            </a:lstStyle>
            <a:p>
              <a:pPr marL="0" indent="0" algn="ctr">
                <a:buNone/>
                <a:tabLst>
                  <a:tab pos="5657850" algn="l"/>
                </a:tabLst>
              </a:pPr>
              <a:r>
                <a:rPr lang="en-GB" b="1" dirty="0">
                  <a:solidFill>
                    <a:schemeClr val="accent6">
                      <a:lumMod val="75000"/>
                    </a:schemeClr>
                  </a:solidFill>
                </a:rPr>
                <a:t>Computation time (</a:t>
              </a:r>
              <a:r>
                <a:rPr lang="en-GB" b="1" dirty="0" err="1">
                  <a:solidFill>
                    <a:schemeClr val="accent6">
                      <a:lumMod val="75000"/>
                    </a:schemeClr>
                  </a:solidFill>
                </a:rPr>
                <a:t>ms</a:t>
              </a:r>
              <a:r>
                <a:rPr lang="en-GB" b="1" dirty="0">
                  <a:solidFill>
                    <a:schemeClr val="accent6">
                      <a:lumMod val="75000"/>
                    </a:schemeClr>
                  </a:solidFill>
                </a:rPr>
                <a:t>)</a:t>
              </a:r>
            </a:p>
          </p:txBody>
        </p:sp>
        <p:grpSp>
          <p:nvGrpSpPr>
            <p:cNvPr id="49" name="Groupe 48"/>
            <p:cNvGrpSpPr/>
            <p:nvPr/>
          </p:nvGrpSpPr>
          <p:grpSpPr>
            <a:xfrm>
              <a:off x="0" y="3879032"/>
              <a:ext cx="26009600" cy="14001750"/>
              <a:chOff x="0" y="3879032"/>
              <a:chExt cx="26009600" cy="14001750"/>
            </a:xfrm>
          </p:grpSpPr>
          <p:pic>
            <p:nvPicPr>
              <p:cNvPr id="50" name="Picture 29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719" b="14400"/>
              <a:stretch/>
            </p:blipFill>
            <p:spPr bwMode="auto">
              <a:xfrm rot="5400000">
                <a:off x="-527432" y="4406464"/>
                <a:ext cx="14001750" cy="12946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1" name="Picture 36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395" b="21143"/>
              <a:stretch/>
            </p:blipFill>
            <p:spPr bwMode="auto">
              <a:xfrm rot="5400000">
                <a:off x="12477368" y="4348550"/>
                <a:ext cx="14001750" cy="130627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52" name="Groupe 51"/>
          <p:cNvGrpSpPr/>
          <p:nvPr/>
        </p:nvGrpSpPr>
        <p:grpSpPr>
          <a:xfrm>
            <a:off x="1283823" y="3701199"/>
            <a:ext cx="23202902" cy="14001750"/>
            <a:chOff x="1345434" y="3893114"/>
            <a:chExt cx="23202902" cy="14001750"/>
          </a:xfrm>
        </p:grpSpPr>
        <p:pic>
          <p:nvPicPr>
            <p:cNvPr id="53" name="Picture 30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19" b="21142"/>
            <a:stretch/>
          </p:blipFill>
          <p:spPr bwMode="auto">
            <a:xfrm rot="5400000">
              <a:off x="145284" y="5093264"/>
              <a:ext cx="14001750" cy="11601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4" name="Picture 37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19" b="21142"/>
            <a:stretch/>
          </p:blipFill>
          <p:spPr bwMode="auto">
            <a:xfrm rot="5400000">
              <a:off x="11746736" y="5093264"/>
              <a:ext cx="14001750" cy="11601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6" name="Groupe 55"/>
          <p:cNvGrpSpPr/>
          <p:nvPr/>
        </p:nvGrpSpPr>
        <p:grpSpPr>
          <a:xfrm>
            <a:off x="1299906" y="3703973"/>
            <a:ext cx="23202900" cy="14001750"/>
            <a:chOff x="1345434" y="3888295"/>
            <a:chExt cx="23202900" cy="14001750"/>
          </a:xfrm>
        </p:grpSpPr>
        <p:pic>
          <p:nvPicPr>
            <p:cNvPr id="57" name="Picture 38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19" b="21142"/>
            <a:stretch/>
          </p:blipFill>
          <p:spPr bwMode="auto">
            <a:xfrm rot="5400000">
              <a:off x="11746734" y="5088445"/>
              <a:ext cx="14001750" cy="11601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24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19" b="21142"/>
            <a:stretch/>
          </p:blipFill>
          <p:spPr bwMode="auto">
            <a:xfrm rot="5400000">
              <a:off x="145285" y="5088444"/>
              <a:ext cx="14001750" cy="116014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3981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Espace réservé du texte 5"/>
          <p:cNvSpPr txBox="1">
            <a:spLocks/>
          </p:cNvSpPr>
          <p:nvPr/>
        </p:nvSpPr>
        <p:spPr>
          <a:xfrm>
            <a:off x="726521" y="12288519"/>
            <a:ext cx="16702680" cy="5457969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800100" indent="-800100">
              <a:buFont typeface="Wingdings" pitchFamily="2" charset="2"/>
              <a:buChar char="Ø"/>
            </a:pPr>
            <a:r>
              <a:rPr lang="en-GB" dirty="0"/>
              <a:t>Fast convergence with additional overheads</a:t>
            </a:r>
          </a:p>
          <a:p>
            <a:pPr marL="2027238" lvl="1" indent="-800100">
              <a:buFont typeface="Wingdings" pitchFamily="2" charset="2"/>
              <a:buChar char="Ø"/>
            </a:pPr>
            <a:r>
              <a:rPr lang="en-GB" dirty="0"/>
              <a:t>Overhead to inverse the </a:t>
            </a:r>
            <a:r>
              <a:rPr lang="en-GB" dirty="0" err="1"/>
              <a:t>preconditioner</a:t>
            </a:r>
            <a:endParaRPr lang="en-GB" dirty="0"/>
          </a:p>
          <a:p>
            <a:pPr marL="2027238" lvl="1" indent="-800100">
              <a:buFont typeface="Wingdings" pitchFamily="2" charset="2"/>
              <a:buChar char="Ø"/>
            </a:pPr>
            <a:r>
              <a:rPr lang="en-GB" dirty="0"/>
              <a:t>Overhead to apply the </a:t>
            </a:r>
            <a:r>
              <a:rPr lang="en-GB" dirty="0" err="1"/>
              <a:t>preconditioner</a:t>
            </a:r>
            <a:r>
              <a:rPr lang="en-GB" dirty="0"/>
              <a:t> at each iteration</a:t>
            </a:r>
          </a:p>
          <a:p>
            <a:pPr marL="2027238" lvl="1" indent="-800100">
              <a:buFont typeface="Wingdings" pitchFamily="2" charset="2"/>
              <a:buChar char="Ø"/>
            </a:pPr>
            <a:endParaRPr lang="en-GB" dirty="0" smtClean="0"/>
          </a:p>
          <a:p>
            <a:pPr marL="800100" indent="-800100">
              <a:buFont typeface="Wingdings" pitchFamily="2" charset="2"/>
              <a:buChar char="Ø"/>
            </a:pPr>
            <a:r>
              <a:rPr lang="en-GB" dirty="0"/>
              <a:t>Exploit time coherency between time </a:t>
            </a:r>
            <a:r>
              <a:rPr lang="en-GB" dirty="0" smtClean="0"/>
              <a:t>steps</a:t>
            </a:r>
          </a:p>
          <a:p>
            <a:pPr algn="ctr">
              <a:buFont typeface="Wingdings" pitchFamily="2" charset="2"/>
              <a:buChar char="Ø"/>
            </a:pPr>
            <a:endParaRPr lang="en-GB" dirty="0" smtClean="0"/>
          </a:p>
          <a:p>
            <a:pPr algn="ctr">
              <a:buFont typeface="Wingdings" pitchFamily="2" charset="2"/>
              <a:buChar char="Ø"/>
            </a:pPr>
            <a:endParaRPr lang="en-GB" dirty="0" smtClean="0"/>
          </a:p>
          <a:p>
            <a:pPr algn="ctr">
              <a:buFont typeface="Wingdings" pitchFamily="2" charset="2"/>
              <a:buChar char="Ø"/>
            </a:pPr>
            <a:endParaRPr lang="en-GB" dirty="0" smtClean="0"/>
          </a:p>
        </p:txBody>
      </p:sp>
      <p:sp>
        <p:nvSpPr>
          <p:cNvPr id="32" name="Espace réservé du texte 5"/>
          <p:cNvSpPr txBox="1">
            <a:spLocks/>
          </p:cNvSpPr>
          <p:nvPr/>
        </p:nvSpPr>
        <p:spPr>
          <a:xfrm>
            <a:off x="726521" y="5924704"/>
            <a:ext cx="18218024" cy="2617232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/>
              <a:t>Use a preconditioner :</a:t>
            </a:r>
          </a:p>
          <a:p>
            <a:pPr lvl="1">
              <a:buFont typeface="Wingdings" pitchFamily="2" charset="2"/>
              <a:buChar char="Ø"/>
            </a:pPr>
            <a:r>
              <a:rPr lang="en-GB"/>
              <a:t>Approximation of the system which is easier to invert</a:t>
            </a:r>
          </a:p>
        </p:txBody>
      </p:sp>
      <p:sp>
        <p:nvSpPr>
          <p:cNvPr id="63" name="Rectangle à coins arrondis 62"/>
          <p:cNvSpPr/>
          <p:nvPr/>
        </p:nvSpPr>
        <p:spPr>
          <a:xfrm>
            <a:off x="17754152" y="5562600"/>
            <a:ext cx="7848872" cy="10662779"/>
          </a:xfrm>
          <a:prstGeom prst="roundRect">
            <a:avLst>
              <a:gd name="adj" fmla="val 1174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9" name="Connecteur droit avec flèche 68"/>
          <p:cNvCxnSpPr/>
          <p:nvPr/>
        </p:nvCxnSpPr>
        <p:spPr>
          <a:xfrm>
            <a:off x="23658808" y="5602080"/>
            <a:ext cx="0" cy="1151476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avec flèche 70"/>
          <p:cNvCxnSpPr/>
          <p:nvPr/>
        </p:nvCxnSpPr>
        <p:spPr>
          <a:xfrm>
            <a:off x="23658808" y="8337732"/>
            <a:ext cx="0" cy="792088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Asynchronous preconditioner</a:t>
            </a:r>
            <a:endParaRPr lang="en-GB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7" name="Rectangle à coins arrondis 6"/>
          <p:cNvSpPr/>
          <p:nvPr/>
        </p:nvSpPr>
        <p:spPr>
          <a:xfrm>
            <a:off x="17754152" y="5602080"/>
            <a:ext cx="5400600" cy="106191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mtClean="0"/>
              <a:t>S</a:t>
            </a:r>
            <a:endParaRPr lang="en-GB"/>
          </a:p>
        </p:txBody>
      </p:sp>
      <p:cxnSp>
        <p:nvCxnSpPr>
          <p:cNvPr id="9" name="Connecteur droit avec flèche 8"/>
          <p:cNvCxnSpPr>
            <a:endCxn id="12" idx="0"/>
          </p:cNvCxnSpPr>
          <p:nvPr/>
        </p:nvCxnSpPr>
        <p:spPr>
          <a:xfrm>
            <a:off x="19684364" y="5728016"/>
            <a:ext cx="0" cy="128928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8064184" y="7017296"/>
            <a:ext cx="3240360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smtClean="0"/>
              <a:t>New FEM Computation</a:t>
            </a:r>
            <a:endParaRPr lang="en-GB" sz="3600"/>
          </a:p>
        </p:txBody>
      </p:sp>
      <p:cxnSp>
        <p:nvCxnSpPr>
          <p:cNvPr id="14" name="Connecteur droit avec flèche 13"/>
          <p:cNvCxnSpPr>
            <a:stCxn id="12" idx="2"/>
            <a:endCxn id="15" idx="0"/>
          </p:cNvCxnSpPr>
          <p:nvPr/>
        </p:nvCxnSpPr>
        <p:spPr>
          <a:xfrm>
            <a:off x="19684364" y="8385448"/>
            <a:ext cx="20440" cy="3002971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Ellipse 14"/>
          <p:cNvSpPr/>
          <p:nvPr/>
        </p:nvSpPr>
        <p:spPr>
          <a:xfrm>
            <a:off x="17994614" y="11388419"/>
            <a:ext cx="3420380" cy="18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smtClean="0"/>
              <a:t>CG</a:t>
            </a:r>
          </a:p>
          <a:p>
            <a:pPr algn="ctr"/>
            <a:r>
              <a:rPr lang="en-GB" sz="3600" smtClean="0"/>
              <a:t>Iterations</a:t>
            </a:r>
            <a:endParaRPr lang="en-GB" sz="3600"/>
          </a:p>
        </p:txBody>
      </p:sp>
      <p:cxnSp>
        <p:nvCxnSpPr>
          <p:cNvPr id="31" name="Connecteur droit avec flèche 30"/>
          <p:cNvCxnSpPr>
            <a:stCxn id="15" idx="4"/>
          </p:cNvCxnSpPr>
          <p:nvPr/>
        </p:nvCxnSpPr>
        <p:spPr>
          <a:xfrm flipH="1">
            <a:off x="19684364" y="13188619"/>
            <a:ext cx="20440" cy="3069993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1" name="Ellipse 40"/>
          <p:cNvSpPr/>
          <p:nvPr/>
        </p:nvSpPr>
        <p:spPr>
          <a:xfrm>
            <a:off x="17994614" y="13688524"/>
            <a:ext cx="3420380" cy="18002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smtClean="0"/>
              <a:t>Precond</a:t>
            </a:r>
          </a:p>
          <a:p>
            <a:pPr algn="ctr"/>
            <a:r>
              <a:rPr lang="en-GB" sz="3600" smtClean="0"/>
              <a:t>Application</a:t>
            </a:r>
            <a:endParaRPr lang="en-GB" sz="3600"/>
          </a:p>
        </p:txBody>
      </p:sp>
      <p:cxnSp>
        <p:nvCxnSpPr>
          <p:cNvPr id="43" name="Connecteur droit avec flèche 42"/>
          <p:cNvCxnSpPr>
            <a:stCxn id="15" idx="4"/>
            <a:endCxn id="41" idx="0"/>
          </p:cNvCxnSpPr>
          <p:nvPr/>
        </p:nvCxnSpPr>
        <p:spPr>
          <a:xfrm>
            <a:off x="19704804" y="13188619"/>
            <a:ext cx="0" cy="499905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en arc 58"/>
          <p:cNvCxnSpPr>
            <a:stCxn id="41" idx="5"/>
            <a:endCxn id="15" idx="7"/>
          </p:cNvCxnSpPr>
          <p:nvPr/>
        </p:nvCxnSpPr>
        <p:spPr>
          <a:xfrm rot="5400000" flipH="1">
            <a:off x="19127571" y="13438572"/>
            <a:ext cx="3573039" cy="12700"/>
          </a:xfrm>
          <a:prstGeom prst="curvedConnector5">
            <a:avLst>
              <a:gd name="adj1" fmla="val -6398"/>
              <a:gd name="adj2" fmla="val -12855898"/>
              <a:gd name="adj3" fmla="val 106398"/>
            </a:avLst>
          </a:prstGeom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sp>
        <p:nvSpPr>
          <p:cNvPr id="47" name="Ellipse 46"/>
          <p:cNvSpPr/>
          <p:nvPr/>
        </p:nvSpPr>
        <p:spPr>
          <a:xfrm>
            <a:off x="17974174" y="8997672"/>
            <a:ext cx="3420380" cy="1800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300" smtClean="0"/>
              <a:t>Precond</a:t>
            </a:r>
          </a:p>
          <a:p>
            <a:pPr algn="ctr"/>
            <a:r>
              <a:rPr lang="en-GB" sz="3300" smtClean="0"/>
              <a:t>Computation</a:t>
            </a:r>
            <a:endParaRPr lang="en-GB" sz="3300"/>
          </a:p>
        </p:txBody>
      </p:sp>
      <p:cxnSp>
        <p:nvCxnSpPr>
          <p:cNvPr id="55" name="Connecteur droit avec flèche 54"/>
          <p:cNvCxnSpPr>
            <a:stCxn id="12" idx="2"/>
            <a:endCxn id="47" idx="0"/>
          </p:cNvCxnSpPr>
          <p:nvPr/>
        </p:nvCxnSpPr>
        <p:spPr>
          <a:xfrm>
            <a:off x="19684364" y="8385448"/>
            <a:ext cx="0" cy="612224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/>
          <p:cNvCxnSpPr/>
          <p:nvPr/>
        </p:nvCxnSpPr>
        <p:spPr>
          <a:xfrm>
            <a:off x="21324984" y="8169424"/>
            <a:ext cx="749648" cy="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/>
          <p:cNvCxnSpPr/>
          <p:nvPr/>
        </p:nvCxnSpPr>
        <p:spPr>
          <a:xfrm flipH="1">
            <a:off x="21304544" y="7233320"/>
            <a:ext cx="770088" cy="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ZoneTexte 85"/>
              <p:cNvSpPr txBox="1"/>
              <p:nvPr/>
            </p:nvSpPr>
            <p:spPr>
              <a:xfrm>
                <a:off x="6629589" y="9554956"/>
                <a:ext cx="4896544" cy="942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GB" sz="5400" b="1" i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𝐏</m:t>
                        </m:r>
                      </m:e>
                      <m:sup>
                        <m:r>
                          <a:rPr lang="en-GB" sz="5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−1</m:t>
                        </m:r>
                      </m:sup>
                    </m:sSup>
                    <m:r>
                      <a:rPr lang="en-GB" sz="5400" b="1" i="0" smtClean="0">
                        <a:solidFill>
                          <a:schemeClr val="bg1"/>
                        </a:solidFill>
                        <a:latin typeface="Cambria Math"/>
                      </a:rPr>
                      <m:t>   </m:t>
                    </m:r>
                    <m:r>
                      <a:rPr lang="en-GB" sz="5400" b="0" i="1" smtClean="0">
                        <a:solidFill>
                          <a:schemeClr val="bg1"/>
                        </a:solidFill>
                        <a:latin typeface="Cambria Math"/>
                      </a:rPr>
                      <m:t>          </m:t>
                    </m:r>
                    <m:sSup>
                      <m:sSupPr>
                        <m:ctrlPr>
                          <a:rPr lang="en-GB" sz="5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GB" sz="5400" b="1" i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𝐏</m:t>
                        </m:r>
                      </m:e>
                      <m:sup>
                        <m:r>
                          <a:rPr lang="en-GB" sz="5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sz="5400" smtClean="0">
                    <a:solidFill>
                      <a:schemeClr val="bg1"/>
                    </a:solidFill>
                    <a:latin typeface="+mj-lt"/>
                  </a:rPr>
                  <a:t>           </a:t>
                </a:r>
                <a:endParaRPr lang="en-GB" sz="5400">
                  <a:solidFill>
                    <a:schemeClr val="bg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86" name="ZoneTexte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589" y="9554956"/>
                <a:ext cx="4896544" cy="94205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4" name="Groupe 93"/>
          <p:cNvGrpSpPr/>
          <p:nvPr/>
        </p:nvGrpSpPr>
        <p:grpSpPr>
          <a:xfrm>
            <a:off x="6629589" y="10236504"/>
            <a:ext cx="1788325" cy="1183134"/>
            <a:chOff x="6740105" y="11285624"/>
            <a:chExt cx="1463099" cy="1183134"/>
          </a:xfrm>
        </p:grpSpPr>
        <p:sp>
          <p:nvSpPr>
            <p:cNvPr id="87" name="Accolade ouvrante 86"/>
            <p:cNvSpPr/>
            <p:nvPr/>
          </p:nvSpPr>
          <p:spPr>
            <a:xfrm rot="16200000">
              <a:off x="7279180" y="10746549"/>
              <a:ext cx="384950" cy="1463099"/>
            </a:xfrm>
            <a:prstGeom prst="leftBrace">
              <a:avLst>
                <a:gd name="adj1" fmla="val 24491"/>
                <a:gd name="adj2" fmla="val 51018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ZoneTexte 87"/>
                <p:cNvSpPr txBox="1"/>
                <p:nvPr/>
              </p:nvSpPr>
              <p:spPr>
                <a:xfrm>
                  <a:off x="6823881" y="11545428"/>
                  <a:ext cx="1059937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540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≈</m:t>
                        </m:r>
                        <m:r>
                          <a:rPr lang="en-GB" sz="5400" b="1" i="0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𝐈</m:t>
                        </m:r>
                      </m:oMath>
                    </m:oMathPara>
                  </a14:m>
                  <a:endParaRPr lang="en-GB" sz="5400" b="1"/>
                </a:p>
              </p:txBody>
            </p:sp>
          </mc:Choice>
          <mc:Fallback xmlns="">
            <p:sp>
              <p:nvSpPr>
                <p:cNvPr id="88" name="ZoneTexte 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23881" y="11545428"/>
                  <a:ext cx="1295547" cy="923330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3" name="Multiplier 92"/>
          <p:cNvSpPr/>
          <p:nvPr/>
        </p:nvSpPr>
        <p:spPr>
          <a:xfrm>
            <a:off x="3139704" y="13426008"/>
            <a:ext cx="6480720" cy="1054604"/>
          </a:xfrm>
          <a:prstGeom prst="mathMultiply">
            <a:avLst>
              <a:gd name="adj1" fmla="val 1147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2" name="ZoneTexte 3071"/>
              <p:cNvSpPr txBox="1"/>
              <p:nvPr/>
            </p:nvSpPr>
            <p:spPr>
              <a:xfrm>
                <a:off x="7692658" y="9538648"/>
                <a:ext cx="2215798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5400" b="1" smtClean="0">
                          <a:solidFill>
                            <a:schemeClr val="bg1"/>
                          </a:solidFill>
                          <a:latin typeface="Cambria Math"/>
                        </a:rPr>
                        <m:t>𝐀</m:t>
                      </m:r>
                      <m:r>
                        <a:rPr lang="en-GB" sz="5400" i="1">
                          <a:solidFill>
                            <a:schemeClr val="bg1"/>
                          </a:solidFill>
                          <a:latin typeface="Cambria Math"/>
                        </a:rPr>
                        <m:t>  </m:t>
                      </m:r>
                      <m:r>
                        <a:rPr lang="en-GB" sz="5400" i="1">
                          <a:solidFill>
                            <a:schemeClr val="bg1"/>
                          </a:solidFill>
                          <a:latin typeface="Cambria Math"/>
                        </a:rPr>
                        <m:t>𝑥</m:t>
                      </m:r>
                      <m:r>
                        <a:rPr lang="en-GB" sz="540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3072" name="ZoneTexte 30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658" y="9538648"/>
                <a:ext cx="2215798" cy="92333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ZoneTexte 98"/>
              <p:cNvSpPr txBox="1"/>
              <p:nvPr/>
            </p:nvSpPr>
            <p:spPr>
              <a:xfrm>
                <a:off x="10844560" y="9538648"/>
                <a:ext cx="730456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540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𝑏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99" name="ZoneTexte 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4560" y="9538648"/>
                <a:ext cx="730456" cy="92333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ZoneTexte 1"/>
          <p:cNvSpPr txBox="1"/>
          <p:nvPr/>
        </p:nvSpPr>
        <p:spPr>
          <a:xfrm>
            <a:off x="21430503" y="8472042"/>
            <a:ext cx="538609" cy="1998368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GB" sz="2300" smtClean="0"/>
              <a:t>Synchronization</a:t>
            </a:r>
            <a:endParaRPr lang="en-GB" sz="2300"/>
          </a:p>
        </p:txBody>
      </p:sp>
      <p:sp>
        <p:nvSpPr>
          <p:cNvPr id="34" name="Espace réservé du texte 5"/>
          <p:cNvSpPr txBox="1">
            <a:spLocks/>
          </p:cNvSpPr>
          <p:nvPr/>
        </p:nvSpPr>
        <p:spPr>
          <a:xfrm>
            <a:off x="726521" y="2984848"/>
            <a:ext cx="18218024" cy="3006412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800100" indent="-800100">
              <a:buFont typeface="Wingdings" pitchFamily="2" charset="2"/>
              <a:buChar char="Ø"/>
            </a:pPr>
            <a:r>
              <a:rPr lang="en-GB"/>
              <a:t>High number of iterations for ill conditioned problems </a:t>
            </a:r>
          </a:p>
          <a:p>
            <a:pPr marL="2027238" lvl="1" indent="-800100">
              <a:buFont typeface="Wingdings" pitchFamily="2" charset="2"/>
              <a:buChar char="Ø"/>
            </a:pPr>
            <a:r>
              <a:rPr lang="en-GB"/>
              <a:t>Non homogeneous objects</a:t>
            </a:r>
          </a:p>
          <a:p>
            <a:pPr marL="2027238" lvl="1" indent="-800100">
              <a:buFont typeface="Wingdings" pitchFamily="2" charset="2"/>
              <a:buChar char="Ø"/>
            </a:pPr>
            <a:r>
              <a:rPr lang="en-GB"/>
              <a:t>Non uniform meshes</a:t>
            </a:r>
          </a:p>
        </p:txBody>
      </p:sp>
    </p:spTree>
    <p:extLst>
      <p:ext uri="{BB962C8B-B14F-4D97-AF65-F5344CB8AC3E}">
        <p14:creationId xmlns:p14="http://schemas.microsoft.com/office/powerpoint/2010/main" val="271042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984E-6 -3.17708E-6 L 0.15558 -0.11694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6" y="-585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47" grpId="0" animBg="1"/>
      <p:bldP spid="93" grpId="0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à coins arrondis 5"/>
          <p:cNvSpPr/>
          <p:nvPr/>
        </p:nvSpPr>
        <p:spPr>
          <a:xfrm>
            <a:off x="1313359" y="4976516"/>
            <a:ext cx="23330593" cy="7344816"/>
          </a:xfrm>
          <a:prstGeom prst="roundRect">
            <a:avLst>
              <a:gd name="adj" fmla="val 665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Connecteur droit avec flèche 18"/>
          <p:cNvCxnSpPr/>
          <p:nvPr/>
        </p:nvCxnSpPr>
        <p:spPr>
          <a:xfrm flipV="1">
            <a:off x="896401" y="7061078"/>
            <a:ext cx="23747551" cy="51652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à coins arrondis 31"/>
              <p:cNvSpPr/>
              <p:nvPr/>
            </p:nvSpPr>
            <p:spPr>
              <a:xfrm>
                <a:off x="5309211" y="10033566"/>
                <a:ext cx="5659724" cy="125067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32000">
                    <a:srgbClr val="7DB6DF"/>
                  </a:gs>
                  <a:gs pos="0">
                    <a:srgbClr val="0070C0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  <a:ln w="3175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0000" endA="300" endPos="38500" dist="508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hangingPunct="0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b="0" i="1" kern="150" smtClean="0">
                          <a:solidFill>
                            <a:srgbClr val="000000"/>
                          </a:solidFill>
                          <a:effectLst/>
                          <a:latin typeface="Cambria Math"/>
                          <a:ea typeface="Times New Roman"/>
                          <a:cs typeface="Times New Roman"/>
                        </a:rPr>
                        <m:t>𝐶𝑜𝑚𝑝𝑢𝑡𝑒</m:t>
                      </m:r>
                      <m:sSub>
                        <m:sSubPr>
                          <m:ctrlPr>
                            <a:rPr lang="en-GB" sz="2800" i="1" kern="150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GB" sz="2800" i="1" kern="150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 </m:t>
                          </m:r>
                          <m:r>
                            <a:rPr lang="en-GB" sz="2800" i="1" kern="150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𝑃</m:t>
                          </m:r>
                        </m:e>
                        <m:sub>
                          <m:r>
                            <a:rPr lang="en-GB" sz="2800" i="1" kern="150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GB" sz="2800" kern="150" dirty="0">
                  <a:effectLst/>
                  <a:ea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32" name="Rectangle à coins arrondis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9211" y="10033566"/>
                <a:ext cx="5659724" cy="1250675"/>
              </a:xfrm>
              <a:prstGeom prst="roundRect">
                <a:avLst>
                  <a:gd name="adj" fmla="val 50000"/>
                </a:avLst>
              </a:prstGeom>
              <a:blipFill rotWithShape="1">
                <a:blip r:embed="rId2"/>
                <a:stretch>
                  <a:fillRect/>
                </a:stretch>
              </a:blipFill>
              <a:ln w="3175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0000" endA="300" endPos="38500" dist="50800" dir="5400000" sy="-100000" algn="bl" rotWithShape="0"/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Forme libre 24"/>
          <p:cNvSpPr/>
          <p:nvPr/>
        </p:nvSpPr>
        <p:spPr>
          <a:xfrm>
            <a:off x="9075282" y="6454734"/>
            <a:ext cx="1893652" cy="125808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gradFill>
            <a:gsLst>
              <a:gs pos="30000">
                <a:srgbClr val="67AAD9"/>
              </a:gs>
              <a:gs pos="0">
                <a:srgbClr val="0070C0"/>
              </a:gs>
              <a:gs pos="100000">
                <a:srgbClr val="FFFFFF"/>
              </a:gs>
            </a:gsLst>
            <a:lin ang="10800000"/>
          </a:gradFill>
          <a:ln w="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txBody>
          <a:bodyPr vert="horz" wrap="square" lIns="0" tIns="0" rIns="0" bIns="0" anchor="ctr" anchorCtr="0" compatLnSpc="0"/>
          <a:lstStyle/>
          <a:p>
            <a:pPr algn="ctr"/>
            <a:r>
              <a:rPr lang="en-GB" sz="2300" b="1" smtClean="0">
                <a:ea typeface="Times New Roman"/>
                <a:cs typeface="Times New Roman"/>
              </a:rPr>
              <a:t>Simulation</a:t>
            </a:r>
          </a:p>
          <a:p>
            <a:pPr algn="ctr"/>
            <a:r>
              <a:rPr lang="en-GB" sz="2300" b="1" smtClean="0">
                <a:ea typeface="Times New Roman"/>
                <a:cs typeface="Times New Roman"/>
              </a:rPr>
              <a:t>Step</a:t>
            </a:r>
            <a:endParaRPr lang="en-GB" sz="2300">
              <a:ea typeface="Times New Roman"/>
            </a:endParaRPr>
          </a:p>
        </p:txBody>
      </p:sp>
      <p:sp>
        <p:nvSpPr>
          <p:cNvPr id="46" name="Zone de texte 53"/>
          <p:cNvSpPr txBox="1"/>
          <p:nvPr/>
        </p:nvSpPr>
        <p:spPr>
          <a:xfrm>
            <a:off x="10209612" y="7741771"/>
            <a:ext cx="720858" cy="236449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vert270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hangingPunct="0">
              <a:spcAft>
                <a:spcPts val="0"/>
              </a:spcAft>
            </a:pPr>
            <a:r>
              <a:rPr lang="en-GB" sz="2400" b="1" smtClean="0">
                <a:effectLst/>
                <a:ea typeface="Times New Roman"/>
              </a:rPr>
              <a:t>Notification</a:t>
            </a:r>
            <a:endParaRPr lang="en-GB" sz="2400">
              <a:effectLst/>
              <a:latin typeface="Times New Roman"/>
              <a:ea typeface="Times New Roman"/>
            </a:endParaRPr>
          </a:p>
        </p:txBody>
      </p:sp>
      <p:cxnSp>
        <p:nvCxnSpPr>
          <p:cNvPr id="20" name="Connecteur droit avec flèche 19"/>
          <p:cNvCxnSpPr>
            <a:stCxn id="32" idx="3"/>
          </p:cNvCxnSpPr>
          <p:nvPr/>
        </p:nvCxnSpPr>
        <p:spPr>
          <a:xfrm flipH="1" flipV="1">
            <a:off x="10968934" y="7725409"/>
            <a:ext cx="1" cy="2933495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/>
          <p:nvPr/>
        </p:nvCxnSpPr>
        <p:spPr>
          <a:xfrm>
            <a:off x="12844640" y="5982392"/>
            <a:ext cx="7581092" cy="18677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headEnd type="triangl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 de texte 51"/>
              <p:cNvSpPr txBox="1"/>
              <p:nvPr/>
            </p:nvSpPr>
            <p:spPr>
              <a:xfrm>
                <a:off x="14031135" y="5298675"/>
                <a:ext cx="5225724" cy="702394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hangingPunct="0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b="0" i="1" smtClean="0">
                          <a:effectLst/>
                          <a:latin typeface="Cambria Math"/>
                          <a:ea typeface="Times New Roman"/>
                        </a:rPr>
                        <m:t>𝑈𝑠𝑒</m:t>
                      </m:r>
                      <m:r>
                        <a:rPr lang="fr-FR" sz="2800" b="0" i="1" smtClean="0">
                          <a:effectLst/>
                          <a:latin typeface="Cambria Math"/>
                          <a:ea typeface="Times New Roman"/>
                        </a:rPr>
                        <m:t> </m:t>
                      </m:r>
                      <m:sSubSup>
                        <m:sSubSupPr>
                          <m:ctrlPr>
                            <a:rPr lang="en-GB" sz="2800" i="1">
                              <a:effectLst/>
                              <a:latin typeface="Cambria Math"/>
                              <a:ea typeface="Times New Roman"/>
                            </a:rPr>
                          </m:ctrlPr>
                        </m:sSubSupPr>
                        <m:e>
                          <m:r>
                            <a:rPr lang="en-GB" sz="2800" i="1">
                              <a:effectLst/>
                              <a:latin typeface="Cambria Math"/>
                              <a:ea typeface="Times New Roman"/>
                            </a:rPr>
                            <m:t>𝑃</m:t>
                          </m:r>
                        </m:e>
                        <m:sub>
                          <m:r>
                            <a:rPr lang="en-GB" sz="2800" i="1">
                              <a:effectLst/>
                              <a:latin typeface="Cambria Math"/>
                              <a:ea typeface="Times New Roman"/>
                            </a:rPr>
                            <m:t>𝑡</m:t>
                          </m:r>
                        </m:sub>
                        <m:sup>
                          <m:r>
                            <a:rPr lang="en-GB" sz="2800" i="1">
                              <a:effectLst/>
                              <a:latin typeface="Cambria Math"/>
                              <a:ea typeface="Times New Roman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lang="en-GB" sz="2800" dirty="0">
                  <a:effectLst/>
                  <a:latin typeface="Times New Roman"/>
                  <a:ea typeface="Times New Roman"/>
                </a:endParaRPr>
              </a:p>
            </p:txBody>
          </p:sp>
        </mc:Choice>
        <mc:Fallback xmlns="">
          <p:sp>
            <p:nvSpPr>
              <p:cNvPr id="37" name="Zone de texte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1135" y="5298675"/>
                <a:ext cx="5225724" cy="70239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6350">
                <a:noFill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Zone de texte 53"/>
          <p:cNvSpPr txBox="1"/>
          <p:nvPr/>
        </p:nvSpPr>
        <p:spPr>
          <a:xfrm>
            <a:off x="19706849" y="7639270"/>
            <a:ext cx="718883" cy="2396172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vert270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hangingPunct="0">
              <a:spcAft>
                <a:spcPts val="0"/>
              </a:spcAft>
            </a:pPr>
            <a:r>
              <a:rPr lang="en-GB" sz="2400" b="1" smtClean="0">
                <a:effectLst/>
                <a:ea typeface="Times New Roman"/>
              </a:rPr>
              <a:t>Notification</a:t>
            </a:r>
            <a:endParaRPr lang="en-GB" sz="2400">
              <a:effectLst/>
              <a:latin typeface="Times New Roman"/>
              <a:ea typeface="Times New Roman"/>
            </a:endParaRPr>
          </a:p>
        </p:txBody>
      </p:sp>
      <p:sp>
        <p:nvSpPr>
          <p:cNvPr id="49" name="Zone de texte 53"/>
          <p:cNvSpPr txBox="1"/>
          <p:nvPr/>
        </p:nvSpPr>
        <p:spPr>
          <a:xfrm>
            <a:off x="2614438" y="7823145"/>
            <a:ext cx="716907" cy="2362821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vert270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hangingPunct="0">
              <a:spcAft>
                <a:spcPts val="0"/>
              </a:spcAft>
            </a:pPr>
            <a:r>
              <a:rPr lang="en-GB" sz="2400" b="1" smtClean="0">
                <a:effectLst/>
                <a:latin typeface="Times New Roman"/>
                <a:ea typeface="Times New Roman"/>
              </a:rPr>
              <a:t>Notification</a:t>
            </a:r>
            <a:endParaRPr lang="en-GB" sz="2400">
              <a:effectLst/>
              <a:latin typeface="Times New Roman"/>
              <a:ea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à coins arrondis 32"/>
              <p:cNvSpPr/>
              <p:nvPr/>
            </p:nvSpPr>
            <p:spPr>
              <a:xfrm>
                <a:off x="12844640" y="10033566"/>
                <a:ext cx="7598715" cy="1252051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32000">
                    <a:srgbClr val="7DB6DF"/>
                  </a:gs>
                  <a:gs pos="0">
                    <a:srgbClr val="0070C0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  <a:ln w="3175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0000" endA="300" endPos="38500" dist="508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hangingPunct="0"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fr-FR" sz="2800" b="0" i="1" smtClean="0">
                        <a:solidFill>
                          <a:srgbClr val="000000"/>
                        </a:solidFill>
                        <a:effectLst/>
                        <a:latin typeface="Cambria Math"/>
                        <a:ea typeface="Times New Roman"/>
                      </a:rPr>
                      <m:t>𝐶𝑜𝑚𝑝𝑢𝑡𝑒</m:t>
                    </m:r>
                    <m:r>
                      <a:rPr lang="fr-FR" sz="2800" b="0" i="1" smtClean="0">
                        <a:solidFill>
                          <a:srgbClr val="000000"/>
                        </a:solidFill>
                        <a:effectLst/>
                        <a:latin typeface="Cambria Math"/>
                        <a:ea typeface="Times New Roman"/>
                      </a:rPr>
                      <m:t> </m:t>
                    </m:r>
                    <m:sSub>
                      <m:sSubPr>
                        <m:ctrlPr>
                          <a:rPr lang="en-GB" sz="2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/>
                          </a:rPr>
                        </m:ctrlPr>
                      </m:sSubPr>
                      <m:e>
                        <m:r>
                          <a:rPr lang="en-GB" sz="2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/>
                          </a:rPr>
                          <m:t>𝑃</m:t>
                        </m:r>
                      </m:e>
                      <m:sub>
                        <m:r>
                          <a:rPr lang="en-GB" sz="2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/>
                          </a:rPr>
                          <m:t>𝑡</m:t>
                        </m:r>
                        <m:r>
                          <a:rPr lang="en-GB" sz="2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/>
                          </a:rPr>
                          <m:t>+</m:t>
                        </m:r>
                        <m:r>
                          <a:rPr lang="en-GB" sz="2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/>
                          </a:rPr>
                          <m:t>𝛥</m:t>
                        </m:r>
                        <m:r>
                          <a:rPr lang="en-GB" sz="2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GB" sz="2800" dirty="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</a:rPr>
                  <a:t> </a:t>
                </a:r>
                <a:endParaRPr lang="en-GB" sz="2800" dirty="0">
                  <a:effectLst/>
                  <a:latin typeface="Times New Roman"/>
                  <a:ea typeface="Times New Roman"/>
                </a:endParaRPr>
              </a:p>
            </p:txBody>
          </p:sp>
        </mc:Choice>
        <mc:Fallback xmlns="">
          <p:sp>
            <p:nvSpPr>
              <p:cNvPr id="33" name="Rectangle à coins arrondis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44640" y="10033566"/>
                <a:ext cx="7598715" cy="1252051"/>
              </a:xfrm>
              <a:prstGeom prst="roundRect">
                <a:avLst>
                  <a:gd name="adj" fmla="val 50000"/>
                </a:avLst>
              </a:prstGeom>
              <a:blipFill rotWithShape="1">
                <a:blip r:embed="rId4"/>
                <a:stretch>
                  <a:fillRect/>
                </a:stretch>
              </a:blipFill>
              <a:ln w="3175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0000" endA="300" endPos="38500" dist="50800" dir="5400000" sy="-100000" algn="bl" rotWithShape="0"/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Zone de texte 51"/>
              <p:cNvSpPr txBox="1"/>
              <p:nvPr/>
            </p:nvSpPr>
            <p:spPr>
              <a:xfrm>
                <a:off x="5670991" y="5260653"/>
                <a:ext cx="5227574" cy="703062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hangingPunct="0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b="0" i="1" kern="150" smtClean="0">
                          <a:effectLst/>
                          <a:latin typeface="Cambria Math"/>
                          <a:ea typeface="Times New Roman"/>
                          <a:cs typeface="Times New Roman"/>
                        </a:rPr>
                        <m:t>𝑈𝑠𝑒</m:t>
                      </m:r>
                      <m:r>
                        <a:rPr lang="fr-FR" sz="2800" b="0" i="1" kern="150" smtClean="0">
                          <a:effectLst/>
                          <a:latin typeface="Cambria Math"/>
                          <a:ea typeface="Times New Roman"/>
                          <a:cs typeface="Times New Roman"/>
                        </a:rPr>
                        <m:t> </m:t>
                      </m:r>
                      <m:sSubSup>
                        <m:sSubSupPr>
                          <m:ctrlPr>
                            <a:rPr lang="en-GB" sz="2800" i="1" kern="150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</m:ctrlPr>
                        </m:sSubSupPr>
                        <m:e>
                          <m:r>
                            <a:rPr lang="en-GB" sz="2800" i="1" kern="150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𝑃</m:t>
                          </m:r>
                        </m:e>
                        <m:sub>
                          <m:r>
                            <a:rPr lang="en-GB" sz="2800" i="1" kern="150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𝑡</m:t>
                          </m:r>
                          <m:r>
                            <a:rPr lang="en-GB" sz="2800" i="1" kern="150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−</m:t>
                          </m:r>
                          <m:r>
                            <a:rPr lang="en-GB" sz="2800" i="1" kern="150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𝛥</m:t>
                          </m:r>
                          <m:r>
                            <a:rPr lang="en-GB" sz="2800" i="1" kern="150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𝑡</m:t>
                          </m:r>
                        </m:sub>
                        <m:sup>
                          <m:r>
                            <a:rPr lang="en-GB" sz="2800" i="1" kern="150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lang="en-GB" sz="2800" kern="150" dirty="0">
                  <a:effectLst/>
                  <a:ea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36" name="Zone de texte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0991" y="5260653"/>
                <a:ext cx="5227574" cy="70306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6350">
                <a:noFill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Connecteur droit avec flèche 42"/>
          <p:cNvCxnSpPr/>
          <p:nvPr/>
        </p:nvCxnSpPr>
        <p:spPr>
          <a:xfrm flipH="1" flipV="1">
            <a:off x="3348347" y="7693767"/>
            <a:ext cx="37344" cy="300376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Asynchronous preconditioner</a:t>
            </a:r>
            <a:endParaRPr lang="en-GB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GB" smtClean="0"/>
              <a:pPr/>
              <a:t>27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Espace réservé du texte 10"/>
              <p:cNvSpPr txBox="1">
                <a:spLocks/>
              </p:cNvSpPr>
              <p:nvPr/>
            </p:nvSpPr>
            <p:spPr>
              <a:xfrm>
                <a:off x="1313360" y="12849944"/>
                <a:ext cx="23330592" cy="4032448"/>
              </a:xfrm>
              <a:prstGeom prst="rect">
                <a:avLst/>
              </a:prstGeom>
            </p:spPr>
            <p:txBody>
              <a:bodyPr anchor="t"/>
              <a:lstStyle>
                <a:lvl1pPr marL="914400" indent="-914400" algn="l">
                  <a:lnSpc>
                    <a:spcPct val="150000"/>
                  </a:lnSpc>
                  <a:buClr>
                    <a:schemeClr val="accent6">
                      <a:lumMod val="75000"/>
                    </a:schemeClr>
                  </a:buClr>
                  <a:buFont typeface="Mistral" pitchFamily="66" charset="0"/>
                  <a:buChar char="►"/>
                  <a:defRPr sz="5400" spc="-300">
                    <a:solidFill>
                      <a:schemeClr val="bg1"/>
                    </a:solidFill>
                    <a:latin typeface="+mj-lt"/>
                  </a:defRPr>
                </a:lvl1pPr>
                <a:lvl2pPr marL="2141538" indent="-698500" algn="l">
                  <a:buClr>
                    <a:schemeClr val="accent6">
                      <a:lumMod val="75000"/>
                    </a:schemeClr>
                  </a:buClr>
                  <a:buSzPct val="70000"/>
                  <a:buFont typeface="Mistral" pitchFamily="66" charset="0"/>
                  <a:buChar char="►"/>
                  <a:defRPr sz="4400" spc="-300">
                    <a:solidFill>
                      <a:schemeClr val="bg1"/>
                    </a:solidFill>
                    <a:latin typeface="+mj-lt"/>
                  </a:defRPr>
                </a:lvl2pPr>
                <a:lvl3pPr>
                  <a:defRPr sz="4000">
                    <a:solidFill>
                      <a:schemeClr val="bg1"/>
                    </a:solidFill>
                    <a:latin typeface="+mj-lt"/>
                  </a:defRPr>
                </a:lvl3pPr>
                <a:lvl4pPr>
                  <a:defRPr sz="4000">
                    <a:solidFill>
                      <a:schemeClr val="bg1"/>
                    </a:solidFill>
                    <a:latin typeface="+mj-lt"/>
                  </a:defRPr>
                </a:lvl4pPr>
                <a:lvl5pPr>
                  <a:defRPr sz="4000">
                    <a:solidFill>
                      <a:schemeClr val="bg1"/>
                    </a:solidFill>
                    <a:latin typeface="+mj-lt"/>
                  </a:defRPr>
                </a:lvl5pPr>
              </a:lstStyle>
              <a:p>
                <a:pPr>
                  <a:buFont typeface="Wingdings" pitchFamily="2" charset="2"/>
                  <a:buChar char="Ø"/>
                </a:pPr>
                <a:r>
                  <a:rPr lang="en-GB" dirty="0" smtClean="0"/>
                  <a:t>Enable to use advanced </a:t>
                </a:r>
                <a:r>
                  <a:rPr lang="en-GB" dirty="0" err="1" smtClean="0"/>
                  <a:t>preconditioners</a:t>
                </a:r>
                <a:r>
                  <a:rPr lang="en-GB" dirty="0" smtClean="0"/>
                  <a:t> : 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GB" dirty="0" smtClean="0"/>
                  <a:t>Use an exact factorization of the system </a:t>
                </a:r>
                <a14:m>
                  <m:oMath xmlns:m="http://schemas.openxmlformats.org/officeDocument/2006/math">
                    <m:r>
                      <a:rPr lang="en-GB" b="1">
                        <a:latin typeface="Cambria Math"/>
                      </a:rPr>
                      <m:t>𝐏</m:t>
                    </m:r>
                    <m:r>
                      <a:rPr lang="en-GB" b="1">
                        <a:latin typeface="Cambria Math"/>
                      </a:rPr>
                      <m:t>=</m:t>
                    </m:r>
                    <m:r>
                      <a:rPr lang="en-GB" b="1">
                        <a:latin typeface="Cambria Math"/>
                      </a:rPr>
                      <m:t>𝐋𝐃</m:t>
                    </m:r>
                    <m:sSup>
                      <m:sSupPr>
                        <m:ctrlPr>
                          <a:rPr lang="en-GB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GB" b="1">
                            <a:latin typeface="Cambria Math"/>
                          </a:rPr>
                          <m:t>𝐋</m:t>
                        </m:r>
                      </m:e>
                      <m:sup>
                        <m:r>
                          <a:rPr lang="en-GB" b="1">
                            <a:latin typeface="Cambria Math"/>
                          </a:rPr>
                          <m:t>𝐓</m:t>
                        </m:r>
                      </m:sup>
                    </m:sSup>
                  </m:oMath>
                </a14:m>
                <a:endParaRPr lang="en-GB" b="1" dirty="0" smtClean="0"/>
              </a:p>
              <a:p>
                <a:pPr lvl="1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GB" b="1">
                        <a:latin typeface="Cambria Math"/>
                      </a:rPr>
                      <m:t>𝐋</m:t>
                    </m:r>
                  </m:oMath>
                </a14:m>
                <a:r>
                  <a:rPr lang="en-GB" b="1" dirty="0"/>
                  <a:t> </a:t>
                </a:r>
                <a:r>
                  <a:rPr lang="en-GB" dirty="0" smtClean="0"/>
                  <a:t>remains sparse and can be applied to detailed meshes</a:t>
                </a:r>
              </a:p>
            </p:txBody>
          </p:sp>
        </mc:Choice>
        <mc:Fallback xmlns="">
          <p:sp>
            <p:nvSpPr>
              <p:cNvPr id="13" name="Espace réservé du 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360" y="12849944"/>
                <a:ext cx="23330592" cy="4032448"/>
              </a:xfrm>
              <a:prstGeom prst="rect">
                <a:avLst/>
              </a:prstGeom>
              <a:blipFill rotWithShape="1">
                <a:blip r:embed="rId6"/>
                <a:stretch>
                  <a:fillRect l="-12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Espace réservé du texte 10"/>
          <p:cNvSpPr txBox="1">
            <a:spLocks/>
          </p:cNvSpPr>
          <p:nvPr/>
        </p:nvSpPr>
        <p:spPr>
          <a:xfrm>
            <a:off x="1574305" y="2120752"/>
            <a:ext cx="23330592" cy="2527598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dirty="0" smtClean="0"/>
              <a:t>Update the </a:t>
            </a:r>
            <a:r>
              <a:rPr lang="en-GB" dirty="0" err="1" smtClean="0"/>
              <a:t>preconditioner</a:t>
            </a:r>
            <a:r>
              <a:rPr lang="en-GB" dirty="0" smtClean="0"/>
              <a:t> periodically </a:t>
            </a:r>
            <a:r>
              <a:rPr lang="en-GB" u="sng" dirty="0" smtClean="0"/>
              <a:t>[</a:t>
            </a:r>
            <a:r>
              <a:rPr lang="en-GB" u="sng" dirty="0" err="1" smtClean="0"/>
              <a:t>Courtecuisse</a:t>
            </a:r>
            <a:r>
              <a:rPr lang="en-GB" u="sng" dirty="0" smtClean="0"/>
              <a:t> et al. 2010, </a:t>
            </a:r>
            <a:r>
              <a:rPr lang="en-GB" u="sng" dirty="0" err="1" smtClean="0"/>
              <a:t>Vriphys</a:t>
            </a:r>
            <a:r>
              <a:rPr lang="en-GB" u="sng" dirty="0" smtClean="0"/>
              <a:t>]</a:t>
            </a:r>
            <a:endParaRPr lang="en-GB" dirty="0" smtClean="0"/>
          </a:p>
        </p:txBody>
      </p:sp>
      <p:cxnSp>
        <p:nvCxnSpPr>
          <p:cNvPr id="95" name="Connecteur droit avec flèche 94"/>
          <p:cNvCxnSpPr/>
          <p:nvPr/>
        </p:nvCxnSpPr>
        <p:spPr>
          <a:xfrm>
            <a:off x="5309211" y="6001069"/>
            <a:ext cx="5696156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2" name="Forme libre 101"/>
          <p:cNvSpPr/>
          <p:nvPr/>
        </p:nvSpPr>
        <p:spPr>
          <a:xfrm>
            <a:off x="7181630" y="6454734"/>
            <a:ext cx="1893652" cy="125808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gradFill>
            <a:gsLst>
              <a:gs pos="30000">
                <a:srgbClr val="67AAD9"/>
              </a:gs>
              <a:gs pos="0">
                <a:srgbClr val="0070C0"/>
              </a:gs>
              <a:gs pos="100000">
                <a:srgbClr val="FFFFFF"/>
              </a:gs>
            </a:gsLst>
            <a:lin ang="10800000"/>
          </a:gradFill>
          <a:ln w="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txBody>
          <a:bodyPr vert="horz" wrap="square" lIns="0" tIns="0" rIns="0" bIns="0" anchor="ctr" anchorCtr="0" compatLnSpc="0"/>
          <a:lstStyle/>
          <a:p>
            <a:pPr algn="ctr"/>
            <a:r>
              <a:rPr lang="en-GB" sz="2300" b="1" smtClean="0">
                <a:ea typeface="Times New Roman"/>
                <a:cs typeface="Times New Roman"/>
              </a:rPr>
              <a:t>Simulation</a:t>
            </a:r>
          </a:p>
          <a:p>
            <a:pPr algn="ctr"/>
            <a:r>
              <a:rPr lang="en-GB" sz="2300" b="1" smtClean="0">
                <a:ea typeface="Times New Roman"/>
                <a:cs typeface="Times New Roman"/>
              </a:rPr>
              <a:t>Step</a:t>
            </a:r>
            <a:endParaRPr lang="en-GB" sz="2300">
              <a:ea typeface="Times New Roman"/>
            </a:endParaRPr>
          </a:p>
        </p:txBody>
      </p:sp>
      <p:sp>
        <p:nvSpPr>
          <p:cNvPr id="103" name="Forme libre 102"/>
          <p:cNvSpPr/>
          <p:nvPr/>
        </p:nvSpPr>
        <p:spPr>
          <a:xfrm>
            <a:off x="5287978" y="6454734"/>
            <a:ext cx="1893652" cy="125808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gradFill>
            <a:gsLst>
              <a:gs pos="30000">
                <a:srgbClr val="67AAD9"/>
              </a:gs>
              <a:gs pos="0">
                <a:srgbClr val="0070C0"/>
              </a:gs>
              <a:gs pos="100000">
                <a:srgbClr val="FFFFFF"/>
              </a:gs>
            </a:gsLst>
            <a:lin ang="10800000"/>
          </a:gradFill>
          <a:ln w="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txBody>
          <a:bodyPr vert="horz" wrap="square" lIns="0" tIns="0" rIns="0" bIns="0" anchor="ctr" anchorCtr="0" compatLnSpc="0"/>
          <a:lstStyle/>
          <a:p>
            <a:pPr algn="ctr"/>
            <a:r>
              <a:rPr lang="en-GB" sz="2300" b="1" smtClean="0">
                <a:ea typeface="Times New Roman"/>
                <a:cs typeface="Times New Roman"/>
              </a:rPr>
              <a:t>Simulation</a:t>
            </a:r>
          </a:p>
          <a:p>
            <a:pPr algn="ctr"/>
            <a:r>
              <a:rPr lang="en-GB" sz="2300" b="1" smtClean="0">
                <a:ea typeface="Times New Roman"/>
                <a:cs typeface="Times New Roman"/>
              </a:rPr>
              <a:t>Step</a:t>
            </a:r>
            <a:endParaRPr lang="en-GB" sz="2300">
              <a:ea typeface="Times New Roman"/>
            </a:endParaRPr>
          </a:p>
        </p:txBody>
      </p:sp>
      <p:sp>
        <p:nvSpPr>
          <p:cNvPr id="105" name="Forme libre 104"/>
          <p:cNvSpPr/>
          <p:nvPr/>
        </p:nvSpPr>
        <p:spPr>
          <a:xfrm>
            <a:off x="1500674" y="6454734"/>
            <a:ext cx="1893652" cy="125808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gradFill>
            <a:gsLst>
              <a:gs pos="30000">
                <a:srgbClr val="67AAD9"/>
              </a:gs>
              <a:gs pos="0">
                <a:srgbClr val="0070C0"/>
              </a:gs>
              <a:gs pos="100000">
                <a:srgbClr val="FFFFFF"/>
              </a:gs>
            </a:gsLst>
            <a:lin ang="10800000"/>
          </a:gradFill>
          <a:ln w="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txBody>
          <a:bodyPr vert="horz" wrap="square" lIns="0" tIns="0" rIns="0" bIns="0" anchor="ctr" anchorCtr="0" compatLnSpc="0"/>
          <a:lstStyle/>
          <a:p>
            <a:pPr algn="ctr"/>
            <a:r>
              <a:rPr lang="en-GB" sz="2300" b="1" smtClean="0">
                <a:ea typeface="Times New Roman"/>
                <a:cs typeface="Times New Roman"/>
              </a:rPr>
              <a:t>Simulation</a:t>
            </a:r>
          </a:p>
          <a:p>
            <a:pPr algn="ctr"/>
            <a:r>
              <a:rPr lang="en-GB" sz="2300" b="1" smtClean="0">
                <a:ea typeface="Times New Roman"/>
                <a:cs typeface="Times New Roman"/>
              </a:rPr>
              <a:t>Step</a:t>
            </a:r>
            <a:endParaRPr lang="en-GB" sz="2300">
              <a:ea typeface="Times New Roman"/>
            </a:endParaRPr>
          </a:p>
        </p:txBody>
      </p:sp>
      <p:sp>
        <p:nvSpPr>
          <p:cNvPr id="109" name="Rectangle à coins arrondis 108"/>
          <p:cNvSpPr/>
          <p:nvPr/>
        </p:nvSpPr>
        <p:spPr>
          <a:xfrm>
            <a:off x="1313360" y="10185967"/>
            <a:ext cx="2034988" cy="1250676"/>
          </a:xfrm>
          <a:custGeom>
            <a:avLst/>
            <a:gdLst>
              <a:gd name="connsiteX0" fmla="*/ 0 w 3038188"/>
              <a:gd name="connsiteY0" fmla="*/ 625338 h 1250675"/>
              <a:gd name="connsiteX1" fmla="*/ 625338 w 3038188"/>
              <a:gd name="connsiteY1" fmla="*/ 0 h 1250675"/>
              <a:gd name="connsiteX2" fmla="*/ 2412851 w 3038188"/>
              <a:gd name="connsiteY2" fmla="*/ 0 h 1250675"/>
              <a:gd name="connsiteX3" fmla="*/ 3038189 w 3038188"/>
              <a:gd name="connsiteY3" fmla="*/ 625338 h 1250675"/>
              <a:gd name="connsiteX4" fmla="*/ 3038188 w 3038188"/>
              <a:gd name="connsiteY4" fmla="*/ 625338 h 1250675"/>
              <a:gd name="connsiteX5" fmla="*/ 2412850 w 3038188"/>
              <a:gd name="connsiteY5" fmla="*/ 1250676 h 1250675"/>
              <a:gd name="connsiteX6" fmla="*/ 625338 w 3038188"/>
              <a:gd name="connsiteY6" fmla="*/ 1250675 h 1250675"/>
              <a:gd name="connsiteX7" fmla="*/ 0 w 3038188"/>
              <a:gd name="connsiteY7" fmla="*/ 625337 h 1250675"/>
              <a:gd name="connsiteX8" fmla="*/ 0 w 3038188"/>
              <a:gd name="connsiteY8" fmla="*/ 625338 h 1250675"/>
              <a:gd name="connsiteX0" fmla="*/ 0 w 3038189"/>
              <a:gd name="connsiteY0" fmla="*/ 625337 h 1250676"/>
              <a:gd name="connsiteX1" fmla="*/ 625338 w 3038189"/>
              <a:gd name="connsiteY1" fmla="*/ 0 h 1250676"/>
              <a:gd name="connsiteX2" fmla="*/ 2412851 w 3038189"/>
              <a:gd name="connsiteY2" fmla="*/ 0 h 1250676"/>
              <a:gd name="connsiteX3" fmla="*/ 3038189 w 3038189"/>
              <a:gd name="connsiteY3" fmla="*/ 625338 h 1250676"/>
              <a:gd name="connsiteX4" fmla="*/ 3038188 w 3038189"/>
              <a:gd name="connsiteY4" fmla="*/ 625338 h 1250676"/>
              <a:gd name="connsiteX5" fmla="*/ 2412850 w 3038189"/>
              <a:gd name="connsiteY5" fmla="*/ 1250676 h 1250676"/>
              <a:gd name="connsiteX6" fmla="*/ 625338 w 3038189"/>
              <a:gd name="connsiteY6" fmla="*/ 1250675 h 1250676"/>
              <a:gd name="connsiteX7" fmla="*/ 0 w 3038189"/>
              <a:gd name="connsiteY7" fmla="*/ 625337 h 1250676"/>
              <a:gd name="connsiteX0" fmla="*/ 0 w 2412851"/>
              <a:gd name="connsiteY0" fmla="*/ 1250675 h 1250676"/>
              <a:gd name="connsiteX1" fmla="*/ 0 w 2412851"/>
              <a:gd name="connsiteY1" fmla="*/ 0 h 1250676"/>
              <a:gd name="connsiteX2" fmla="*/ 1787513 w 2412851"/>
              <a:gd name="connsiteY2" fmla="*/ 0 h 1250676"/>
              <a:gd name="connsiteX3" fmla="*/ 2412851 w 2412851"/>
              <a:gd name="connsiteY3" fmla="*/ 625338 h 1250676"/>
              <a:gd name="connsiteX4" fmla="*/ 2412850 w 2412851"/>
              <a:gd name="connsiteY4" fmla="*/ 625338 h 1250676"/>
              <a:gd name="connsiteX5" fmla="*/ 1787512 w 2412851"/>
              <a:gd name="connsiteY5" fmla="*/ 1250676 h 1250676"/>
              <a:gd name="connsiteX6" fmla="*/ 0 w 2412851"/>
              <a:gd name="connsiteY6" fmla="*/ 1250675 h 1250676"/>
              <a:gd name="connsiteX0" fmla="*/ 1409014 w 3821865"/>
              <a:gd name="connsiteY0" fmla="*/ 1332379 h 1332380"/>
              <a:gd name="connsiteX1" fmla="*/ 1409014 w 3821865"/>
              <a:gd name="connsiteY1" fmla="*/ 81704 h 1332380"/>
              <a:gd name="connsiteX2" fmla="*/ 3196527 w 3821865"/>
              <a:gd name="connsiteY2" fmla="*/ 81704 h 1332380"/>
              <a:gd name="connsiteX3" fmla="*/ 3821865 w 3821865"/>
              <a:gd name="connsiteY3" fmla="*/ 707042 h 1332380"/>
              <a:gd name="connsiteX4" fmla="*/ 3821864 w 3821865"/>
              <a:gd name="connsiteY4" fmla="*/ 707042 h 1332380"/>
              <a:gd name="connsiteX5" fmla="*/ 3196526 w 3821865"/>
              <a:gd name="connsiteY5" fmla="*/ 1332380 h 1332380"/>
              <a:gd name="connsiteX6" fmla="*/ 1409014 w 3821865"/>
              <a:gd name="connsiteY6" fmla="*/ 1332379 h 1332380"/>
              <a:gd name="connsiteX0" fmla="*/ 1338792 w 3751643"/>
              <a:gd name="connsiteY0" fmla="*/ 1250675 h 1250676"/>
              <a:gd name="connsiteX1" fmla="*/ 1338792 w 3751643"/>
              <a:gd name="connsiteY1" fmla="*/ 0 h 1250676"/>
              <a:gd name="connsiteX2" fmla="*/ 3126305 w 3751643"/>
              <a:gd name="connsiteY2" fmla="*/ 0 h 1250676"/>
              <a:gd name="connsiteX3" fmla="*/ 3751643 w 3751643"/>
              <a:gd name="connsiteY3" fmla="*/ 625338 h 1250676"/>
              <a:gd name="connsiteX4" fmla="*/ 3751642 w 3751643"/>
              <a:gd name="connsiteY4" fmla="*/ 625338 h 1250676"/>
              <a:gd name="connsiteX5" fmla="*/ 3126304 w 3751643"/>
              <a:gd name="connsiteY5" fmla="*/ 1250676 h 1250676"/>
              <a:gd name="connsiteX6" fmla="*/ 1338792 w 3751643"/>
              <a:gd name="connsiteY6" fmla="*/ 1250675 h 1250676"/>
              <a:gd name="connsiteX0" fmla="*/ 0 w 2412851"/>
              <a:gd name="connsiteY0" fmla="*/ 1250675 h 1250676"/>
              <a:gd name="connsiteX1" fmla="*/ 0 w 2412851"/>
              <a:gd name="connsiteY1" fmla="*/ 0 h 1250676"/>
              <a:gd name="connsiteX2" fmla="*/ 1787513 w 2412851"/>
              <a:gd name="connsiteY2" fmla="*/ 0 h 1250676"/>
              <a:gd name="connsiteX3" fmla="*/ 2412851 w 2412851"/>
              <a:gd name="connsiteY3" fmla="*/ 625338 h 1250676"/>
              <a:gd name="connsiteX4" fmla="*/ 2412850 w 2412851"/>
              <a:gd name="connsiteY4" fmla="*/ 625338 h 1250676"/>
              <a:gd name="connsiteX5" fmla="*/ 1787512 w 2412851"/>
              <a:gd name="connsiteY5" fmla="*/ 1250676 h 1250676"/>
              <a:gd name="connsiteX6" fmla="*/ 0 w 2412851"/>
              <a:gd name="connsiteY6" fmla="*/ 1250675 h 1250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2851" h="1250676">
                <a:moveTo>
                  <a:pt x="0" y="1250675"/>
                </a:moveTo>
                <a:cubicBezTo>
                  <a:pt x="6881" y="26229"/>
                  <a:pt x="6881" y="1224446"/>
                  <a:pt x="0" y="0"/>
                </a:cubicBezTo>
                <a:lnTo>
                  <a:pt x="1787513" y="0"/>
                </a:lnTo>
                <a:cubicBezTo>
                  <a:pt x="2132878" y="0"/>
                  <a:pt x="2412851" y="279973"/>
                  <a:pt x="2412851" y="625338"/>
                </a:cubicBezTo>
                <a:lnTo>
                  <a:pt x="2412850" y="625338"/>
                </a:lnTo>
                <a:cubicBezTo>
                  <a:pt x="2412850" y="970703"/>
                  <a:pt x="2132877" y="1250676"/>
                  <a:pt x="1787512" y="1250676"/>
                </a:cubicBezTo>
                <a:lnTo>
                  <a:pt x="0" y="1250675"/>
                </a:lnTo>
                <a:close/>
              </a:path>
            </a:pathLst>
          </a:custGeom>
          <a:gradFill flip="none" rotWithShape="1">
            <a:gsLst>
              <a:gs pos="32000">
                <a:srgbClr val="7DB6DF"/>
              </a:gs>
              <a:gs pos="0">
                <a:srgbClr val="0070C0"/>
              </a:gs>
              <a:gs pos="100000">
                <a:schemeClr val="bg1"/>
              </a:gs>
            </a:gsLst>
            <a:lin ang="10800000" scaled="1"/>
            <a:tileRect/>
          </a:gradFill>
          <a:ln w="31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hangingPunct="0">
              <a:spcAft>
                <a:spcPts val="0"/>
              </a:spcAft>
            </a:pPr>
            <a:endParaRPr lang="en-GB" sz="2800" kern="150">
              <a:effectLst/>
              <a:ea typeface="Times New Roman"/>
              <a:cs typeface="Times New Roman"/>
            </a:endParaRPr>
          </a:p>
        </p:txBody>
      </p:sp>
      <p:sp>
        <p:nvSpPr>
          <p:cNvPr id="110" name="Forme libre 109"/>
          <p:cNvSpPr/>
          <p:nvPr/>
        </p:nvSpPr>
        <p:spPr>
          <a:xfrm>
            <a:off x="12844963" y="6454734"/>
            <a:ext cx="1893652" cy="125808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gradFill>
            <a:gsLst>
              <a:gs pos="30000">
                <a:srgbClr val="67AAD9"/>
              </a:gs>
              <a:gs pos="0">
                <a:srgbClr val="0070C0"/>
              </a:gs>
              <a:gs pos="100000">
                <a:srgbClr val="FFFFFF"/>
              </a:gs>
            </a:gsLst>
            <a:lin ang="10800000"/>
          </a:gradFill>
          <a:ln w="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txBody>
          <a:bodyPr vert="horz" wrap="square" lIns="0" tIns="0" rIns="0" bIns="0" anchor="ctr" anchorCtr="0" compatLnSpc="0"/>
          <a:lstStyle/>
          <a:p>
            <a:pPr algn="ctr"/>
            <a:r>
              <a:rPr lang="en-GB" sz="2300" b="1" smtClean="0">
                <a:ea typeface="Times New Roman"/>
                <a:cs typeface="Times New Roman"/>
              </a:rPr>
              <a:t>Simulation</a:t>
            </a:r>
          </a:p>
          <a:p>
            <a:pPr algn="ctr"/>
            <a:r>
              <a:rPr lang="en-GB" sz="2300" b="1" smtClean="0">
                <a:ea typeface="Times New Roman"/>
                <a:cs typeface="Times New Roman"/>
              </a:rPr>
              <a:t>Step</a:t>
            </a:r>
            <a:endParaRPr lang="en-GB" sz="2300">
              <a:ea typeface="Times New Roman"/>
            </a:endParaRPr>
          </a:p>
        </p:txBody>
      </p:sp>
      <p:sp>
        <p:nvSpPr>
          <p:cNvPr id="111" name="Forme libre 110"/>
          <p:cNvSpPr/>
          <p:nvPr/>
        </p:nvSpPr>
        <p:spPr>
          <a:xfrm>
            <a:off x="14738615" y="6454734"/>
            <a:ext cx="1893652" cy="125808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gradFill>
            <a:gsLst>
              <a:gs pos="30000">
                <a:srgbClr val="67AAD9"/>
              </a:gs>
              <a:gs pos="0">
                <a:srgbClr val="0070C0"/>
              </a:gs>
              <a:gs pos="100000">
                <a:srgbClr val="FFFFFF"/>
              </a:gs>
            </a:gsLst>
            <a:lin ang="10800000"/>
          </a:gradFill>
          <a:ln w="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txBody>
          <a:bodyPr vert="horz" wrap="square" lIns="0" tIns="0" rIns="0" bIns="0" anchor="ctr" anchorCtr="0" compatLnSpc="0"/>
          <a:lstStyle/>
          <a:p>
            <a:pPr algn="ctr"/>
            <a:r>
              <a:rPr lang="en-GB" sz="2300" b="1" smtClean="0">
                <a:ea typeface="Times New Roman"/>
                <a:cs typeface="Times New Roman"/>
              </a:rPr>
              <a:t>Simulation</a:t>
            </a:r>
          </a:p>
          <a:p>
            <a:pPr algn="ctr"/>
            <a:r>
              <a:rPr lang="en-GB" sz="2300" b="1" smtClean="0">
                <a:ea typeface="Times New Roman"/>
                <a:cs typeface="Times New Roman"/>
              </a:rPr>
              <a:t>Step</a:t>
            </a:r>
            <a:endParaRPr lang="en-GB" sz="2300">
              <a:ea typeface="Times New Roman"/>
            </a:endParaRPr>
          </a:p>
        </p:txBody>
      </p:sp>
      <p:sp>
        <p:nvSpPr>
          <p:cNvPr id="112" name="Forme libre 111"/>
          <p:cNvSpPr/>
          <p:nvPr/>
        </p:nvSpPr>
        <p:spPr>
          <a:xfrm>
            <a:off x="16638428" y="6454734"/>
            <a:ext cx="1893652" cy="125808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gradFill>
            <a:gsLst>
              <a:gs pos="30000">
                <a:srgbClr val="67AAD9"/>
              </a:gs>
              <a:gs pos="0">
                <a:srgbClr val="0070C0"/>
              </a:gs>
              <a:gs pos="100000">
                <a:srgbClr val="FFFFFF"/>
              </a:gs>
            </a:gsLst>
            <a:lin ang="10800000"/>
          </a:gradFill>
          <a:ln w="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txBody>
          <a:bodyPr vert="horz" wrap="square" lIns="0" tIns="0" rIns="0" bIns="0" anchor="ctr" anchorCtr="0" compatLnSpc="0"/>
          <a:lstStyle/>
          <a:p>
            <a:pPr algn="ctr"/>
            <a:r>
              <a:rPr lang="en-GB" sz="2300" b="1" smtClean="0">
                <a:ea typeface="Times New Roman"/>
                <a:cs typeface="Times New Roman"/>
              </a:rPr>
              <a:t>Simulation</a:t>
            </a:r>
          </a:p>
          <a:p>
            <a:pPr algn="ctr"/>
            <a:r>
              <a:rPr lang="en-GB" sz="2300" b="1" smtClean="0">
                <a:ea typeface="Times New Roman"/>
                <a:cs typeface="Times New Roman"/>
              </a:rPr>
              <a:t>Step</a:t>
            </a:r>
            <a:endParaRPr lang="en-GB" sz="2300">
              <a:ea typeface="Times New Roman"/>
            </a:endParaRPr>
          </a:p>
        </p:txBody>
      </p:sp>
      <p:sp>
        <p:nvSpPr>
          <p:cNvPr id="113" name="Forme libre 112"/>
          <p:cNvSpPr/>
          <p:nvPr/>
        </p:nvSpPr>
        <p:spPr>
          <a:xfrm>
            <a:off x="18532080" y="6454734"/>
            <a:ext cx="1893652" cy="125808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gradFill>
            <a:gsLst>
              <a:gs pos="30000">
                <a:srgbClr val="67AAD9"/>
              </a:gs>
              <a:gs pos="0">
                <a:srgbClr val="0070C0"/>
              </a:gs>
              <a:gs pos="100000">
                <a:srgbClr val="FFFFFF"/>
              </a:gs>
            </a:gsLst>
            <a:lin ang="10800000"/>
          </a:gradFill>
          <a:ln w="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txBody>
          <a:bodyPr vert="horz" wrap="square" lIns="0" tIns="0" rIns="0" bIns="0" anchor="ctr" anchorCtr="0" compatLnSpc="0"/>
          <a:lstStyle/>
          <a:p>
            <a:pPr algn="ctr"/>
            <a:r>
              <a:rPr lang="en-GB" sz="2300" b="1" smtClean="0">
                <a:ea typeface="Times New Roman"/>
                <a:cs typeface="Times New Roman"/>
              </a:rPr>
              <a:t>Simulation</a:t>
            </a:r>
          </a:p>
          <a:p>
            <a:pPr algn="ctr"/>
            <a:r>
              <a:rPr lang="en-GB" sz="2300" b="1" smtClean="0">
                <a:ea typeface="Times New Roman"/>
                <a:cs typeface="Times New Roman"/>
              </a:rPr>
              <a:t>Step</a:t>
            </a:r>
            <a:endParaRPr lang="en-GB" sz="2300">
              <a:ea typeface="Times New Roman"/>
            </a:endParaRPr>
          </a:p>
        </p:txBody>
      </p:sp>
      <p:sp>
        <p:nvSpPr>
          <p:cNvPr id="104" name="Forme libre 103"/>
          <p:cNvSpPr/>
          <p:nvPr/>
        </p:nvSpPr>
        <p:spPr>
          <a:xfrm>
            <a:off x="3394326" y="6454734"/>
            <a:ext cx="1893652" cy="125808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gradFill>
            <a:gsLst>
              <a:gs pos="30000">
                <a:srgbClr val="67AAD9"/>
              </a:gs>
              <a:gs pos="0">
                <a:srgbClr val="0070C0"/>
              </a:gs>
              <a:gs pos="100000">
                <a:srgbClr val="FFFFFF"/>
              </a:gs>
            </a:gsLst>
            <a:lin ang="10800000"/>
          </a:gradFill>
          <a:ln w="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txBody>
          <a:bodyPr vert="horz" wrap="square" lIns="0" tIns="0" rIns="0" bIns="0" anchor="ctr" anchorCtr="0" compatLnSpc="0"/>
          <a:lstStyle/>
          <a:p>
            <a:pPr algn="ctr"/>
            <a:r>
              <a:rPr lang="en-GB" sz="2300" b="1" smtClean="0">
                <a:ea typeface="Times New Roman"/>
                <a:cs typeface="Times New Roman"/>
              </a:rPr>
              <a:t>Simulation</a:t>
            </a:r>
          </a:p>
          <a:p>
            <a:pPr algn="ctr"/>
            <a:r>
              <a:rPr lang="en-GB" sz="2300" b="1" smtClean="0">
                <a:ea typeface="Times New Roman"/>
                <a:cs typeface="Times New Roman"/>
              </a:rPr>
              <a:t>Step</a:t>
            </a:r>
            <a:endParaRPr lang="en-GB" sz="2300">
              <a:ea typeface="Times New Roman"/>
            </a:endParaRPr>
          </a:p>
        </p:txBody>
      </p:sp>
      <p:sp>
        <p:nvSpPr>
          <p:cNvPr id="114" name="Forme libre 113"/>
          <p:cNvSpPr/>
          <p:nvPr/>
        </p:nvSpPr>
        <p:spPr>
          <a:xfrm>
            <a:off x="20425732" y="6454734"/>
            <a:ext cx="1893652" cy="125808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gradFill>
            <a:gsLst>
              <a:gs pos="30000">
                <a:srgbClr val="67AAD9"/>
              </a:gs>
              <a:gs pos="0">
                <a:srgbClr val="0070C0"/>
              </a:gs>
              <a:gs pos="100000">
                <a:srgbClr val="FFFFFF"/>
              </a:gs>
            </a:gsLst>
            <a:lin ang="10800000"/>
          </a:gradFill>
          <a:ln w="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txBody>
          <a:bodyPr vert="horz" wrap="square" lIns="0" tIns="0" rIns="0" bIns="0" anchor="ctr" anchorCtr="0" compatLnSpc="0"/>
          <a:lstStyle/>
          <a:p>
            <a:pPr algn="ctr"/>
            <a:r>
              <a:rPr lang="en-GB" sz="2300" b="1" smtClean="0">
                <a:ea typeface="Times New Roman"/>
                <a:cs typeface="Times New Roman"/>
              </a:rPr>
              <a:t>Simulation</a:t>
            </a:r>
          </a:p>
          <a:p>
            <a:pPr algn="ctr"/>
            <a:r>
              <a:rPr lang="en-GB" sz="2300" b="1" smtClean="0">
                <a:ea typeface="Times New Roman"/>
                <a:cs typeface="Times New Roman"/>
              </a:rPr>
              <a:t>Step</a:t>
            </a:r>
            <a:endParaRPr lang="en-GB" sz="2300">
              <a:ea typeface="Times New Roman"/>
            </a:endParaRPr>
          </a:p>
        </p:txBody>
      </p:sp>
      <p:sp>
        <p:nvSpPr>
          <p:cNvPr id="115" name="Forme libre 114"/>
          <p:cNvSpPr/>
          <p:nvPr/>
        </p:nvSpPr>
        <p:spPr>
          <a:xfrm>
            <a:off x="10968934" y="6454734"/>
            <a:ext cx="1893652" cy="125808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gradFill>
            <a:gsLst>
              <a:gs pos="30000">
                <a:srgbClr val="67AAD9"/>
              </a:gs>
              <a:gs pos="0">
                <a:srgbClr val="0070C0"/>
              </a:gs>
              <a:gs pos="100000">
                <a:srgbClr val="FFFFFF"/>
              </a:gs>
            </a:gsLst>
            <a:lin ang="10800000"/>
          </a:gradFill>
          <a:ln w="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txBody>
          <a:bodyPr vert="horz" wrap="square" lIns="0" tIns="0" rIns="0" bIns="0" anchor="ctr" anchorCtr="0" compatLnSpc="0"/>
          <a:lstStyle/>
          <a:p>
            <a:pPr algn="ctr"/>
            <a:r>
              <a:rPr lang="en-GB" sz="2300" b="1" smtClean="0">
                <a:ea typeface="Times New Roman"/>
                <a:cs typeface="Times New Roman"/>
              </a:rPr>
              <a:t>Simulation</a:t>
            </a:r>
          </a:p>
          <a:p>
            <a:pPr algn="ctr"/>
            <a:r>
              <a:rPr lang="en-GB" sz="2300" b="1" smtClean="0">
                <a:ea typeface="Times New Roman"/>
                <a:cs typeface="Times New Roman"/>
              </a:rPr>
              <a:t>Step</a:t>
            </a:r>
            <a:endParaRPr lang="en-GB" sz="2300">
              <a:ea typeface="Times New Roman"/>
            </a:endParaRPr>
          </a:p>
        </p:txBody>
      </p:sp>
      <p:sp>
        <p:nvSpPr>
          <p:cNvPr id="116" name="Forme libre 115"/>
          <p:cNvSpPr/>
          <p:nvPr/>
        </p:nvSpPr>
        <p:spPr>
          <a:xfrm>
            <a:off x="22319384" y="6454734"/>
            <a:ext cx="1893652" cy="125808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gradFill>
            <a:gsLst>
              <a:gs pos="30000">
                <a:srgbClr val="67AAD9"/>
              </a:gs>
              <a:gs pos="0">
                <a:srgbClr val="0070C0"/>
              </a:gs>
              <a:gs pos="100000">
                <a:srgbClr val="FFFFFF"/>
              </a:gs>
            </a:gsLst>
            <a:lin ang="10800000"/>
          </a:gradFill>
          <a:ln w="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txBody>
          <a:bodyPr vert="horz" wrap="square" lIns="0" tIns="0" rIns="0" bIns="0" anchor="ctr" anchorCtr="0" compatLnSpc="0"/>
          <a:lstStyle/>
          <a:p>
            <a:pPr algn="ctr"/>
            <a:r>
              <a:rPr lang="en-GB" sz="2300" b="1" smtClean="0">
                <a:ea typeface="Times New Roman"/>
                <a:cs typeface="Times New Roman"/>
              </a:rPr>
              <a:t>Simulation</a:t>
            </a:r>
          </a:p>
          <a:p>
            <a:pPr algn="ctr"/>
            <a:r>
              <a:rPr lang="en-GB" sz="2300" b="1" smtClean="0">
                <a:ea typeface="Times New Roman"/>
                <a:cs typeface="Times New Roman"/>
              </a:rPr>
              <a:t>Step</a:t>
            </a:r>
            <a:endParaRPr lang="en-GB" sz="2300">
              <a:ea typeface="Times New Roman"/>
            </a:endParaRPr>
          </a:p>
        </p:txBody>
      </p:sp>
      <p:sp>
        <p:nvSpPr>
          <p:cNvPr id="131" name="Rectangle à coins arrondis 130"/>
          <p:cNvSpPr/>
          <p:nvPr/>
        </p:nvSpPr>
        <p:spPr>
          <a:xfrm>
            <a:off x="22319385" y="10066736"/>
            <a:ext cx="2324568" cy="1250676"/>
          </a:xfrm>
          <a:custGeom>
            <a:avLst/>
            <a:gdLst>
              <a:gd name="connsiteX0" fmla="*/ 0 w 3668983"/>
              <a:gd name="connsiteY0" fmla="*/ 625338 h 1250675"/>
              <a:gd name="connsiteX1" fmla="*/ 625338 w 3668983"/>
              <a:gd name="connsiteY1" fmla="*/ 0 h 1250675"/>
              <a:gd name="connsiteX2" fmla="*/ 3043646 w 3668983"/>
              <a:gd name="connsiteY2" fmla="*/ 0 h 1250675"/>
              <a:gd name="connsiteX3" fmla="*/ 3668984 w 3668983"/>
              <a:gd name="connsiteY3" fmla="*/ 625338 h 1250675"/>
              <a:gd name="connsiteX4" fmla="*/ 3668983 w 3668983"/>
              <a:gd name="connsiteY4" fmla="*/ 625338 h 1250675"/>
              <a:gd name="connsiteX5" fmla="*/ 3043645 w 3668983"/>
              <a:gd name="connsiteY5" fmla="*/ 1250676 h 1250675"/>
              <a:gd name="connsiteX6" fmla="*/ 625338 w 3668983"/>
              <a:gd name="connsiteY6" fmla="*/ 1250675 h 1250675"/>
              <a:gd name="connsiteX7" fmla="*/ 0 w 3668983"/>
              <a:gd name="connsiteY7" fmla="*/ 625337 h 1250675"/>
              <a:gd name="connsiteX8" fmla="*/ 0 w 3668983"/>
              <a:gd name="connsiteY8" fmla="*/ 625338 h 1250675"/>
              <a:gd name="connsiteX0" fmla="*/ 0 w 3668984"/>
              <a:gd name="connsiteY0" fmla="*/ 625338 h 1250676"/>
              <a:gd name="connsiteX1" fmla="*/ 625338 w 3668984"/>
              <a:gd name="connsiteY1" fmla="*/ 0 h 1250676"/>
              <a:gd name="connsiteX2" fmla="*/ 3043646 w 3668984"/>
              <a:gd name="connsiteY2" fmla="*/ 0 h 1250676"/>
              <a:gd name="connsiteX3" fmla="*/ 3668984 w 3668984"/>
              <a:gd name="connsiteY3" fmla="*/ 625338 h 1250676"/>
              <a:gd name="connsiteX4" fmla="*/ 3043645 w 3668984"/>
              <a:gd name="connsiteY4" fmla="*/ 1250676 h 1250676"/>
              <a:gd name="connsiteX5" fmla="*/ 625338 w 3668984"/>
              <a:gd name="connsiteY5" fmla="*/ 1250675 h 1250676"/>
              <a:gd name="connsiteX6" fmla="*/ 0 w 3668984"/>
              <a:gd name="connsiteY6" fmla="*/ 625337 h 1250676"/>
              <a:gd name="connsiteX7" fmla="*/ 0 w 3668984"/>
              <a:gd name="connsiteY7" fmla="*/ 625338 h 1250676"/>
              <a:gd name="connsiteX0" fmla="*/ 0 w 3345933"/>
              <a:gd name="connsiteY0" fmla="*/ 625338 h 1250676"/>
              <a:gd name="connsiteX1" fmla="*/ 625338 w 3345933"/>
              <a:gd name="connsiteY1" fmla="*/ 0 h 1250676"/>
              <a:gd name="connsiteX2" fmla="*/ 3043646 w 3345933"/>
              <a:gd name="connsiteY2" fmla="*/ 0 h 1250676"/>
              <a:gd name="connsiteX3" fmla="*/ 3043645 w 3345933"/>
              <a:gd name="connsiteY3" fmla="*/ 1250676 h 1250676"/>
              <a:gd name="connsiteX4" fmla="*/ 625338 w 3345933"/>
              <a:gd name="connsiteY4" fmla="*/ 1250675 h 1250676"/>
              <a:gd name="connsiteX5" fmla="*/ 0 w 3345933"/>
              <a:gd name="connsiteY5" fmla="*/ 625337 h 1250676"/>
              <a:gd name="connsiteX6" fmla="*/ 0 w 3345933"/>
              <a:gd name="connsiteY6" fmla="*/ 625338 h 1250676"/>
              <a:gd name="connsiteX0" fmla="*/ 0 w 3222037"/>
              <a:gd name="connsiteY0" fmla="*/ 625338 h 1250676"/>
              <a:gd name="connsiteX1" fmla="*/ 625338 w 3222037"/>
              <a:gd name="connsiteY1" fmla="*/ 0 h 1250676"/>
              <a:gd name="connsiteX2" fmla="*/ 3043646 w 3222037"/>
              <a:gd name="connsiteY2" fmla="*/ 0 h 1250676"/>
              <a:gd name="connsiteX3" fmla="*/ 3043645 w 3222037"/>
              <a:gd name="connsiteY3" fmla="*/ 1250676 h 1250676"/>
              <a:gd name="connsiteX4" fmla="*/ 625338 w 3222037"/>
              <a:gd name="connsiteY4" fmla="*/ 1250675 h 1250676"/>
              <a:gd name="connsiteX5" fmla="*/ 0 w 3222037"/>
              <a:gd name="connsiteY5" fmla="*/ 625337 h 1250676"/>
              <a:gd name="connsiteX6" fmla="*/ 0 w 3222037"/>
              <a:gd name="connsiteY6" fmla="*/ 625338 h 1250676"/>
              <a:gd name="connsiteX0" fmla="*/ 0 w 3043646"/>
              <a:gd name="connsiteY0" fmla="*/ 625338 h 1250676"/>
              <a:gd name="connsiteX1" fmla="*/ 625338 w 3043646"/>
              <a:gd name="connsiteY1" fmla="*/ 0 h 1250676"/>
              <a:gd name="connsiteX2" fmla="*/ 3043646 w 3043646"/>
              <a:gd name="connsiteY2" fmla="*/ 0 h 1250676"/>
              <a:gd name="connsiteX3" fmla="*/ 3043645 w 3043646"/>
              <a:gd name="connsiteY3" fmla="*/ 1250676 h 1250676"/>
              <a:gd name="connsiteX4" fmla="*/ 625338 w 3043646"/>
              <a:gd name="connsiteY4" fmla="*/ 1250675 h 1250676"/>
              <a:gd name="connsiteX5" fmla="*/ 0 w 3043646"/>
              <a:gd name="connsiteY5" fmla="*/ 625337 h 1250676"/>
              <a:gd name="connsiteX6" fmla="*/ 0 w 3043646"/>
              <a:gd name="connsiteY6" fmla="*/ 625338 h 1250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3646" h="1250676">
                <a:moveTo>
                  <a:pt x="0" y="625338"/>
                </a:moveTo>
                <a:cubicBezTo>
                  <a:pt x="0" y="279973"/>
                  <a:pt x="279973" y="0"/>
                  <a:pt x="625338" y="0"/>
                </a:cubicBezTo>
                <a:lnTo>
                  <a:pt x="3043646" y="0"/>
                </a:lnTo>
                <a:cubicBezTo>
                  <a:pt x="3040297" y="1656246"/>
                  <a:pt x="3040296" y="-49970"/>
                  <a:pt x="3043645" y="1250676"/>
                </a:cubicBezTo>
                <a:lnTo>
                  <a:pt x="625338" y="1250675"/>
                </a:lnTo>
                <a:cubicBezTo>
                  <a:pt x="279973" y="1250675"/>
                  <a:pt x="0" y="970702"/>
                  <a:pt x="0" y="625337"/>
                </a:cubicBezTo>
                <a:lnTo>
                  <a:pt x="0" y="625338"/>
                </a:lnTo>
                <a:close/>
              </a:path>
            </a:pathLst>
          </a:custGeom>
          <a:gradFill flip="none" rotWithShape="1">
            <a:gsLst>
              <a:gs pos="32000">
                <a:srgbClr val="7DB6DF"/>
              </a:gs>
              <a:gs pos="0">
                <a:srgbClr val="0070C0"/>
              </a:gs>
              <a:gs pos="100000">
                <a:schemeClr val="bg1"/>
              </a:gs>
            </a:gsLst>
            <a:lin ang="10800000" scaled="1"/>
            <a:tileRect/>
          </a:gradFill>
          <a:ln w="31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hangingPunct="0">
              <a:spcAft>
                <a:spcPts val="0"/>
              </a:spcAft>
            </a:pPr>
            <a:endParaRPr lang="en-GB" sz="2800" kern="150">
              <a:effectLst/>
              <a:ea typeface="Times New Roman"/>
              <a:cs typeface="Times New Roman"/>
            </a:endParaRPr>
          </a:p>
        </p:txBody>
      </p:sp>
      <p:cxnSp>
        <p:nvCxnSpPr>
          <p:cNvPr id="22" name="Connecteur droit avec flèche 21"/>
          <p:cNvCxnSpPr>
            <a:stCxn id="33" idx="3"/>
          </p:cNvCxnSpPr>
          <p:nvPr/>
        </p:nvCxnSpPr>
        <p:spPr>
          <a:xfrm flipH="1" flipV="1">
            <a:off x="20425732" y="7606322"/>
            <a:ext cx="17623" cy="305327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45" name="Groupe 144"/>
          <p:cNvGrpSpPr/>
          <p:nvPr/>
        </p:nvGrpSpPr>
        <p:grpSpPr>
          <a:xfrm>
            <a:off x="5257479" y="7693767"/>
            <a:ext cx="775292" cy="2965137"/>
            <a:chOff x="5278712" y="8510411"/>
            <a:chExt cx="775292" cy="2965137"/>
          </a:xfrm>
        </p:grpSpPr>
        <p:sp>
          <p:nvSpPr>
            <p:cNvPr id="40" name="Zone de texte 53"/>
            <p:cNvSpPr txBox="1"/>
            <p:nvPr/>
          </p:nvSpPr>
          <p:spPr>
            <a:xfrm>
              <a:off x="5330444" y="8542332"/>
              <a:ext cx="723560" cy="236590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vert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hangingPunct="0">
                <a:spcAft>
                  <a:spcPts val="0"/>
                </a:spcAft>
              </a:pPr>
              <a:r>
                <a:rPr lang="en-GB" sz="2400" b="1" kern="150" dirty="0" smtClean="0">
                  <a:effectLst/>
                  <a:ea typeface="Times New Roman"/>
                  <a:cs typeface="Times New Roman"/>
                </a:rPr>
                <a:t>Synchronization</a:t>
              </a:r>
              <a:endParaRPr lang="en-GB" sz="2400" kern="150" dirty="0">
                <a:effectLst/>
                <a:ea typeface="Times New Roman"/>
                <a:cs typeface="Times New Roman"/>
              </a:endParaRPr>
            </a:p>
          </p:txBody>
        </p:sp>
        <p:cxnSp>
          <p:nvCxnSpPr>
            <p:cNvPr id="38" name="Connecteur droit avec flèche 37"/>
            <p:cNvCxnSpPr/>
            <p:nvPr/>
          </p:nvCxnSpPr>
          <p:spPr>
            <a:xfrm>
              <a:off x="5278712" y="8510411"/>
              <a:ext cx="21232" cy="2965137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46" name="Groupe 145"/>
          <p:cNvGrpSpPr/>
          <p:nvPr/>
        </p:nvGrpSpPr>
        <p:grpSpPr>
          <a:xfrm>
            <a:off x="12856837" y="7670564"/>
            <a:ext cx="731805" cy="3060236"/>
            <a:chOff x="12844640" y="7599356"/>
            <a:chExt cx="731805" cy="3060236"/>
          </a:xfrm>
        </p:grpSpPr>
        <p:sp>
          <p:nvSpPr>
            <p:cNvPr id="41" name="Zone de texte 53"/>
            <p:cNvSpPr txBox="1"/>
            <p:nvPr/>
          </p:nvSpPr>
          <p:spPr>
            <a:xfrm>
              <a:off x="12853613" y="7599356"/>
              <a:ext cx="722832" cy="2396172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vert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hangingPunct="0">
                <a:spcAft>
                  <a:spcPts val="0"/>
                </a:spcAft>
              </a:pPr>
              <a:r>
                <a:rPr lang="en-GB" sz="2400" b="1" dirty="0" smtClean="0">
                  <a:effectLst/>
                  <a:ea typeface="Times New Roman"/>
                </a:rPr>
                <a:t>Synchronization</a:t>
              </a:r>
              <a:endParaRPr lang="en-GB" sz="2400" dirty="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39" name="Connecteur droit avec flèche 38"/>
            <p:cNvCxnSpPr>
              <a:endCxn id="33" idx="1"/>
            </p:cNvCxnSpPr>
            <p:nvPr/>
          </p:nvCxnSpPr>
          <p:spPr>
            <a:xfrm flipH="1">
              <a:off x="12844640" y="7670563"/>
              <a:ext cx="17946" cy="2989029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47" name="Groupe 146"/>
          <p:cNvGrpSpPr/>
          <p:nvPr/>
        </p:nvGrpSpPr>
        <p:grpSpPr>
          <a:xfrm>
            <a:off x="22319385" y="7741771"/>
            <a:ext cx="885265" cy="2950302"/>
            <a:chOff x="22279396" y="7741771"/>
            <a:chExt cx="885265" cy="2950302"/>
          </a:xfrm>
        </p:grpSpPr>
        <p:sp>
          <p:nvSpPr>
            <p:cNvPr id="44" name="Zone de texte 53"/>
            <p:cNvSpPr txBox="1"/>
            <p:nvPr/>
          </p:nvSpPr>
          <p:spPr>
            <a:xfrm>
              <a:off x="22441829" y="7741771"/>
              <a:ext cx="722832" cy="2396172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vert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hangingPunct="0">
                <a:spcAft>
                  <a:spcPts val="0"/>
                </a:spcAft>
              </a:pPr>
              <a:r>
                <a:rPr lang="en-GB" sz="2400" b="1" dirty="0" smtClean="0">
                  <a:effectLst/>
                  <a:ea typeface="Times New Roman"/>
                </a:rPr>
                <a:t>Synchronization</a:t>
              </a:r>
              <a:endParaRPr lang="en-GB" sz="2400" dirty="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45" name="Connecteur droit avec flèche 44"/>
            <p:cNvCxnSpPr>
              <a:endCxn id="131" idx="5"/>
            </p:cNvCxnSpPr>
            <p:nvPr/>
          </p:nvCxnSpPr>
          <p:spPr>
            <a:xfrm flipH="1">
              <a:off x="22279396" y="7741771"/>
              <a:ext cx="39990" cy="2950302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8136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36C09"/>
                                      </p:to>
                                    </p:animClr>
                                    <p:set>
                                      <p:cBhvr>
                                        <p:cTn id="45" dur="2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6" grpId="0"/>
      <p:bldP spid="37" grpId="0"/>
      <p:bldP spid="47" grpId="0"/>
      <p:bldP spid="49" grpId="0"/>
      <p:bldP spid="33" grpId="0" animBg="1"/>
      <p:bldP spid="36" grpId="0"/>
      <p:bldP spid="109" grpId="0" animBg="1"/>
      <p:bldP spid="1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Asynchronous </a:t>
            </a:r>
            <a:r>
              <a:rPr lang="en-GB" dirty="0" err="1"/>
              <a:t>preconditioner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fr-FR" smtClean="0"/>
              <a:pPr/>
              <a:t>28</a:t>
            </a:fld>
            <a:endParaRPr lang="fr-FR"/>
          </a:p>
        </p:txBody>
      </p:sp>
      <p:grpSp>
        <p:nvGrpSpPr>
          <p:cNvPr id="53" name="Groupe 52"/>
          <p:cNvGrpSpPr/>
          <p:nvPr/>
        </p:nvGrpSpPr>
        <p:grpSpPr>
          <a:xfrm>
            <a:off x="-28648" y="2279904"/>
            <a:ext cx="26009600" cy="15394576"/>
            <a:chOff x="0" y="2442102"/>
            <a:chExt cx="26009600" cy="15394576"/>
          </a:xfrm>
        </p:grpSpPr>
        <p:pic>
          <p:nvPicPr>
            <p:cNvPr id="57" name="Picture 2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20" b="14333"/>
            <a:stretch/>
          </p:blipFill>
          <p:spPr bwMode="auto">
            <a:xfrm rot="5400000">
              <a:off x="-520839" y="4355767"/>
              <a:ext cx="14001750" cy="129600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58" name="Groupe 57"/>
            <p:cNvGrpSpPr/>
            <p:nvPr/>
          </p:nvGrpSpPr>
          <p:grpSpPr>
            <a:xfrm>
              <a:off x="0" y="2442102"/>
              <a:ext cx="26009600" cy="15391681"/>
              <a:chOff x="0" y="2482406"/>
              <a:chExt cx="26009600" cy="15391681"/>
            </a:xfrm>
          </p:grpSpPr>
          <p:sp>
            <p:nvSpPr>
              <p:cNvPr id="59" name="Espace réservé du texte 10"/>
              <p:cNvSpPr txBox="1">
                <a:spLocks/>
              </p:cNvSpPr>
              <p:nvPr/>
            </p:nvSpPr>
            <p:spPr>
              <a:xfrm>
                <a:off x="12946884" y="2482406"/>
                <a:ext cx="13062716" cy="1438546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anchor="t"/>
              <a:lstStyle>
                <a:lvl1pPr marL="914400" indent="-914400" algn="l">
                  <a:lnSpc>
                    <a:spcPct val="150000"/>
                  </a:lnSpc>
                  <a:buClr>
                    <a:schemeClr val="accent6">
                      <a:lumMod val="75000"/>
                    </a:schemeClr>
                  </a:buClr>
                  <a:buFont typeface="Mistral" pitchFamily="66" charset="0"/>
                  <a:buChar char="►"/>
                  <a:defRPr sz="5400" spc="-150">
                    <a:solidFill>
                      <a:schemeClr val="bg1"/>
                    </a:solidFill>
                    <a:latin typeface="+mj-lt"/>
                  </a:defRPr>
                </a:lvl1pPr>
                <a:lvl2pPr marL="2141538" indent="-698500" algn="l">
                  <a:buClr>
                    <a:schemeClr val="accent6">
                      <a:lumMod val="75000"/>
                    </a:schemeClr>
                  </a:buClr>
                  <a:buSzPct val="70000"/>
                  <a:buFont typeface="Mistral" pitchFamily="66" charset="0"/>
                  <a:buChar char="►"/>
                  <a:defRPr sz="4400" spc="-150">
                    <a:solidFill>
                      <a:schemeClr val="bg1"/>
                    </a:solidFill>
                    <a:latin typeface="+mj-lt"/>
                  </a:defRPr>
                </a:lvl2pPr>
                <a:lvl3pPr>
                  <a:defRPr sz="4000">
                    <a:solidFill>
                      <a:schemeClr val="bg1"/>
                    </a:solidFill>
                    <a:latin typeface="+mj-lt"/>
                  </a:defRPr>
                </a:lvl3pPr>
                <a:lvl4pPr>
                  <a:defRPr sz="4000">
                    <a:solidFill>
                      <a:schemeClr val="bg1"/>
                    </a:solidFill>
                    <a:latin typeface="+mj-lt"/>
                  </a:defRPr>
                </a:lvl4pPr>
                <a:lvl5pPr>
                  <a:defRPr sz="4000">
                    <a:solidFill>
                      <a:schemeClr val="bg1"/>
                    </a:solidFill>
                    <a:latin typeface="+mj-lt"/>
                  </a:defRPr>
                </a:lvl5pPr>
              </a:lstStyle>
              <a:p>
                <a:pPr marL="0" indent="0" algn="ctr">
                  <a:buNone/>
                  <a:tabLst>
                    <a:tab pos="5657850" algn="l"/>
                  </a:tabLst>
                </a:pPr>
                <a:r>
                  <a:rPr lang="en-GB" b="1" dirty="0">
                    <a:solidFill>
                      <a:schemeClr val="accent6">
                        <a:lumMod val="75000"/>
                      </a:schemeClr>
                    </a:solidFill>
                  </a:rPr>
                  <a:t>Computation time (</a:t>
                </a:r>
                <a:r>
                  <a:rPr lang="en-GB" b="1" dirty="0" err="1">
                    <a:solidFill>
                      <a:schemeClr val="accent6">
                        <a:lumMod val="75000"/>
                      </a:schemeClr>
                    </a:solidFill>
                  </a:rPr>
                  <a:t>ms</a:t>
                </a:r>
                <a:r>
                  <a:rPr lang="en-GB" b="1" dirty="0">
                    <a:solidFill>
                      <a:schemeClr val="accent6">
                        <a:lumMod val="75000"/>
                      </a:schemeClr>
                    </a:solidFill>
                  </a:rPr>
                  <a:t>)</a:t>
                </a:r>
              </a:p>
            </p:txBody>
          </p:sp>
          <p:sp>
            <p:nvSpPr>
              <p:cNvPr id="60" name="Espace réservé du texte 10"/>
              <p:cNvSpPr txBox="1">
                <a:spLocks/>
              </p:cNvSpPr>
              <p:nvPr/>
            </p:nvSpPr>
            <p:spPr>
              <a:xfrm>
                <a:off x="0" y="2482406"/>
                <a:ext cx="12946884" cy="1438546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anchor="t"/>
              <a:lstStyle>
                <a:lvl1pPr marL="914400" indent="-914400" algn="l">
                  <a:lnSpc>
                    <a:spcPct val="150000"/>
                  </a:lnSpc>
                  <a:buClr>
                    <a:schemeClr val="accent6">
                      <a:lumMod val="75000"/>
                    </a:schemeClr>
                  </a:buClr>
                  <a:buFont typeface="Mistral" pitchFamily="66" charset="0"/>
                  <a:buChar char="►"/>
                  <a:defRPr sz="5400" spc="-150">
                    <a:solidFill>
                      <a:schemeClr val="bg1"/>
                    </a:solidFill>
                    <a:latin typeface="+mj-lt"/>
                  </a:defRPr>
                </a:lvl1pPr>
                <a:lvl2pPr marL="2141538" indent="-698500" algn="l">
                  <a:buClr>
                    <a:schemeClr val="accent6">
                      <a:lumMod val="75000"/>
                    </a:schemeClr>
                  </a:buClr>
                  <a:buSzPct val="70000"/>
                  <a:buFont typeface="Mistral" pitchFamily="66" charset="0"/>
                  <a:buChar char="►"/>
                  <a:defRPr sz="4400" spc="-150">
                    <a:solidFill>
                      <a:schemeClr val="bg1"/>
                    </a:solidFill>
                    <a:latin typeface="+mj-lt"/>
                  </a:defRPr>
                </a:lvl2pPr>
                <a:lvl3pPr>
                  <a:defRPr sz="4000">
                    <a:solidFill>
                      <a:schemeClr val="bg1"/>
                    </a:solidFill>
                    <a:latin typeface="+mj-lt"/>
                  </a:defRPr>
                </a:lvl3pPr>
                <a:lvl4pPr>
                  <a:defRPr sz="4000">
                    <a:solidFill>
                      <a:schemeClr val="bg1"/>
                    </a:solidFill>
                    <a:latin typeface="+mj-lt"/>
                  </a:defRPr>
                </a:lvl4pPr>
                <a:lvl5pPr>
                  <a:defRPr sz="4000">
                    <a:solidFill>
                      <a:schemeClr val="bg1"/>
                    </a:solidFill>
                    <a:latin typeface="+mj-lt"/>
                  </a:defRPr>
                </a:lvl5pPr>
              </a:lstStyle>
              <a:p>
                <a:pPr marL="0" indent="0" algn="ctr">
                  <a:buNone/>
                  <a:tabLst>
                    <a:tab pos="5657850" algn="l"/>
                  </a:tabLst>
                </a:pPr>
                <a:r>
                  <a:rPr lang="en-GB" b="1" dirty="0">
                    <a:solidFill>
                      <a:schemeClr val="accent6">
                        <a:lumMod val="75000"/>
                      </a:schemeClr>
                    </a:solidFill>
                  </a:rPr>
                  <a:t>Number of iterations</a:t>
                </a:r>
              </a:p>
            </p:txBody>
          </p:sp>
          <p:pic>
            <p:nvPicPr>
              <p:cNvPr id="61" name="Picture 38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251" b="21142"/>
              <a:stretch/>
            </p:blipFill>
            <p:spPr bwMode="auto">
              <a:xfrm rot="5400000">
                <a:off x="12462942" y="4327429"/>
                <a:ext cx="14001750" cy="130915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62" name="Groupe 61"/>
          <p:cNvGrpSpPr/>
          <p:nvPr/>
        </p:nvGrpSpPr>
        <p:grpSpPr>
          <a:xfrm>
            <a:off x="1328775" y="3672730"/>
            <a:ext cx="23158173" cy="14001750"/>
            <a:chOff x="1236420" y="3872337"/>
            <a:chExt cx="23158173" cy="14001750"/>
          </a:xfrm>
        </p:grpSpPr>
        <p:pic>
          <p:nvPicPr>
            <p:cNvPr id="63" name="Picture 2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19" b="21142"/>
            <a:stretch/>
          </p:blipFill>
          <p:spPr bwMode="auto">
            <a:xfrm rot="5400000">
              <a:off x="36271" y="5072486"/>
              <a:ext cx="14001750" cy="116014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4" name="Picture 39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19" b="21142"/>
            <a:stretch/>
          </p:blipFill>
          <p:spPr bwMode="auto">
            <a:xfrm rot="5400000">
              <a:off x="11592993" y="5072487"/>
              <a:ext cx="14001750" cy="11601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4920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Asynchronous preconditioner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GB" smtClean="0"/>
              <a:pPr/>
              <a:t>29</a:t>
            </a:fld>
            <a:endParaRPr lang="en-GB"/>
          </a:p>
        </p:txBody>
      </p:sp>
      <p:grpSp>
        <p:nvGrpSpPr>
          <p:cNvPr id="7" name="Groupe 6"/>
          <p:cNvGrpSpPr/>
          <p:nvPr/>
        </p:nvGrpSpPr>
        <p:grpSpPr>
          <a:xfrm>
            <a:off x="7936620" y="5911776"/>
            <a:ext cx="10009112" cy="7416824"/>
            <a:chOff x="1195488" y="6225208"/>
            <a:chExt cx="13249472" cy="9361040"/>
          </a:xfrm>
        </p:grpSpPr>
        <p:sp>
          <p:nvSpPr>
            <p:cNvPr id="3" name="Rectangle à coins arrondis 2"/>
            <p:cNvSpPr/>
            <p:nvPr/>
          </p:nvSpPr>
          <p:spPr>
            <a:xfrm>
              <a:off x="1195488" y="6225208"/>
              <a:ext cx="13249472" cy="9361040"/>
            </a:xfrm>
            <a:prstGeom prst="roundRect">
              <a:avLst>
                <a:gd name="adj" fmla="val 7290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7536" y="6666577"/>
              <a:ext cx="12313368" cy="8461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Espace réservé du texte 5"/>
          <p:cNvSpPr txBox="1">
            <a:spLocks/>
          </p:cNvSpPr>
          <p:nvPr/>
        </p:nvSpPr>
        <p:spPr>
          <a:xfrm>
            <a:off x="1131864" y="13858056"/>
            <a:ext cx="23618624" cy="4176464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spc="-300" dirty="0" smtClean="0"/>
              <a:t>We can compute rotations independently of the deformation model :</a:t>
            </a:r>
          </a:p>
          <a:p>
            <a:pPr lvl="1">
              <a:buFont typeface="Wingdings" pitchFamily="2" charset="2"/>
              <a:buChar char="Ø"/>
            </a:pPr>
            <a:r>
              <a:rPr lang="en-GB" spc="-300" dirty="0" smtClean="0"/>
              <a:t>For co-rotational model we use directly the rotations computed by the model</a:t>
            </a:r>
          </a:p>
          <a:p>
            <a:pPr lvl="1">
              <a:buFont typeface="Wingdings" pitchFamily="2" charset="2"/>
              <a:buChar char="Ø"/>
            </a:pPr>
            <a:r>
              <a:rPr lang="en-GB" spc="-300" dirty="0" smtClean="0"/>
              <a:t>For other models we use shape matching method [Müller et al. 2005]</a:t>
            </a:r>
          </a:p>
        </p:txBody>
      </p:sp>
      <p:sp>
        <p:nvSpPr>
          <p:cNvPr id="10" name="Espace réservé du texte 5"/>
          <p:cNvSpPr txBox="1">
            <a:spLocks/>
          </p:cNvSpPr>
          <p:nvPr/>
        </p:nvSpPr>
        <p:spPr>
          <a:xfrm>
            <a:off x="1131864" y="2370784"/>
            <a:ext cx="23618624" cy="3024336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dirty="0" smtClean="0"/>
              <a:t>Heuristic </a:t>
            </a:r>
            <a:r>
              <a:rPr lang="en-GB" spc="-300" dirty="0" smtClean="0"/>
              <a:t>to limit the divergence of the </a:t>
            </a:r>
            <a:r>
              <a:rPr lang="en-GB" spc="-300" dirty="0" err="1" smtClean="0"/>
              <a:t>préconditionneur</a:t>
            </a:r>
            <a:r>
              <a:rPr lang="en-GB" spc="-300" dirty="0" smtClean="0"/>
              <a:t> :</a:t>
            </a:r>
          </a:p>
          <a:p>
            <a:pPr lvl="1">
              <a:buFont typeface="Wingdings" pitchFamily="2" charset="2"/>
              <a:buChar char="Ø"/>
            </a:pPr>
            <a:r>
              <a:rPr lang="en-GB" spc="-300" dirty="0" smtClean="0"/>
              <a:t>Apply rotation which appears since the last update of the </a:t>
            </a:r>
            <a:r>
              <a:rPr lang="en-GB" spc="-300" dirty="0" err="1" smtClean="0"/>
              <a:t>preconditioner</a:t>
            </a:r>
            <a:endParaRPr lang="en-GB" spc="-300" dirty="0" smtClean="0"/>
          </a:p>
          <a:p>
            <a:pPr lvl="1">
              <a:buFont typeface="Wingdings" pitchFamily="2" charset="2"/>
              <a:buChar char="Ø"/>
            </a:pPr>
            <a:r>
              <a:rPr lang="en-GB" spc="-300" dirty="0" smtClean="0"/>
              <a:t>Limit the effect of geometrical non </a:t>
            </a:r>
            <a:r>
              <a:rPr lang="en-GB" spc="-300" dirty="0" err="1" smtClean="0"/>
              <a:t>linearities</a:t>
            </a:r>
            <a:endParaRPr lang="en-GB" spc="-300" dirty="0" smtClean="0"/>
          </a:p>
          <a:p>
            <a:pPr lvl="1">
              <a:buFont typeface="Wingdings" pitchFamily="2" charset="2"/>
              <a:buChar char="Ø"/>
            </a:pPr>
            <a:endParaRPr lang="en-GB" spc="-300" dirty="0" smtClean="0"/>
          </a:p>
          <a:p>
            <a:pPr lvl="1">
              <a:buFont typeface="Wingdings" pitchFamily="2" charset="2"/>
              <a:buChar char="Ø"/>
            </a:pPr>
            <a:endParaRPr lang="en-GB" spc="-300" dirty="0" smtClean="0"/>
          </a:p>
          <a:p>
            <a:pPr>
              <a:buFont typeface="Wingdings" pitchFamily="2" charset="2"/>
              <a:buChar char="Ø"/>
            </a:pPr>
            <a:endParaRPr lang="en-GB" spc="-300" dirty="0"/>
          </a:p>
        </p:txBody>
      </p:sp>
    </p:spTree>
    <p:extLst>
      <p:ext uri="{BB962C8B-B14F-4D97-AF65-F5344CB8AC3E}">
        <p14:creationId xmlns:p14="http://schemas.microsoft.com/office/powerpoint/2010/main" val="28895787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Medical Simulations</a:t>
            </a:r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4" name="Groupe 3"/>
          <p:cNvGrpSpPr/>
          <p:nvPr/>
        </p:nvGrpSpPr>
        <p:grpSpPr>
          <a:xfrm>
            <a:off x="664072" y="1589344"/>
            <a:ext cx="24698744" cy="4050026"/>
            <a:chOff x="427865" y="15322241"/>
            <a:chExt cx="24698744" cy="4050026"/>
          </a:xfrm>
        </p:grpSpPr>
        <p:sp>
          <p:nvSpPr>
            <p:cNvPr id="12" name="Rectangle à coins arrondis 11"/>
            <p:cNvSpPr/>
            <p:nvPr/>
          </p:nvSpPr>
          <p:spPr>
            <a:xfrm>
              <a:off x="427865" y="15322241"/>
              <a:ext cx="24698744" cy="4050026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mtClean="0"/>
                <a:t>Sim</a:t>
              </a:r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397912" y="16734248"/>
              <a:ext cx="4862602" cy="1458162"/>
            </a:xfrm>
            <a:prstGeom prst="rect">
              <a:avLst/>
            </a:prstGeom>
            <a:ln/>
            <a:effectLst>
              <a:outerShdw blurRad="40000" dist="23000" dir="5400000" rotWithShape="0">
                <a:srgbClr val="000000">
                  <a:alpha val="35000"/>
                </a:srgbClr>
              </a:outerShdw>
              <a:reflection blurRad="6350" stA="52000" endA="300" endPos="35000" dir="5400000" sy="-100000" algn="bl" rotWithShape="0"/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chemeClr val="tx1"/>
                  </a:solidFill>
                </a:rPr>
                <a:t>Learning</a:t>
              </a:r>
              <a:endParaRPr lang="en-US" sz="4400">
                <a:solidFill>
                  <a:schemeClr val="tx1"/>
                </a:solidFill>
              </a:endParaRPr>
            </a:p>
          </p:txBody>
        </p:sp>
        <p:sp>
          <p:nvSpPr>
            <p:cNvPr id="14" name="Flèche droite 13"/>
            <p:cNvSpPr/>
            <p:nvPr/>
          </p:nvSpPr>
          <p:spPr>
            <a:xfrm>
              <a:off x="16135125" y="17018271"/>
              <a:ext cx="2232248" cy="972108"/>
            </a:xfrm>
            <a:prstGeom prst="rightArrow">
              <a:avLst/>
            </a:prstGeom>
            <a:ln/>
            <a:effectLst>
              <a:outerShdw blurRad="40000" dist="23000" dir="5400000" rotWithShape="0">
                <a:srgbClr val="000000">
                  <a:alpha val="35000"/>
                </a:srgbClr>
              </a:outerShdw>
              <a:reflection blurRad="6350" stA="50000" endA="300" endPos="38500" dist="50800" dir="5400000" sy="-100000" algn="bl" rotWithShape="0"/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9293961" y="16734248"/>
              <a:ext cx="4862602" cy="1458162"/>
            </a:xfrm>
            <a:prstGeom prst="rect">
              <a:avLst/>
            </a:prstGeom>
            <a:ln/>
            <a:effectLst>
              <a:outerShdw blurRad="40000" dist="23000" dir="5400000" rotWithShape="0">
                <a:srgbClr val="000000">
                  <a:alpha val="35000"/>
                </a:srgbClr>
              </a:outerShdw>
              <a:reflection blurRad="6350" stA="52000" endA="300" endPos="35000" dir="5400000" sy="-100000" algn="bl" rotWithShape="0"/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chemeClr val="tx1"/>
                  </a:solidFill>
                </a:rPr>
                <a:t>Assistance</a:t>
              </a:r>
              <a:endParaRPr lang="en-US" sz="4400">
                <a:solidFill>
                  <a:schemeClr val="tx1"/>
                </a:solidFill>
              </a:endParaRPr>
            </a:p>
          </p:txBody>
        </p:sp>
        <p:sp>
          <p:nvSpPr>
            <p:cNvPr id="16" name="Flèche droite 15"/>
            <p:cNvSpPr/>
            <p:nvPr/>
          </p:nvSpPr>
          <p:spPr>
            <a:xfrm>
              <a:off x="7187101" y="17049449"/>
              <a:ext cx="2232248" cy="972108"/>
            </a:xfrm>
            <a:prstGeom prst="rightArrow">
              <a:avLst/>
            </a:prstGeom>
            <a:ln/>
            <a:effectLst>
              <a:outerShdw blurRad="40000" dist="23000" dir="5400000" rotWithShape="0">
                <a:srgbClr val="000000">
                  <a:alpha val="35000"/>
                </a:srgbClr>
              </a:outerShdw>
              <a:reflection blurRad="6350" stA="50000" endA="300" endPos="38500" dist="50800" dir="5400000" sy="-100000" algn="bl" rotWithShape="0"/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345936" y="16734248"/>
              <a:ext cx="4862602" cy="1458162"/>
            </a:xfrm>
            <a:prstGeom prst="rect">
              <a:avLst/>
            </a:prstGeom>
            <a:ln/>
            <a:effectLst>
              <a:outerShdw blurRad="40000" dist="23000" dir="5400000" rotWithShape="0">
                <a:srgbClr val="000000">
                  <a:alpha val="35000"/>
                </a:srgbClr>
              </a:outerShdw>
              <a:reflection blurRad="6350" stA="52000" endA="300" endPos="35000" dir="5400000" sy="-100000" algn="bl" rotWithShape="0"/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chemeClr val="tx1"/>
                  </a:solidFill>
                </a:rPr>
                <a:t>Planning</a:t>
              </a:r>
              <a:endParaRPr lang="en-US" sz="4400">
                <a:solidFill>
                  <a:schemeClr val="tx1"/>
                </a:solidFill>
              </a:endParaRPr>
            </a:p>
          </p:txBody>
        </p:sp>
      </p:grpSp>
      <p:sp>
        <p:nvSpPr>
          <p:cNvPr id="19" name="Espace réservé du texte 3"/>
          <p:cNvSpPr txBox="1">
            <a:spLocks/>
          </p:cNvSpPr>
          <p:nvPr/>
        </p:nvSpPr>
        <p:spPr>
          <a:xfrm>
            <a:off x="1635203" y="6369224"/>
            <a:ext cx="12754153" cy="11557284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US" dirty="0" smtClean="0"/>
              <a:t>Simulation for training :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Decrease the learning time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Improve training</a:t>
            </a:r>
          </a:p>
          <a:p>
            <a:pPr lvl="1" indent="0">
              <a:buNone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Pacification of a complex surgery :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Evaluation of the best strategy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Select the equipment best </a:t>
            </a:r>
            <a:r>
              <a:rPr lang="en-US" dirty="0" smtClean="0"/>
              <a:t>suited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Simulations patient-specific</a:t>
            </a:r>
          </a:p>
          <a:p>
            <a:pPr lvl="1"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Assistance during the operation :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Give more information to surgeons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Decrease risks of the operation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2817" y="12174264"/>
            <a:ext cx="8544949" cy="640871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e 6"/>
          <p:cNvGrpSpPr/>
          <p:nvPr/>
        </p:nvGrpSpPr>
        <p:grpSpPr>
          <a:xfrm>
            <a:off x="1381343" y="4424034"/>
            <a:ext cx="23339328" cy="1215336"/>
            <a:chOff x="1402775" y="4164811"/>
            <a:chExt cx="23339328" cy="1215336"/>
          </a:xfrm>
        </p:grpSpPr>
        <p:sp>
          <p:nvSpPr>
            <p:cNvPr id="5" name="Accolade fermante 4"/>
            <p:cNvSpPr/>
            <p:nvPr/>
          </p:nvSpPr>
          <p:spPr>
            <a:xfrm rot="5400000">
              <a:off x="12798321" y="-7230735"/>
              <a:ext cx="548235" cy="23339328"/>
            </a:xfrm>
            <a:prstGeom prst="rightBrace">
              <a:avLst>
                <a:gd name="adj1" fmla="val 8333"/>
                <a:gd name="adj2" fmla="val 50163"/>
              </a:avLst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9454783" y="4610706"/>
              <a:ext cx="701679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smtClean="0"/>
                <a:t>Computation time constraints</a:t>
              </a:r>
              <a:endParaRPr lang="en-US" sz="4400"/>
            </a:p>
          </p:txBody>
        </p:sp>
      </p:grpSp>
      <p:sp>
        <p:nvSpPr>
          <p:cNvPr id="9" name="Flèche droite 8"/>
          <p:cNvSpPr/>
          <p:nvPr/>
        </p:nvSpPr>
        <p:spPr>
          <a:xfrm>
            <a:off x="1672223" y="1733360"/>
            <a:ext cx="22757566" cy="1035464"/>
          </a:xfrm>
          <a:prstGeom prst="rightArrow">
            <a:avLst/>
          </a:prstGeom>
          <a:gradFill>
            <a:gsLst>
              <a:gs pos="0">
                <a:srgbClr val="FF0000"/>
              </a:gs>
              <a:gs pos="100000">
                <a:srgbClr val="92D050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/>
              <a:t>Precision</a:t>
            </a:r>
            <a:endParaRPr lang="en-US" sz="4400"/>
          </a:p>
        </p:txBody>
      </p:sp>
      <p:pic>
        <p:nvPicPr>
          <p:cNvPr id="1026" name="Picture 2" descr="C:\Users\hadrien\Desktop\Capture_decran_2011-06-27_a_16.43.37_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6802" y="6278161"/>
            <a:ext cx="8480963" cy="528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48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Asynchronous </a:t>
            </a:r>
            <a:r>
              <a:rPr lang="en-GB" dirty="0" err="1"/>
              <a:t>preconditioner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fr-FR" smtClean="0"/>
              <a:pPr/>
              <a:t>30</a:t>
            </a:fld>
            <a:endParaRPr lang="fr-FR"/>
          </a:p>
        </p:txBody>
      </p:sp>
      <p:grpSp>
        <p:nvGrpSpPr>
          <p:cNvPr id="19" name="Groupe 18"/>
          <p:cNvGrpSpPr/>
          <p:nvPr/>
        </p:nvGrpSpPr>
        <p:grpSpPr>
          <a:xfrm>
            <a:off x="3070" y="2345160"/>
            <a:ext cx="26009600" cy="15391681"/>
            <a:chOff x="0" y="2482406"/>
            <a:chExt cx="26009600" cy="15391681"/>
          </a:xfrm>
        </p:grpSpPr>
        <p:sp>
          <p:nvSpPr>
            <p:cNvPr id="20" name="Espace réservé du texte 10"/>
            <p:cNvSpPr txBox="1">
              <a:spLocks/>
            </p:cNvSpPr>
            <p:nvPr/>
          </p:nvSpPr>
          <p:spPr>
            <a:xfrm>
              <a:off x="0" y="2482406"/>
              <a:ext cx="12946884" cy="1438546"/>
            </a:xfrm>
            <a:prstGeom prst="rect">
              <a:avLst/>
            </a:prstGeom>
            <a:solidFill>
              <a:schemeClr val="tx1"/>
            </a:solidFill>
          </p:spPr>
          <p:txBody>
            <a:bodyPr anchor="t"/>
            <a:lstStyle>
              <a:lvl1pPr marL="914400" indent="-914400" algn="l">
                <a:lnSpc>
                  <a:spcPct val="150000"/>
                </a:lnSpc>
                <a:buClr>
                  <a:schemeClr val="accent6">
                    <a:lumMod val="75000"/>
                  </a:schemeClr>
                </a:buClr>
                <a:buFont typeface="Mistral" pitchFamily="66" charset="0"/>
                <a:buChar char="►"/>
                <a:defRPr sz="5400" spc="-150">
                  <a:solidFill>
                    <a:schemeClr val="bg1"/>
                  </a:solidFill>
                  <a:latin typeface="+mj-lt"/>
                </a:defRPr>
              </a:lvl1pPr>
              <a:lvl2pPr marL="2141538" indent="-698500" algn="l">
                <a:buClr>
                  <a:schemeClr val="accent6">
                    <a:lumMod val="75000"/>
                  </a:schemeClr>
                </a:buClr>
                <a:buSzPct val="70000"/>
                <a:buFont typeface="Mistral" pitchFamily="66" charset="0"/>
                <a:buChar char="►"/>
                <a:defRPr sz="4400" spc="-150">
                  <a:solidFill>
                    <a:schemeClr val="bg1"/>
                  </a:solidFill>
                  <a:latin typeface="+mj-lt"/>
                </a:defRPr>
              </a:lvl2pPr>
              <a:lvl3pPr>
                <a:defRPr sz="4000">
                  <a:solidFill>
                    <a:schemeClr val="bg1"/>
                  </a:solidFill>
                  <a:latin typeface="+mj-lt"/>
                </a:defRPr>
              </a:lvl3pPr>
              <a:lvl4pPr>
                <a:defRPr sz="4000">
                  <a:solidFill>
                    <a:schemeClr val="bg1"/>
                  </a:solidFill>
                  <a:latin typeface="+mj-lt"/>
                </a:defRPr>
              </a:lvl4pPr>
              <a:lvl5pPr>
                <a:defRPr sz="4000">
                  <a:solidFill>
                    <a:schemeClr val="bg1"/>
                  </a:solidFill>
                  <a:latin typeface="+mj-lt"/>
                </a:defRPr>
              </a:lvl5pPr>
            </a:lstStyle>
            <a:p>
              <a:pPr marL="0" indent="0" algn="ctr">
                <a:buNone/>
                <a:tabLst>
                  <a:tab pos="5657850" algn="l"/>
                </a:tabLst>
              </a:pPr>
              <a:r>
                <a:rPr lang="en-GB" b="1" dirty="0">
                  <a:solidFill>
                    <a:schemeClr val="accent6">
                      <a:lumMod val="75000"/>
                    </a:schemeClr>
                  </a:solidFill>
                </a:rPr>
                <a:t>Number of iterations</a:t>
              </a:r>
            </a:p>
          </p:txBody>
        </p:sp>
        <p:sp>
          <p:nvSpPr>
            <p:cNvPr id="21" name="Espace réservé du texte 10"/>
            <p:cNvSpPr txBox="1">
              <a:spLocks/>
            </p:cNvSpPr>
            <p:nvPr/>
          </p:nvSpPr>
          <p:spPr>
            <a:xfrm>
              <a:off x="12946884" y="2482406"/>
              <a:ext cx="13062716" cy="1438546"/>
            </a:xfrm>
            <a:prstGeom prst="rect">
              <a:avLst/>
            </a:prstGeom>
            <a:solidFill>
              <a:schemeClr val="tx1"/>
            </a:solidFill>
          </p:spPr>
          <p:txBody>
            <a:bodyPr anchor="t"/>
            <a:lstStyle>
              <a:lvl1pPr marL="914400" indent="-914400" algn="l">
                <a:lnSpc>
                  <a:spcPct val="150000"/>
                </a:lnSpc>
                <a:buClr>
                  <a:schemeClr val="accent6">
                    <a:lumMod val="75000"/>
                  </a:schemeClr>
                </a:buClr>
                <a:buFont typeface="Mistral" pitchFamily="66" charset="0"/>
                <a:buChar char="►"/>
                <a:defRPr sz="5400" spc="-150">
                  <a:solidFill>
                    <a:schemeClr val="bg1"/>
                  </a:solidFill>
                  <a:latin typeface="+mj-lt"/>
                </a:defRPr>
              </a:lvl1pPr>
              <a:lvl2pPr marL="2141538" indent="-698500" algn="l">
                <a:buClr>
                  <a:schemeClr val="accent6">
                    <a:lumMod val="75000"/>
                  </a:schemeClr>
                </a:buClr>
                <a:buSzPct val="70000"/>
                <a:buFont typeface="Mistral" pitchFamily="66" charset="0"/>
                <a:buChar char="►"/>
                <a:defRPr sz="4400" spc="-150">
                  <a:solidFill>
                    <a:schemeClr val="bg1"/>
                  </a:solidFill>
                  <a:latin typeface="+mj-lt"/>
                </a:defRPr>
              </a:lvl2pPr>
              <a:lvl3pPr>
                <a:defRPr sz="4000">
                  <a:solidFill>
                    <a:schemeClr val="bg1"/>
                  </a:solidFill>
                  <a:latin typeface="+mj-lt"/>
                </a:defRPr>
              </a:lvl3pPr>
              <a:lvl4pPr>
                <a:defRPr sz="4000">
                  <a:solidFill>
                    <a:schemeClr val="bg1"/>
                  </a:solidFill>
                  <a:latin typeface="+mj-lt"/>
                </a:defRPr>
              </a:lvl4pPr>
              <a:lvl5pPr>
                <a:defRPr sz="4000">
                  <a:solidFill>
                    <a:schemeClr val="bg1"/>
                  </a:solidFill>
                  <a:latin typeface="+mj-lt"/>
                </a:defRPr>
              </a:lvl5pPr>
            </a:lstStyle>
            <a:p>
              <a:pPr marL="0" indent="0" algn="ctr">
                <a:buNone/>
                <a:tabLst>
                  <a:tab pos="5657850" algn="l"/>
                </a:tabLst>
              </a:pPr>
              <a:r>
                <a:rPr lang="en-GB" b="1" dirty="0">
                  <a:solidFill>
                    <a:schemeClr val="accent6">
                      <a:lumMod val="75000"/>
                    </a:schemeClr>
                  </a:solidFill>
                </a:rPr>
                <a:t>Computation time (</a:t>
              </a:r>
              <a:r>
                <a:rPr lang="en-GB" b="1" dirty="0" err="1">
                  <a:solidFill>
                    <a:schemeClr val="accent6">
                      <a:lumMod val="75000"/>
                    </a:schemeClr>
                  </a:solidFill>
                </a:rPr>
                <a:t>ms</a:t>
              </a:r>
              <a:r>
                <a:rPr lang="en-GB" b="1" dirty="0">
                  <a:solidFill>
                    <a:schemeClr val="accent6">
                      <a:lumMod val="75000"/>
                    </a:schemeClr>
                  </a:solidFill>
                </a:rPr>
                <a:t>)</a:t>
              </a:r>
            </a:p>
          </p:txBody>
        </p:sp>
        <p:grpSp>
          <p:nvGrpSpPr>
            <p:cNvPr id="22" name="Groupe 21"/>
            <p:cNvGrpSpPr/>
            <p:nvPr/>
          </p:nvGrpSpPr>
          <p:grpSpPr>
            <a:xfrm>
              <a:off x="0" y="3872337"/>
              <a:ext cx="26009600" cy="14001750"/>
              <a:chOff x="0" y="3872337"/>
              <a:chExt cx="26009600" cy="14001750"/>
            </a:xfrm>
          </p:grpSpPr>
          <p:pic>
            <p:nvPicPr>
              <p:cNvPr id="23" name="Picture 25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719" b="14822"/>
              <a:stretch/>
            </p:blipFill>
            <p:spPr bwMode="auto">
              <a:xfrm rot="5400000">
                <a:off x="-569582" y="4441919"/>
                <a:ext cx="14001750" cy="128625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4" name="Picture 39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924" b="21142"/>
              <a:stretch/>
            </p:blipFill>
            <p:spPr bwMode="auto">
              <a:xfrm rot="5400000">
                <a:off x="12430286" y="4294773"/>
                <a:ext cx="14001750" cy="131568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25" name="Groupe 24"/>
          <p:cNvGrpSpPr/>
          <p:nvPr/>
        </p:nvGrpSpPr>
        <p:grpSpPr>
          <a:xfrm>
            <a:off x="1275247" y="3736412"/>
            <a:ext cx="23178186" cy="14001751"/>
            <a:chOff x="1370148" y="3872334"/>
            <a:chExt cx="23178186" cy="14001751"/>
          </a:xfrm>
        </p:grpSpPr>
        <p:pic>
          <p:nvPicPr>
            <p:cNvPr id="26" name="Picture 26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19" b="21142"/>
            <a:stretch/>
          </p:blipFill>
          <p:spPr bwMode="auto">
            <a:xfrm rot="5400000">
              <a:off x="169998" y="5072485"/>
              <a:ext cx="14001750" cy="11601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40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19" b="21142"/>
            <a:stretch/>
          </p:blipFill>
          <p:spPr bwMode="auto">
            <a:xfrm rot="5400000">
              <a:off x="11746734" y="5072484"/>
              <a:ext cx="14001750" cy="11601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6431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Asynchronous preconditioner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GB" smtClean="0"/>
              <a:pPr/>
              <a:t>31</a:t>
            </a:fld>
            <a:endParaRPr lang="en-GB"/>
          </a:p>
        </p:txBody>
      </p:sp>
      <p:grpSp>
        <p:nvGrpSpPr>
          <p:cNvPr id="7" name="Groupe 6"/>
          <p:cNvGrpSpPr/>
          <p:nvPr/>
        </p:nvGrpSpPr>
        <p:grpSpPr>
          <a:xfrm>
            <a:off x="7936620" y="5868392"/>
            <a:ext cx="10009112" cy="7416824"/>
            <a:chOff x="1195488" y="6225208"/>
            <a:chExt cx="13249472" cy="9361040"/>
          </a:xfrm>
        </p:grpSpPr>
        <p:sp>
          <p:nvSpPr>
            <p:cNvPr id="3" name="Rectangle à coins arrondis 2"/>
            <p:cNvSpPr/>
            <p:nvPr/>
          </p:nvSpPr>
          <p:spPr>
            <a:xfrm>
              <a:off x="1195488" y="6225208"/>
              <a:ext cx="13249472" cy="9361040"/>
            </a:xfrm>
            <a:prstGeom prst="roundRect">
              <a:avLst>
                <a:gd name="adj" fmla="val 7290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7536" y="6666577"/>
              <a:ext cx="12313368" cy="8461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Espace réservé du texte 5"/>
          <p:cNvSpPr txBox="1">
            <a:spLocks/>
          </p:cNvSpPr>
          <p:nvPr/>
        </p:nvSpPr>
        <p:spPr>
          <a:xfrm>
            <a:off x="1131864" y="13858056"/>
            <a:ext cx="23618624" cy="4176464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spc="-300" dirty="0" smtClean="0"/>
              <a:t>We can compute rotations independently of the deformation model :</a:t>
            </a:r>
          </a:p>
          <a:p>
            <a:pPr lvl="1">
              <a:buFont typeface="Wingdings" pitchFamily="2" charset="2"/>
              <a:buChar char="Ø"/>
            </a:pPr>
            <a:r>
              <a:rPr lang="en-GB" spc="-300" dirty="0" smtClean="0"/>
              <a:t>For co-rotational model we use directly the rotations computed by the model</a:t>
            </a:r>
          </a:p>
          <a:p>
            <a:pPr lvl="1">
              <a:buFont typeface="Wingdings" pitchFamily="2" charset="2"/>
              <a:buChar char="Ø"/>
            </a:pPr>
            <a:r>
              <a:rPr lang="en-GB" spc="-300" dirty="0" smtClean="0"/>
              <a:t>For other models we use shape matching method [Müller et al. 2005]</a:t>
            </a:r>
          </a:p>
          <a:p>
            <a:pPr>
              <a:buFont typeface="Wingdings" pitchFamily="2" charset="2"/>
              <a:buChar char="Ø"/>
            </a:pPr>
            <a:r>
              <a:rPr lang="en-GB" dirty="0" smtClean="0"/>
              <a:t>Only few time steps of simulation are necessary to update the </a:t>
            </a:r>
            <a:r>
              <a:rPr lang="en-GB" dirty="0" err="1" smtClean="0"/>
              <a:t>preconditioner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10" name="Espace réservé du texte 5"/>
          <p:cNvSpPr txBox="1">
            <a:spLocks/>
          </p:cNvSpPr>
          <p:nvPr/>
        </p:nvSpPr>
        <p:spPr>
          <a:xfrm>
            <a:off x="1131864" y="2370784"/>
            <a:ext cx="23618624" cy="3024336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smtClean="0"/>
              <a:t>Heuristic </a:t>
            </a:r>
            <a:r>
              <a:rPr lang="en-GB" spc="-300" smtClean="0"/>
              <a:t>to limit the divergence of the préconditionneur :</a:t>
            </a:r>
          </a:p>
          <a:p>
            <a:pPr lvl="1">
              <a:buFont typeface="Wingdings" pitchFamily="2" charset="2"/>
              <a:buChar char="Ø"/>
            </a:pPr>
            <a:r>
              <a:rPr lang="en-GB" spc="-300" smtClean="0"/>
              <a:t>Apply rotation which appears since the last update of the preconditioner</a:t>
            </a:r>
          </a:p>
          <a:p>
            <a:pPr lvl="1">
              <a:buFont typeface="Wingdings" pitchFamily="2" charset="2"/>
              <a:buChar char="Ø"/>
            </a:pPr>
            <a:r>
              <a:rPr lang="en-GB" spc="-300" smtClean="0"/>
              <a:t>Limit the effect of geometrical non linearities</a:t>
            </a:r>
          </a:p>
          <a:p>
            <a:pPr lvl="1">
              <a:buFont typeface="Wingdings" pitchFamily="2" charset="2"/>
              <a:buChar char="Ø"/>
            </a:pPr>
            <a:endParaRPr lang="en-GB" spc="-300" smtClean="0"/>
          </a:p>
          <a:p>
            <a:pPr lvl="1">
              <a:buFont typeface="Wingdings" pitchFamily="2" charset="2"/>
              <a:buChar char="Ø"/>
            </a:pPr>
            <a:endParaRPr lang="en-GB" spc="-300" smtClean="0"/>
          </a:p>
          <a:p>
            <a:pPr>
              <a:buFont typeface="Wingdings" pitchFamily="2" charset="2"/>
              <a:buChar char="Ø"/>
            </a:pPr>
            <a:endParaRPr lang="en-GB" spc="-300"/>
          </a:p>
        </p:txBody>
      </p:sp>
    </p:spTree>
    <p:extLst>
      <p:ext uri="{BB962C8B-B14F-4D97-AF65-F5344CB8AC3E}">
        <p14:creationId xmlns:p14="http://schemas.microsoft.com/office/powerpoint/2010/main" val="15078487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Asynchronous </a:t>
            </a:r>
            <a:r>
              <a:rPr lang="en-GB" dirty="0" err="1"/>
              <a:t>preconditioner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fr-FR" smtClean="0"/>
              <a:pPr/>
              <a:t>32</a:t>
            </a:fld>
            <a:endParaRPr lang="fr-FR"/>
          </a:p>
        </p:txBody>
      </p:sp>
      <p:grpSp>
        <p:nvGrpSpPr>
          <p:cNvPr id="22" name="Groupe 21"/>
          <p:cNvGrpSpPr/>
          <p:nvPr/>
        </p:nvGrpSpPr>
        <p:grpSpPr>
          <a:xfrm>
            <a:off x="0" y="2370784"/>
            <a:ext cx="26009600" cy="15368289"/>
            <a:chOff x="0" y="2370784"/>
            <a:chExt cx="26009600" cy="15368289"/>
          </a:xfrm>
        </p:grpSpPr>
        <p:grpSp>
          <p:nvGrpSpPr>
            <p:cNvPr id="23" name="Groupe 22"/>
            <p:cNvGrpSpPr/>
            <p:nvPr/>
          </p:nvGrpSpPr>
          <p:grpSpPr>
            <a:xfrm>
              <a:off x="0" y="2370784"/>
              <a:ext cx="26009600" cy="1438546"/>
              <a:chOff x="0" y="2482406"/>
              <a:chExt cx="26009600" cy="1438546"/>
            </a:xfrm>
          </p:grpSpPr>
          <p:sp>
            <p:nvSpPr>
              <p:cNvPr id="27" name="Espace réservé du texte 10"/>
              <p:cNvSpPr txBox="1">
                <a:spLocks/>
              </p:cNvSpPr>
              <p:nvPr/>
            </p:nvSpPr>
            <p:spPr>
              <a:xfrm>
                <a:off x="0" y="2482406"/>
                <a:ext cx="12946884" cy="1438546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anchor="t"/>
              <a:lstStyle>
                <a:lvl1pPr marL="914400" indent="-914400" algn="l">
                  <a:lnSpc>
                    <a:spcPct val="150000"/>
                  </a:lnSpc>
                  <a:buClr>
                    <a:schemeClr val="accent6">
                      <a:lumMod val="75000"/>
                    </a:schemeClr>
                  </a:buClr>
                  <a:buFont typeface="Mistral" pitchFamily="66" charset="0"/>
                  <a:buChar char="►"/>
                  <a:defRPr sz="5400" spc="-150">
                    <a:solidFill>
                      <a:schemeClr val="bg1"/>
                    </a:solidFill>
                    <a:latin typeface="+mj-lt"/>
                  </a:defRPr>
                </a:lvl1pPr>
                <a:lvl2pPr marL="2141538" indent="-698500" algn="l">
                  <a:buClr>
                    <a:schemeClr val="accent6">
                      <a:lumMod val="75000"/>
                    </a:schemeClr>
                  </a:buClr>
                  <a:buSzPct val="70000"/>
                  <a:buFont typeface="Mistral" pitchFamily="66" charset="0"/>
                  <a:buChar char="►"/>
                  <a:defRPr sz="4400" spc="-150">
                    <a:solidFill>
                      <a:schemeClr val="bg1"/>
                    </a:solidFill>
                    <a:latin typeface="+mj-lt"/>
                  </a:defRPr>
                </a:lvl2pPr>
                <a:lvl3pPr>
                  <a:defRPr sz="4000">
                    <a:solidFill>
                      <a:schemeClr val="bg1"/>
                    </a:solidFill>
                    <a:latin typeface="+mj-lt"/>
                  </a:defRPr>
                </a:lvl3pPr>
                <a:lvl4pPr>
                  <a:defRPr sz="4000">
                    <a:solidFill>
                      <a:schemeClr val="bg1"/>
                    </a:solidFill>
                    <a:latin typeface="+mj-lt"/>
                  </a:defRPr>
                </a:lvl4pPr>
                <a:lvl5pPr>
                  <a:defRPr sz="4000">
                    <a:solidFill>
                      <a:schemeClr val="bg1"/>
                    </a:solidFill>
                    <a:latin typeface="+mj-lt"/>
                  </a:defRPr>
                </a:lvl5pPr>
              </a:lstStyle>
              <a:p>
                <a:pPr marL="0" indent="0" algn="ctr">
                  <a:buNone/>
                  <a:tabLst>
                    <a:tab pos="5657850" algn="l"/>
                  </a:tabLst>
                </a:pPr>
                <a:r>
                  <a:rPr lang="en-GB" b="1" dirty="0">
                    <a:solidFill>
                      <a:schemeClr val="accent6">
                        <a:lumMod val="75000"/>
                      </a:schemeClr>
                    </a:solidFill>
                  </a:rPr>
                  <a:t>Number of iterations</a:t>
                </a:r>
              </a:p>
            </p:txBody>
          </p:sp>
          <p:sp>
            <p:nvSpPr>
              <p:cNvPr id="28" name="Espace réservé du texte 10"/>
              <p:cNvSpPr txBox="1">
                <a:spLocks/>
              </p:cNvSpPr>
              <p:nvPr/>
            </p:nvSpPr>
            <p:spPr>
              <a:xfrm>
                <a:off x="12946884" y="2482406"/>
                <a:ext cx="13062716" cy="1438546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anchor="t"/>
              <a:lstStyle>
                <a:lvl1pPr marL="914400" indent="-914400" algn="l">
                  <a:lnSpc>
                    <a:spcPct val="150000"/>
                  </a:lnSpc>
                  <a:buClr>
                    <a:schemeClr val="accent6">
                      <a:lumMod val="75000"/>
                    </a:schemeClr>
                  </a:buClr>
                  <a:buFont typeface="Mistral" pitchFamily="66" charset="0"/>
                  <a:buChar char="►"/>
                  <a:defRPr sz="5400" spc="-150">
                    <a:solidFill>
                      <a:schemeClr val="bg1"/>
                    </a:solidFill>
                    <a:latin typeface="+mj-lt"/>
                  </a:defRPr>
                </a:lvl1pPr>
                <a:lvl2pPr marL="2141538" indent="-698500" algn="l">
                  <a:buClr>
                    <a:schemeClr val="accent6">
                      <a:lumMod val="75000"/>
                    </a:schemeClr>
                  </a:buClr>
                  <a:buSzPct val="70000"/>
                  <a:buFont typeface="Mistral" pitchFamily="66" charset="0"/>
                  <a:buChar char="►"/>
                  <a:defRPr sz="4400" spc="-150">
                    <a:solidFill>
                      <a:schemeClr val="bg1"/>
                    </a:solidFill>
                    <a:latin typeface="+mj-lt"/>
                  </a:defRPr>
                </a:lvl2pPr>
                <a:lvl3pPr>
                  <a:defRPr sz="4000">
                    <a:solidFill>
                      <a:schemeClr val="bg1"/>
                    </a:solidFill>
                    <a:latin typeface="+mj-lt"/>
                  </a:defRPr>
                </a:lvl3pPr>
                <a:lvl4pPr>
                  <a:defRPr sz="4000">
                    <a:solidFill>
                      <a:schemeClr val="bg1"/>
                    </a:solidFill>
                    <a:latin typeface="+mj-lt"/>
                  </a:defRPr>
                </a:lvl4pPr>
                <a:lvl5pPr>
                  <a:defRPr sz="4000">
                    <a:solidFill>
                      <a:schemeClr val="bg1"/>
                    </a:solidFill>
                    <a:latin typeface="+mj-lt"/>
                  </a:defRPr>
                </a:lvl5pPr>
              </a:lstStyle>
              <a:p>
                <a:pPr marL="0" indent="0" algn="ctr">
                  <a:buNone/>
                  <a:tabLst>
                    <a:tab pos="5657850" algn="l"/>
                  </a:tabLst>
                </a:pPr>
                <a:r>
                  <a:rPr lang="en-GB" b="1" dirty="0">
                    <a:solidFill>
                      <a:schemeClr val="accent6">
                        <a:lumMod val="75000"/>
                      </a:schemeClr>
                    </a:solidFill>
                  </a:rPr>
                  <a:t>Computation time (</a:t>
                </a:r>
                <a:r>
                  <a:rPr lang="en-GB" b="1" dirty="0" err="1">
                    <a:solidFill>
                      <a:schemeClr val="accent6">
                        <a:lumMod val="75000"/>
                      </a:schemeClr>
                    </a:solidFill>
                  </a:rPr>
                  <a:t>ms</a:t>
                </a:r>
                <a:r>
                  <a:rPr lang="en-GB" b="1" dirty="0">
                    <a:solidFill>
                      <a:schemeClr val="accent6">
                        <a:lumMod val="75000"/>
                      </a:schemeClr>
                    </a:solidFill>
                  </a:rPr>
                  <a:t>)</a:t>
                </a:r>
              </a:p>
            </p:txBody>
          </p:sp>
        </p:grpSp>
        <p:grpSp>
          <p:nvGrpSpPr>
            <p:cNvPr id="24" name="Groupe 23"/>
            <p:cNvGrpSpPr/>
            <p:nvPr/>
          </p:nvGrpSpPr>
          <p:grpSpPr>
            <a:xfrm>
              <a:off x="0" y="3737322"/>
              <a:ext cx="26009599" cy="14001751"/>
              <a:chOff x="97971" y="3872334"/>
              <a:chExt cx="26009599" cy="14001751"/>
            </a:xfrm>
          </p:grpSpPr>
          <p:pic>
            <p:nvPicPr>
              <p:cNvPr id="25" name="Picture 26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719" b="14891"/>
              <a:stretch/>
            </p:blipFill>
            <p:spPr bwMode="auto">
              <a:xfrm rot="5400000">
                <a:off x="-478447" y="4448753"/>
                <a:ext cx="14001750" cy="128489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6" name="Picture 40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905" b="21142"/>
              <a:stretch/>
            </p:blipFill>
            <p:spPr bwMode="auto">
              <a:xfrm rot="5400000">
                <a:off x="12526352" y="4292865"/>
                <a:ext cx="14001750" cy="131606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29" name="Groupe 28"/>
          <p:cNvGrpSpPr/>
          <p:nvPr/>
        </p:nvGrpSpPr>
        <p:grpSpPr>
          <a:xfrm>
            <a:off x="1260388" y="3737322"/>
            <a:ext cx="23249467" cy="14009166"/>
            <a:chOff x="1350046" y="3871390"/>
            <a:chExt cx="22853731" cy="14009166"/>
          </a:xfrm>
        </p:grpSpPr>
        <p:pic>
          <p:nvPicPr>
            <p:cNvPr id="30" name="Picture 27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19" b="21142"/>
            <a:stretch/>
          </p:blipFill>
          <p:spPr bwMode="auto">
            <a:xfrm rot="5400000">
              <a:off x="55666" y="5173186"/>
              <a:ext cx="14001750" cy="11412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41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20" b="21142"/>
            <a:stretch/>
          </p:blipFill>
          <p:spPr bwMode="auto">
            <a:xfrm rot="5400000">
              <a:off x="11482532" y="5151895"/>
              <a:ext cx="14001750" cy="11440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6748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/>
          <p:cNvSpPr/>
          <p:nvPr/>
        </p:nvSpPr>
        <p:spPr>
          <a:xfrm>
            <a:off x="2563640" y="3720202"/>
            <a:ext cx="720080" cy="792088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5400" smtClean="0"/>
              <a:t>1</a:t>
            </a:r>
            <a:endParaRPr lang="en-GB" sz="5400"/>
          </a:p>
        </p:txBody>
      </p:sp>
      <p:sp>
        <p:nvSpPr>
          <p:cNvPr id="8" name="Ellipse 7"/>
          <p:cNvSpPr/>
          <p:nvPr/>
        </p:nvSpPr>
        <p:spPr>
          <a:xfrm>
            <a:off x="2563640" y="14734642"/>
            <a:ext cx="720080" cy="792088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5400" smtClean="0"/>
              <a:t>5</a:t>
            </a:r>
            <a:endParaRPr lang="en-GB" sz="5400"/>
          </a:p>
        </p:txBody>
      </p:sp>
      <p:sp>
        <p:nvSpPr>
          <p:cNvPr id="20" name="Ellipse 19"/>
          <p:cNvSpPr/>
          <p:nvPr/>
        </p:nvSpPr>
        <p:spPr>
          <a:xfrm>
            <a:off x="2539050" y="11981033"/>
            <a:ext cx="720080" cy="792088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5400" smtClean="0"/>
              <a:t>4</a:t>
            </a:r>
            <a:endParaRPr lang="en-GB" sz="5400"/>
          </a:p>
        </p:txBody>
      </p:sp>
      <p:sp>
        <p:nvSpPr>
          <p:cNvPr id="22" name="Ellipse 21"/>
          <p:cNvSpPr/>
          <p:nvPr/>
        </p:nvSpPr>
        <p:spPr>
          <a:xfrm>
            <a:off x="2532513" y="6473812"/>
            <a:ext cx="720080" cy="792088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5400" smtClean="0"/>
              <a:t>2</a:t>
            </a:r>
            <a:endParaRPr lang="en-GB" sz="5400"/>
          </a:p>
        </p:txBody>
      </p:sp>
      <p:sp>
        <p:nvSpPr>
          <p:cNvPr id="23" name="Ellipse 22"/>
          <p:cNvSpPr/>
          <p:nvPr/>
        </p:nvSpPr>
        <p:spPr>
          <a:xfrm>
            <a:off x="2539050" y="9227422"/>
            <a:ext cx="720080" cy="792088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5400" smtClean="0"/>
              <a:t>3</a:t>
            </a:r>
            <a:endParaRPr lang="en-GB" sz="5400"/>
          </a:p>
        </p:txBody>
      </p:sp>
      <p:grpSp>
        <p:nvGrpSpPr>
          <p:cNvPr id="7" name="Groupe 6"/>
          <p:cNvGrpSpPr/>
          <p:nvPr/>
        </p:nvGrpSpPr>
        <p:grpSpPr>
          <a:xfrm>
            <a:off x="18157577" y="590808"/>
            <a:ext cx="6768753" cy="7062272"/>
            <a:chOff x="9691163" y="4740576"/>
            <a:chExt cx="6768753" cy="7062272"/>
          </a:xfrm>
        </p:grpSpPr>
        <p:sp>
          <p:nvSpPr>
            <p:cNvPr id="9" name="Rectangle à coins arrondis 8"/>
            <p:cNvSpPr/>
            <p:nvPr/>
          </p:nvSpPr>
          <p:spPr>
            <a:xfrm>
              <a:off x="9691163" y="4740576"/>
              <a:ext cx="6768753" cy="7062272"/>
            </a:xfrm>
            <a:prstGeom prst="roundRect">
              <a:avLst>
                <a:gd name="adj" fmla="val 729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9907188" y="4985938"/>
              <a:ext cx="6290625" cy="652887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cxnSp>
          <p:nvCxnSpPr>
            <p:cNvPr id="11" name="Connecteur droit avec flèche 10"/>
            <p:cNvCxnSpPr/>
            <p:nvPr/>
          </p:nvCxnSpPr>
          <p:spPr>
            <a:xfrm>
              <a:off x="11448849" y="6457419"/>
              <a:ext cx="0" cy="68731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cteur droit avec flèche 11"/>
            <p:cNvCxnSpPr/>
            <p:nvPr/>
          </p:nvCxnSpPr>
          <p:spPr>
            <a:xfrm>
              <a:off x="11461661" y="7913410"/>
              <a:ext cx="0" cy="68731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cteur droit avec flèche 12"/>
            <p:cNvCxnSpPr/>
            <p:nvPr/>
          </p:nvCxnSpPr>
          <p:spPr>
            <a:xfrm>
              <a:off x="11453974" y="9346959"/>
              <a:ext cx="0" cy="68731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Rectangle à coins arrondis 13"/>
          <p:cNvSpPr/>
          <p:nvPr/>
        </p:nvSpPr>
        <p:spPr>
          <a:xfrm>
            <a:off x="19118803" y="1538977"/>
            <a:ext cx="4794291" cy="720982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GB" sz="3200" smtClean="0">
                <a:ea typeface="Calibri"/>
                <a:cs typeface="Times New Roman"/>
              </a:rPr>
              <a:t>Deformation</a:t>
            </a:r>
            <a:endParaRPr lang="en-GB" sz="3200">
              <a:effectLst/>
              <a:ea typeface="Calibri"/>
              <a:cs typeface="Times New Roman"/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19118803" y="2992163"/>
            <a:ext cx="4794291" cy="754647"/>
          </a:xfrm>
          <a:prstGeom prst="roundRect">
            <a:avLst/>
          </a:prstGeom>
          <a:solidFill>
            <a:srgbClr val="FFCC6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GB" sz="3200">
                <a:ea typeface="Calibri"/>
                <a:cs typeface="Times New Roman"/>
              </a:rPr>
              <a:t>Collision detection</a:t>
            </a:r>
          </a:p>
        </p:txBody>
      </p:sp>
      <p:sp>
        <p:nvSpPr>
          <p:cNvPr id="16" name="Rectangle à coins arrondis 15"/>
          <p:cNvSpPr/>
          <p:nvPr/>
        </p:nvSpPr>
        <p:spPr>
          <a:xfrm>
            <a:off x="19121365" y="4448155"/>
            <a:ext cx="4794291" cy="75464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GB" sz="3200">
                <a:ea typeface="Calibri"/>
                <a:cs typeface="Times New Roman"/>
              </a:rPr>
              <a:t>Contacts resolution</a:t>
            </a:r>
          </a:p>
        </p:txBody>
      </p:sp>
      <p:sp>
        <p:nvSpPr>
          <p:cNvPr id="17" name="Rectangle à coins arrondis 16"/>
          <p:cNvSpPr/>
          <p:nvPr/>
        </p:nvSpPr>
        <p:spPr>
          <a:xfrm>
            <a:off x="19123928" y="5916771"/>
            <a:ext cx="4794291" cy="75464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GB" sz="3200">
                <a:ea typeface="Calibri"/>
                <a:cs typeface="Times New Roman"/>
              </a:rPr>
              <a:t>Simulation rendering</a:t>
            </a:r>
          </a:p>
        </p:txBody>
      </p:sp>
      <p:grpSp>
        <p:nvGrpSpPr>
          <p:cNvPr id="18" name="Groupe 17"/>
          <p:cNvGrpSpPr/>
          <p:nvPr/>
        </p:nvGrpSpPr>
        <p:grpSpPr>
          <a:xfrm>
            <a:off x="8453469" y="14310991"/>
            <a:ext cx="16988019" cy="3802699"/>
            <a:chOff x="1075208" y="14303829"/>
            <a:chExt cx="23221842" cy="4450771"/>
          </a:xfrm>
        </p:grpSpPr>
        <p:sp>
          <p:nvSpPr>
            <p:cNvPr id="19" name="Rectangle à coins arrondis 18"/>
            <p:cNvSpPr/>
            <p:nvPr/>
          </p:nvSpPr>
          <p:spPr>
            <a:xfrm>
              <a:off x="1075208" y="14303829"/>
              <a:ext cx="23221842" cy="4450771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numCol="2" rtlCol="0" anchor="b"/>
            <a:lstStyle/>
            <a:p>
              <a:pPr marL="742950" indent="-742950" algn="ctr">
                <a:buFont typeface="Wingdings" pitchFamily="2" charset="2"/>
                <a:buChar char="Ø"/>
              </a:pPr>
              <a:endParaRPr lang="en-GB" sz="4400" smtClean="0"/>
            </a:p>
            <a:p>
              <a:pPr marL="742950" indent="-742950" algn="ctr">
                <a:buFont typeface="Wingdings" pitchFamily="2" charset="2"/>
                <a:buChar char="Ø"/>
              </a:pPr>
              <a:endParaRPr lang="en-GB" sz="4400" smtClean="0"/>
            </a:p>
            <a:p>
              <a:pPr marL="742950" indent="-742950" algn="ctr">
                <a:buFont typeface="Wingdings" pitchFamily="2" charset="2"/>
                <a:buChar char="Ø"/>
              </a:pPr>
              <a:endParaRPr lang="en-GB" sz="4400" smtClean="0"/>
            </a:p>
            <a:p>
              <a:pPr marL="742950" indent="-742950" algn="ctr">
                <a:buFont typeface="Wingdings" pitchFamily="2" charset="2"/>
                <a:buChar char="Ø"/>
              </a:pPr>
              <a:endParaRPr lang="en-GB" sz="4400" smtClean="0"/>
            </a:p>
            <a:p>
              <a:pPr marL="742950" indent="-742950" algn="r">
                <a:buClr>
                  <a:schemeClr val="accent6">
                    <a:lumMod val="75000"/>
                  </a:schemeClr>
                </a:buClr>
                <a:buFont typeface="Wingdings" pitchFamily="2" charset="2"/>
                <a:buChar char="Ø"/>
              </a:pPr>
              <a:r>
                <a:rPr lang="en-GB" sz="3600" smtClean="0"/>
                <a:t> Collision detection on GPU		</a:t>
              </a:r>
            </a:p>
            <a:p>
              <a:pPr marL="742950" indent="-742950" algn="ctr">
                <a:buClr>
                  <a:schemeClr val="accent6">
                    <a:lumMod val="75000"/>
                  </a:schemeClr>
                </a:buClr>
                <a:buFont typeface="Wingdings" pitchFamily="2" charset="2"/>
                <a:buChar char="Ø"/>
              </a:pPr>
              <a:endParaRPr lang="en-GB" sz="3600" smtClean="0"/>
            </a:p>
            <a:p>
              <a:pPr marL="742950" indent="-742950" algn="ctr">
                <a:buClr>
                  <a:schemeClr val="accent6">
                    <a:lumMod val="75000"/>
                  </a:schemeClr>
                </a:buClr>
                <a:buFont typeface="Wingdings" pitchFamily="2" charset="2"/>
                <a:buChar char="Ø"/>
              </a:pPr>
              <a:endParaRPr lang="en-GB" sz="3600" smtClean="0"/>
            </a:p>
            <a:p>
              <a:pPr marL="742950" indent="-742950" algn="ctr">
                <a:buClr>
                  <a:schemeClr val="accent6">
                    <a:lumMod val="75000"/>
                  </a:schemeClr>
                </a:buClr>
                <a:buFont typeface="Wingdings" pitchFamily="2" charset="2"/>
                <a:buChar char="Ø"/>
              </a:pPr>
              <a:endParaRPr lang="en-GB" sz="3600" smtClean="0"/>
            </a:p>
            <a:p>
              <a:pPr marL="742950" indent="-742950" algn="ctr">
                <a:buClr>
                  <a:schemeClr val="accent6">
                    <a:lumMod val="75000"/>
                  </a:schemeClr>
                </a:buClr>
                <a:buFont typeface="Wingdings" pitchFamily="2" charset="2"/>
                <a:buChar char="Ø"/>
              </a:pPr>
              <a:endParaRPr lang="en-GB" sz="3600" smtClean="0"/>
            </a:p>
            <a:p>
              <a:pPr marL="742950" indent="-742950">
                <a:buClr>
                  <a:schemeClr val="accent6">
                    <a:lumMod val="75000"/>
                  </a:schemeClr>
                </a:buClr>
                <a:buFont typeface="Wingdings" pitchFamily="2" charset="2"/>
                <a:buChar char="Ø"/>
              </a:pPr>
              <a:endParaRPr lang="en-GB" sz="3600" smtClean="0"/>
            </a:p>
            <a:p>
              <a:pPr marL="742950" indent="-742950">
                <a:buClr>
                  <a:schemeClr val="accent6">
                    <a:lumMod val="75000"/>
                  </a:schemeClr>
                </a:buClr>
                <a:buFont typeface="Wingdings" pitchFamily="2" charset="2"/>
                <a:buChar char="Ø"/>
              </a:pPr>
              <a:r>
                <a:rPr lang="en-GB" sz="3600" smtClean="0"/>
                <a:t>Extension to volume constraints</a:t>
              </a:r>
              <a:endParaRPr lang="en-GB" sz="3600"/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64434" y="14991459"/>
              <a:ext cx="3168352" cy="2772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00248" y="14902008"/>
              <a:ext cx="3443650" cy="28617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11359" y="14895791"/>
              <a:ext cx="4098321" cy="28679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9" descr="C:\Users\hadrien\Desktop\redactioncourte\These\images\siggraph\ldi-torii-29-white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72"/>
            <a:stretch/>
          </p:blipFill>
          <p:spPr bwMode="auto">
            <a:xfrm>
              <a:off x="8765729" y="14384484"/>
              <a:ext cx="3136959" cy="336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0" descr="C:\Users\hadrien\Desktop\redactioncourte\These\images\siggraph\ldi-torii-21-white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72"/>
            <a:stretch/>
          </p:blipFill>
          <p:spPr bwMode="auto">
            <a:xfrm>
              <a:off x="5123758" y="14384484"/>
              <a:ext cx="3136959" cy="336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1" descr="C:\Users\hadrien\Desktop\redactioncourte\These\images\siggraph\ldi-torii-03-white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72"/>
            <a:stretch/>
          </p:blipFill>
          <p:spPr bwMode="auto">
            <a:xfrm>
              <a:off x="1678651" y="14384484"/>
              <a:ext cx="3136959" cy="336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823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2969E-7 -4.6875E-6 L 0.16681 -0.65958 " pathEditMode="relative" rAng="0" ptsTypes="AA">
                                      <p:cBhvr>
                                        <p:cTn id="34" dur="1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7" y="-329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20" grpId="0" animBg="1"/>
      <p:bldP spid="22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Triangles </a:t>
            </a:r>
            <a:r>
              <a:rPr lang="en-GB" dirty="0" err="1" smtClean="0"/>
              <a:t>rasterization</a:t>
            </a:r>
            <a:endParaRPr lang="en-GB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GB" smtClean="0"/>
              <a:pPr/>
              <a:t>34</a:t>
            </a:fld>
            <a:endParaRPr lang="en-GB"/>
          </a:p>
        </p:txBody>
      </p:sp>
      <p:sp>
        <p:nvSpPr>
          <p:cNvPr id="5" name="Rectangle à coins arrondis 4"/>
          <p:cNvSpPr/>
          <p:nvPr/>
        </p:nvSpPr>
        <p:spPr>
          <a:xfrm>
            <a:off x="3829984" y="9226428"/>
            <a:ext cx="17785992" cy="8568952"/>
          </a:xfrm>
          <a:prstGeom prst="roundRect">
            <a:avLst>
              <a:gd name="adj" fmla="val 867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Connecteur droit 23"/>
          <p:cNvCxnSpPr/>
          <p:nvPr/>
        </p:nvCxnSpPr>
        <p:spPr>
          <a:xfrm flipH="1">
            <a:off x="17943552" y="10450564"/>
            <a:ext cx="2192312" cy="936104"/>
          </a:xfrm>
          <a:prstGeom prst="line">
            <a:avLst/>
          </a:prstGeom>
          <a:ln w="76200">
            <a:headEnd type="triangl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riangle isocèle 14"/>
          <p:cNvSpPr/>
          <p:nvPr/>
        </p:nvSpPr>
        <p:spPr>
          <a:xfrm rot="21055189">
            <a:off x="17325211" y="10204963"/>
            <a:ext cx="4058463" cy="3266203"/>
          </a:xfrm>
          <a:prstGeom prst="triangle">
            <a:avLst>
              <a:gd name="adj" fmla="val 0"/>
            </a:avLst>
          </a:prstGeom>
          <a:solidFill>
            <a:schemeClr val="tx2">
              <a:alpha val="80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Front" fov="5100000">
              <a:rot lat="2137852" lon="220223" rev="20428473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17619516" y="11107765"/>
            <a:ext cx="648072" cy="557806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Connecteur droit 21"/>
          <p:cNvCxnSpPr/>
          <p:nvPr/>
        </p:nvCxnSpPr>
        <p:spPr>
          <a:xfrm flipH="1">
            <a:off x="13623072" y="11386668"/>
            <a:ext cx="4320480" cy="1872208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riangle isocèle 9"/>
          <p:cNvSpPr/>
          <p:nvPr/>
        </p:nvSpPr>
        <p:spPr>
          <a:xfrm rot="449420">
            <a:off x="9519103" y="10954529"/>
            <a:ext cx="5255610" cy="3728730"/>
          </a:xfrm>
          <a:prstGeom prst="triangle">
            <a:avLst>
              <a:gd name="adj" fmla="val 100000"/>
            </a:avLst>
          </a:prstGeom>
          <a:solidFill>
            <a:schemeClr val="tx2">
              <a:alpha val="8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13263032" y="12979973"/>
            <a:ext cx="648072" cy="557806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Connecteur droit 15"/>
          <p:cNvCxnSpPr/>
          <p:nvPr/>
        </p:nvCxnSpPr>
        <p:spPr>
          <a:xfrm flipH="1">
            <a:off x="7142352" y="13258876"/>
            <a:ext cx="6480720" cy="2808312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469944" y="11594691"/>
            <a:ext cx="5828545" cy="5472608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smtClean="0"/>
              <a:t>LDI</a:t>
            </a:r>
            <a:endParaRPr lang="en-GB" sz="5400" b="1"/>
          </a:p>
        </p:txBody>
      </p:sp>
      <p:sp>
        <p:nvSpPr>
          <p:cNvPr id="29" name="Rectangle 28"/>
          <p:cNvSpPr/>
          <p:nvPr/>
        </p:nvSpPr>
        <p:spPr>
          <a:xfrm>
            <a:off x="6818316" y="15788285"/>
            <a:ext cx="648072" cy="557806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0" name="Groupe 29"/>
          <p:cNvGrpSpPr/>
          <p:nvPr/>
        </p:nvGrpSpPr>
        <p:grpSpPr>
          <a:xfrm>
            <a:off x="16244894" y="1805484"/>
            <a:ext cx="9412706" cy="5723027"/>
            <a:chOff x="12572421" y="7449344"/>
            <a:chExt cx="12457381" cy="8352928"/>
          </a:xfrm>
        </p:grpSpPr>
        <p:sp>
          <p:nvSpPr>
            <p:cNvPr id="31" name="Rectangle à coins arrondis 30"/>
            <p:cNvSpPr/>
            <p:nvPr/>
          </p:nvSpPr>
          <p:spPr>
            <a:xfrm>
              <a:off x="12572421" y="7449344"/>
              <a:ext cx="12457381" cy="8352928"/>
            </a:xfrm>
            <a:prstGeom prst="roundRect">
              <a:avLst>
                <a:gd name="adj" fmla="val 975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2" name="Picture 2" descr="C:\Users\hadrien\Desktop\redactioncourte\These\images\contact\ldi-dragon-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04800" y="8097416"/>
              <a:ext cx="11749396" cy="7128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Espace réservé du texte 3"/>
          <p:cNvSpPr txBox="1">
            <a:spLocks/>
          </p:cNvSpPr>
          <p:nvPr/>
        </p:nvSpPr>
        <p:spPr>
          <a:xfrm>
            <a:off x="1247048" y="5945688"/>
            <a:ext cx="13719575" cy="2376264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dirty="0" smtClean="0"/>
              <a:t>Depth map of the objects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Sorted list of the intersections</a:t>
            </a:r>
            <a:endParaRPr lang="en-GB" dirty="0" smtClean="0"/>
          </a:p>
        </p:txBody>
      </p:sp>
      <p:sp>
        <p:nvSpPr>
          <p:cNvPr id="19" name="Espace réservé du texte 3"/>
          <p:cNvSpPr txBox="1">
            <a:spLocks/>
          </p:cNvSpPr>
          <p:nvPr/>
        </p:nvSpPr>
        <p:spPr>
          <a:xfrm>
            <a:off x="1267496" y="1544688"/>
            <a:ext cx="14977398" cy="4032448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dirty="0" smtClean="0"/>
              <a:t>Extension of [Faure et al. 2008]</a:t>
            </a:r>
          </a:p>
          <a:p>
            <a:pPr>
              <a:buFont typeface="Wingdings" pitchFamily="2" charset="2"/>
              <a:buChar char="Ø"/>
            </a:pPr>
            <a:r>
              <a:rPr lang="en-GB" dirty="0" smtClean="0"/>
              <a:t>LDI Computation </a:t>
            </a:r>
            <a:r>
              <a:rPr lang="en-GB" i="1" dirty="0" smtClean="0"/>
              <a:t>(Layer Depth Images)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2D Images discretized in pixel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Size of the pixels define the precision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90425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  <p:bldP spid="2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Rastérisation volumique</a:t>
            </a:r>
            <a:endParaRPr lang="en-GB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GB" smtClean="0"/>
              <a:pPr/>
              <a:t>35</a:t>
            </a:fld>
            <a:endParaRPr lang="en-GB"/>
          </a:p>
        </p:txBody>
      </p:sp>
      <p:sp>
        <p:nvSpPr>
          <p:cNvPr id="8" name="Espace réservé du texte 3"/>
          <p:cNvSpPr txBox="1">
            <a:spLocks/>
          </p:cNvSpPr>
          <p:nvPr/>
        </p:nvSpPr>
        <p:spPr>
          <a:xfrm>
            <a:off x="664371" y="1562626"/>
            <a:ext cx="19037552" cy="8551014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1443038" lvl="1" indent="0">
              <a:buNone/>
            </a:pPr>
            <a:endParaRPr lang="en-GB" dirty="0" smtClean="0"/>
          </a:p>
          <a:p>
            <a:pPr marL="914400" lvl="1" indent="-914400">
              <a:lnSpc>
                <a:spcPct val="150000"/>
              </a:lnSpc>
              <a:buSzTx/>
              <a:buFont typeface="Wingdings" pitchFamily="2" charset="2"/>
              <a:buChar char="Ø"/>
            </a:pPr>
            <a:r>
              <a:rPr lang="en-GB" dirty="0"/>
              <a:t>3 LDI in orthogonal directions gives a 3D </a:t>
            </a:r>
            <a:r>
              <a:rPr lang="en-GB" dirty="0" smtClean="0"/>
              <a:t>representation of the objects</a:t>
            </a:r>
            <a:endParaRPr lang="en-GB" dirty="0"/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OpenGL rendering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/>
              <a:t>Collisions detection</a:t>
            </a:r>
          </a:p>
          <a:p>
            <a:pPr lvl="1">
              <a:buFont typeface="Wingdings" pitchFamily="2" charset="2"/>
              <a:buChar char="Ø"/>
            </a:pPr>
            <a:endParaRPr lang="en-GB" dirty="0" smtClean="0"/>
          </a:p>
          <a:p>
            <a:pPr>
              <a:buFont typeface="Wingdings" pitchFamily="2" charset="2"/>
              <a:buChar char="Ø"/>
            </a:pPr>
            <a:r>
              <a:rPr lang="en-GB" dirty="0" smtClean="0"/>
              <a:t>Intersection volumes :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1 volume by pair of intersection</a:t>
            </a:r>
          </a:p>
          <a:p>
            <a:pPr>
              <a:buFont typeface="Wingdings" pitchFamily="2" charset="2"/>
              <a:buChar char="Ø"/>
            </a:pPr>
            <a:r>
              <a:rPr lang="en-GB" dirty="0" smtClean="0"/>
              <a:t>Gradients of the volume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Sum unitary gradients over each pixel</a:t>
            </a:r>
            <a:endParaRPr lang="en-GB" dirty="0" smtClean="0"/>
          </a:p>
        </p:txBody>
      </p:sp>
      <p:grpSp>
        <p:nvGrpSpPr>
          <p:cNvPr id="10" name="Groupe 9"/>
          <p:cNvGrpSpPr/>
          <p:nvPr/>
        </p:nvGrpSpPr>
        <p:grpSpPr>
          <a:xfrm>
            <a:off x="16821224" y="10489664"/>
            <a:ext cx="8712804" cy="7686943"/>
            <a:chOff x="14539054" y="10041632"/>
            <a:chExt cx="10950416" cy="8784976"/>
          </a:xfrm>
        </p:grpSpPr>
        <p:sp>
          <p:nvSpPr>
            <p:cNvPr id="9" name="Rectangle à coins arrondis 8"/>
            <p:cNvSpPr/>
            <p:nvPr/>
          </p:nvSpPr>
          <p:spPr>
            <a:xfrm>
              <a:off x="14539054" y="10041632"/>
              <a:ext cx="10950416" cy="8784976"/>
            </a:xfrm>
            <a:prstGeom prst="roundRect">
              <a:avLst>
                <a:gd name="adj" fmla="val 987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5" r="5943"/>
            <a:stretch/>
          </p:blipFill>
          <p:spPr bwMode="auto">
            <a:xfrm>
              <a:off x="14949016" y="10619029"/>
              <a:ext cx="9889657" cy="77374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Groupe 10"/>
          <p:cNvGrpSpPr/>
          <p:nvPr/>
        </p:nvGrpSpPr>
        <p:grpSpPr>
          <a:xfrm>
            <a:off x="13754310" y="3560912"/>
            <a:ext cx="11895226" cy="5388981"/>
            <a:chOff x="1708609" y="11484687"/>
            <a:chExt cx="12232295" cy="6596520"/>
          </a:xfrm>
        </p:grpSpPr>
        <p:sp>
          <p:nvSpPr>
            <p:cNvPr id="7" name="Rectangle à coins arrondis 6"/>
            <p:cNvSpPr/>
            <p:nvPr/>
          </p:nvSpPr>
          <p:spPr>
            <a:xfrm>
              <a:off x="1708609" y="11484687"/>
              <a:ext cx="12232295" cy="6596520"/>
            </a:xfrm>
            <a:prstGeom prst="roundRect">
              <a:avLst>
                <a:gd name="adj" fmla="val 79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50" name="Picture 2" descr="C:\Users\hadrien\Desktop\redactioncourte\These\images\contact\ldi-dragon-3d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9850" y="11949973"/>
              <a:ext cx="6157706" cy="6131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C:\Users\hadrien\Desktop\redactioncourte\These\images\contact\ldi-dragon-zoom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9867" y="11907348"/>
              <a:ext cx="5612803" cy="5538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e 16"/>
          <p:cNvGrpSpPr/>
          <p:nvPr/>
        </p:nvGrpSpPr>
        <p:grpSpPr>
          <a:xfrm>
            <a:off x="666107" y="12380583"/>
            <a:ext cx="15795077" cy="5796024"/>
            <a:chOff x="4867896" y="12129864"/>
            <a:chExt cx="17200441" cy="5688632"/>
          </a:xfrm>
        </p:grpSpPr>
        <p:sp>
          <p:nvSpPr>
            <p:cNvPr id="18" name="Rectangle à coins arrondis 17"/>
            <p:cNvSpPr/>
            <p:nvPr/>
          </p:nvSpPr>
          <p:spPr>
            <a:xfrm>
              <a:off x="4867896" y="12129864"/>
              <a:ext cx="17200441" cy="5688632"/>
            </a:xfrm>
            <a:prstGeom prst="roundRect">
              <a:avLst>
                <a:gd name="adj" fmla="val 1057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1245" y="12345888"/>
              <a:ext cx="11934125" cy="51833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 descr="C:\Documents and Settings\hadrien\Bureau\ldidetection\papers\sig10\torii\ldi-torii-05-whit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9" t="18418" r="19142" b="10952"/>
          <a:stretch/>
        </p:blipFill>
        <p:spPr bwMode="auto">
          <a:xfrm>
            <a:off x="12041461" y="12600685"/>
            <a:ext cx="3955807" cy="533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2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5" name="Groupe 13324"/>
          <p:cNvGrpSpPr/>
          <p:nvPr/>
        </p:nvGrpSpPr>
        <p:grpSpPr>
          <a:xfrm>
            <a:off x="1576771" y="11832912"/>
            <a:ext cx="23042560" cy="6139651"/>
            <a:chOff x="1967958" y="12273880"/>
            <a:chExt cx="23042560" cy="6139651"/>
          </a:xfrm>
        </p:grpSpPr>
        <p:sp>
          <p:nvSpPr>
            <p:cNvPr id="87" name="Rectangle à coins arrondis 86"/>
            <p:cNvSpPr/>
            <p:nvPr/>
          </p:nvSpPr>
          <p:spPr>
            <a:xfrm>
              <a:off x="1967958" y="12273880"/>
              <a:ext cx="23042560" cy="6139651"/>
            </a:xfrm>
            <a:prstGeom prst="roundRect">
              <a:avLst>
                <a:gd name="adj" fmla="val 9841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5460" y="12504827"/>
              <a:ext cx="22507575" cy="5629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7359421" y="14218097"/>
            <a:ext cx="16652069" cy="3466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4" name="Groupe 83"/>
          <p:cNvGrpSpPr/>
          <p:nvPr/>
        </p:nvGrpSpPr>
        <p:grpSpPr>
          <a:xfrm>
            <a:off x="7198349" y="11484285"/>
            <a:ext cx="12059470" cy="7054291"/>
            <a:chOff x="7581900" y="11762266"/>
            <a:chExt cx="12059470" cy="7054291"/>
          </a:xfrm>
        </p:grpSpPr>
        <p:sp>
          <p:nvSpPr>
            <p:cNvPr id="67" name="Rectangle à coins arrondis 66"/>
            <p:cNvSpPr/>
            <p:nvPr/>
          </p:nvSpPr>
          <p:spPr>
            <a:xfrm>
              <a:off x="7581900" y="11762266"/>
              <a:ext cx="12059470" cy="7054291"/>
            </a:xfrm>
            <a:prstGeom prst="roundRect">
              <a:avLst>
                <a:gd name="adj" fmla="val 867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Triangle isocèle 68"/>
            <p:cNvSpPr/>
            <p:nvPr/>
          </p:nvSpPr>
          <p:spPr>
            <a:xfrm rot="449420">
              <a:off x="14660189" y="12021551"/>
              <a:ext cx="4222070" cy="3728730"/>
            </a:xfrm>
            <a:prstGeom prst="triangle">
              <a:avLst>
                <a:gd name="adj" fmla="val 100000"/>
              </a:avLst>
            </a:prstGeom>
            <a:solidFill>
              <a:schemeClr val="tx2">
                <a:alpha val="80000"/>
              </a:schemeClr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7581900" y="12594348"/>
              <a:ext cx="5828545" cy="5472608"/>
            </a:xfrm>
            <a:prstGeom prst="rect">
              <a:avLst/>
            </a:prstGeom>
            <a:solidFill>
              <a:schemeClr val="tx2">
                <a:alpha val="80000"/>
              </a:schemeClr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400" b="1" smtClean="0"/>
                <a:t>LDI</a:t>
              </a:r>
              <a:endParaRPr lang="en-GB" sz="5400" b="1"/>
            </a:p>
          </p:txBody>
        </p:sp>
      </p:grpSp>
      <p:grpSp>
        <p:nvGrpSpPr>
          <p:cNvPr id="41" name="Groupe 40"/>
          <p:cNvGrpSpPr/>
          <p:nvPr/>
        </p:nvGrpSpPr>
        <p:grpSpPr>
          <a:xfrm>
            <a:off x="8903270" y="11682181"/>
            <a:ext cx="9607072" cy="5732562"/>
            <a:chOff x="9286821" y="11960162"/>
            <a:chExt cx="9607072" cy="5732562"/>
          </a:xfrm>
        </p:grpSpPr>
        <p:cxnSp>
          <p:nvCxnSpPr>
            <p:cNvPr id="71" name="Connecteur droit 70"/>
            <p:cNvCxnSpPr/>
            <p:nvPr/>
          </p:nvCxnSpPr>
          <p:spPr>
            <a:xfrm flipH="1">
              <a:off x="11268020" y="11960162"/>
              <a:ext cx="7625873" cy="1693962"/>
            </a:xfrm>
            <a:prstGeom prst="line">
              <a:avLst/>
            </a:prstGeom>
            <a:ln w="762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8" name="Connecteur droit 77"/>
            <p:cNvCxnSpPr/>
            <p:nvPr/>
          </p:nvCxnSpPr>
          <p:spPr>
            <a:xfrm flipH="1">
              <a:off x="11953820" y="16149674"/>
              <a:ext cx="6248400" cy="1543050"/>
            </a:xfrm>
            <a:prstGeom prst="line">
              <a:avLst/>
            </a:prstGeom>
            <a:ln w="762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0" name="Connecteur droit 79"/>
            <p:cNvCxnSpPr/>
            <p:nvPr/>
          </p:nvCxnSpPr>
          <p:spPr>
            <a:xfrm flipH="1">
              <a:off x="9286821" y="15211287"/>
              <a:ext cx="6045816" cy="1814687"/>
            </a:xfrm>
            <a:prstGeom prst="line">
              <a:avLst/>
            </a:prstGeom>
            <a:ln w="762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73" name="Triangle isocèle 72"/>
          <p:cNvSpPr/>
          <p:nvPr/>
        </p:nvSpPr>
        <p:spPr>
          <a:xfrm rot="780217">
            <a:off x="9287782" y="13453697"/>
            <a:ext cx="2729258" cy="3728730"/>
          </a:xfrm>
          <a:prstGeom prst="triangle">
            <a:avLst>
              <a:gd name="adj" fmla="val 40416"/>
            </a:avLst>
          </a:prstGeom>
          <a:noFill/>
          <a:ln w="57150">
            <a:solidFill>
              <a:schemeClr val="tx1"/>
            </a:solidFill>
            <a:prstDash val="lg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5" name="Groupe 74"/>
          <p:cNvGrpSpPr/>
          <p:nvPr/>
        </p:nvGrpSpPr>
        <p:grpSpPr>
          <a:xfrm>
            <a:off x="8517677" y="12392990"/>
            <a:ext cx="4186624" cy="5291541"/>
            <a:chOff x="8901228" y="12670971"/>
            <a:chExt cx="4186624" cy="5291541"/>
          </a:xfrm>
        </p:grpSpPr>
        <p:cxnSp>
          <p:nvCxnSpPr>
            <p:cNvPr id="46" name="Connecteur droit 45"/>
            <p:cNvCxnSpPr/>
            <p:nvPr/>
          </p:nvCxnSpPr>
          <p:spPr>
            <a:xfrm flipH="1">
              <a:off x="9405257" y="13237029"/>
              <a:ext cx="14514" cy="425268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2" name="Connecteur droit 121"/>
            <p:cNvCxnSpPr/>
            <p:nvPr/>
          </p:nvCxnSpPr>
          <p:spPr>
            <a:xfrm>
              <a:off x="11176000" y="12670971"/>
              <a:ext cx="30441" cy="529154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7" name="Connecteur droit 136"/>
            <p:cNvCxnSpPr/>
            <p:nvPr/>
          </p:nvCxnSpPr>
          <p:spPr>
            <a:xfrm flipV="1">
              <a:off x="8901228" y="14603701"/>
              <a:ext cx="4165967" cy="42039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9" name="Connecteur droit 138"/>
            <p:cNvCxnSpPr/>
            <p:nvPr/>
          </p:nvCxnSpPr>
          <p:spPr>
            <a:xfrm>
              <a:off x="8901228" y="16666368"/>
              <a:ext cx="4186624" cy="19070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Rectangle 7"/>
          <p:cNvSpPr/>
          <p:nvPr/>
        </p:nvSpPr>
        <p:spPr>
          <a:xfrm>
            <a:off x="11781031" y="15553498"/>
            <a:ext cx="1502299" cy="194421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18330768" y="15541635"/>
            <a:ext cx="2232248" cy="194421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9661285" y="12283931"/>
            <a:ext cx="5585296" cy="194421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Triangles </a:t>
            </a:r>
            <a:r>
              <a:rPr lang="en-GB" dirty="0" err="1" smtClean="0"/>
              <a:t>rasterization</a:t>
            </a:r>
            <a:endParaRPr lang="en-GB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GB" smtClean="0"/>
              <a:pPr/>
              <a:t>36</a:t>
            </a:fld>
            <a:endParaRPr lang="en-GB"/>
          </a:p>
        </p:txBody>
      </p:sp>
      <p:sp>
        <p:nvSpPr>
          <p:cNvPr id="5" name="Rectangle à coins arrondis 4"/>
          <p:cNvSpPr/>
          <p:nvPr/>
        </p:nvSpPr>
        <p:spPr>
          <a:xfrm>
            <a:off x="1576771" y="2204156"/>
            <a:ext cx="23042560" cy="9028390"/>
          </a:xfrm>
          <a:prstGeom prst="roundRect">
            <a:avLst>
              <a:gd name="adj" fmla="val 86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Forme libre 91"/>
          <p:cNvSpPr/>
          <p:nvPr/>
        </p:nvSpPr>
        <p:spPr>
          <a:xfrm>
            <a:off x="2286142" y="9353072"/>
            <a:ext cx="3527255" cy="13250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635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anchor="ctr" anchorCtr="0" compatLnSpc="0"/>
          <a:lstStyle/>
          <a:p>
            <a:pPr algn="ctr" hangingPunct="0">
              <a:spcAft>
                <a:spcPts val="0"/>
              </a:spcAft>
            </a:pPr>
            <a:r>
              <a:rPr lang="en-GB" sz="3000" kern="150" dirty="0" smtClean="0">
                <a:effectLst/>
                <a:latin typeface="Liberation Sans"/>
                <a:ea typeface="DejaVu Sans"/>
                <a:cs typeface="DejaVu Sans"/>
              </a:rPr>
              <a:t>Initial mesh</a:t>
            </a:r>
            <a:endParaRPr lang="en-GB" sz="3000" kern="150" dirty="0">
              <a:effectLst/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135" name="Image 134"/>
          <p:cNvPicPr/>
          <p:nvPr/>
        </p:nvPicPr>
        <p:blipFill>
          <a:blip r:embed="rId3">
            <a:lum/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8139" y1="50384" x2="20820" y2="50384"/>
                        <a14:foregroundMark x1="23344" y1="44757" x2="57886" y2="41176"/>
                        <a14:foregroundMark x1="35331" y1="35550" x2="43849" y2="35550"/>
                        <a14:foregroundMark x1="57886" y1="4348" x2="45741" y2="21995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746023" y="3165440"/>
            <a:ext cx="4607491" cy="26100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3" name="Zone de texte 42"/>
          <p:cNvSpPr txBox="1"/>
          <p:nvPr/>
        </p:nvSpPr>
        <p:spPr>
          <a:xfrm>
            <a:off x="10349504" y="5510091"/>
            <a:ext cx="856936" cy="604819"/>
          </a:xfrm>
          <a:prstGeom prst="rect">
            <a:avLst/>
          </a:prstGeom>
        </p:spPr>
        <p:txBody>
          <a:bodyPr vert="horz" lIns="90000" tIns="45000" rIns="90000" bIns="45000" compatLnSpc="0"/>
          <a:lstStyle/>
          <a:p>
            <a:pPr hangingPunct="0">
              <a:spcAft>
                <a:spcPts val="0"/>
              </a:spcAft>
            </a:pPr>
            <a:r>
              <a:rPr lang="en-GB" sz="3200" kern="150" smtClean="0">
                <a:effectLst/>
                <a:latin typeface="Liberation Sans"/>
                <a:ea typeface="DejaVu Sans"/>
                <a:cs typeface="DejaVu Sans"/>
              </a:rPr>
              <a:t>2</a:t>
            </a:r>
            <a:endParaRPr lang="en-GB" sz="3200" kern="150">
              <a:effectLst/>
              <a:latin typeface="Calibri"/>
              <a:ea typeface="Times New Roman"/>
              <a:cs typeface="Times New Roman"/>
            </a:endParaRPr>
          </a:p>
        </p:txBody>
      </p:sp>
      <p:cxnSp>
        <p:nvCxnSpPr>
          <p:cNvPr id="97" name="Connecteur en angle 96"/>
          <p:cNvCxnSpPr/>
          <p:nvPr/>
        </p:nvCxnSpPr>
        <p:spPr>
          <a:xfrm rot="5400000" flipH="1" flipV="1">
            <a:off x="3593113" y="8118646"/>
            <a:ext cx="1655307" cy="850646"/>
          </a:xfrm>
          <a:prstGeom prst="bentConnector3">
            <a:avLst>
              <a:gd name="adj1" fmla="val 100229"/>
            </a:avLst>
          </a:prstGeom>
          <a:ln w="762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Forme libre 87"/>
          <p:cNvSpPr/>
          <p:nvPr/>
        </p:nvSpPr>
        <p:spPr>
          <a:xfrm>
            <a:off x="4814317" y="6700343"/>
            <a:ext cx="3344400" cy="207766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gradFill>
            <a:gsLst>
              <a:gs pos="0">
                <a:srgbClr val="FFFF66"/>
              </a:gs>
              <a:gs pos="100000">
                <a:srgbClr val="996633"/>
              </a:gs>
            </a:gsLst>
            <a:lin ang="2700000"/>
          </a:gradFill>
          <a:ln w="635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vert="horz" wrap="square" lIns="0" tIns="0" rIns="0" bIns="0" anchor="ctr" anchorCtr="0" compatLnSpc="0">
            <a:noAutofit/>
          </a:bodyPr>
          <a:lstStyle/>
          <a:p>
            <a:pPr algn="ctr" hangingPunct="0">
              <a:spcAft>
                <a:spcPts val="0"/>
              </a:spcAft>
            </a:pPr>
            <a:r>
              <a:rPr lang="en-GB" sz="3000" kern="150" smtClean="0">
                <a:effectLst/>
                <a:latin typeface="Liberation Sans"/>
                <a:ea typeface="DejaVu Sans"/>
                <a:cs typeface="DejaVu Sans"/>
              </a:rPr>
              <a:t>Projection des triangles</a:t>
            </a:r>
            <a:endParaRPr lang="en-GB" sz="3000" kern="150">
              <a:effectLst/>
              <a:latin typeface="Calibri"/>
              <a:ea typeface="Times New Roman"/>
              <a:cs typeface="Times New Roman"/>
            </a:endParaRPr>
          </a:p>
        </p:txBody>
      </p:sp>
      <p:sp>
        <p:nvSpPr>
          <p:cNvPr id="93" name="Forme libre 92"/>
          <p:cNvSpPr/>
          <p:nvPr/>
        </p:nvSpPr>
        <p:spPr>
          <a:xfrm>
            <a:off x="6640222" y="9342472"/>
            <a:ext cx="4372630" cy="13250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635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anchor="ctr" anchorCtr="0" compatLnSpc="0"/>
          <a:lstStyle/>
          <a:p>
            <a:pPr algn="ctr" hangingPunct="0">
              <a:spcAft>
                <a:spcPts val="0"/>
              </a:spcAft>
            </a:pPr>
            <a:r>
              <a:rPr lang="en-GB" sz="3000" kern="150" dirty="0" smtClean="0">
                <a:effectLst/>
                <a:latin typeface="Liberation Sans"/>
                <a:ea typeface="DejaVu Sans"/>
                <a:cs typeface="DejaVu Sans"/>
              </a:rPr>
              <a:t>Upper and lower line, </a:t>
            </a:r>
            <a:r>
              <a:rPr lang="en-GB" sz="3000" kern="150" dirty="0" err="1" smtClean="0">
                <a:effectLst/>
                <a:latin typeface="Liberation Sans"/>
                <a:ea typeface="DejaVu Sans"/>
                <a:cs typeface="DejaVu Sans"/>
              </a:rPr>
              <a:t>Zmean</a:t>
            </a:r>
            <a:r>
              <a:rPr lang="en-GB" sz="3000" kern="150" dirty="0" smtClean="0">
                <a:effectLst/>
                <a:latin typeface="Liberation Sans"/>
                <a:ea typeface="DejaVu Sans"/>
                <a:cs typeface="DejaVu Sans"/>
              </a:rPr>
              <a:t>, </a:t>
            </a:r>
            <a:r>
              <a:rPr lang="en-GB" sz="3000" kern="150" dirty="0" smtClean="0">
                <a:effectLst/>
                <a:latin typeface="Liberation Sans"/>
                <a:ea typeface="Liberation Sans"/>
                <a:cs typeface="Liberation Sans"/>
              </a:rPr>
              <a:t>α</a:t>
            </a:r>
            <a:r>
              <a:rPr lang="en-GB" sz="3000" kern="150" dirty="0" smtClean="0">
                <a:effectLst/>
                <a:latin typeface="Liberation Sans"/>
                <a:ea typeface="DejaVu Sans"/>
                <a:cs typeface="DejaVu Sans"/>
              </a:rPr>
              <a:t>, </a:t>
            </a:r>
            <a:r>
              <a:rPr lang="en-GB" sz="3000" kern="150" dirty="0" smtClean="0">
                <a:effectLst/>
                <a:latin typeface="Liberation Sans"/>
                <a:ea typeface="Liberation Sans"/>
                <a:cs typeface="Liberation Sans"/>
              </a:rPr>
              <a:t>β</a:t>
            </a:r>
            <a:r>
              <a:rPr lang="en-GB" sz="3000" kern="150" dirty="0" smtClean="0">
                <a:effectLst/>
                <a:latin typeface="Liberation Sans"/>
                <a:ea typeface="DejaVu Sans"/>
                <a:cs typeface="DejaVu Sans"/>
              </a:rPr>
              <a:t>,...</a:t>
            </a:r>
            <a:endParaRPr lang="en-GB" sz="3000" kern="150" dirty="0">
              <a:effectLst/>
              <a:latin typeface="Calibri"/>
              <a:ea typeface="Times New Roman"/>
              <a:cs typeface="Times New Roman"/>
            </a:endParaRPr>
          </a:p>
        </p:txBody>
      </p:sp>
      <p:cxnSp>
        <p:nvCxnSpPr>
          <p:cNvPr id="123" name="Connecteur droit 122"/>
          <p:cNvCxnSpPr/>
          <p:nvPr/>
        </p:nvCxnSpPr>
        <p:spPr>
          <a:xfrm>
            <a:off x="8654889" y="3816235"/>
            <a:ext cx="2087698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Connecteur droit 123"/>
          <p:cNvCxnSpPr/>
          <p:nvPr/>
        </p:nvCxnSpPr>
        <p:spPr>
          <a:xfrm flipV="1">
            <a:off x="8654889" y="5227597"/>
            <a:ext cx="2085168" cy="2829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5" name="Zone de texte 36"/>
          <p:cNvSpPr txBox="1"/>
          <p:nvPr/>
        </p:nvSpPr>
        <p:spPr>
          <a:xfrm>
            <a:off x="7198349" y="3308818"/>
            <a:ext cx="1255523" cy="844301"/>
          </a:xfrm>
          <a:prstGeom prst="rect">
            <a:avLst/>
          </a:prstGeom>
        </p:spPr>
        <p:txBody>
          <a:bodyPr vert="horz" lIns="90000" tIns="45000" rIns="90000" bIns="45000" compatLnSpc="0"/>
          <a:lstStyle/>
          <a:p>
            <a:pPr algn="r" hangingPunct="0">
              <a:spcAft>
                <a:spcPts val="0"/>
              </a:spcAft>
            </a:pPr>
            <a:r>
              <a:rPr lang="en-GB" sz="3200" kern="150" smtClean="0">
                <a:effectLst/>
                <a:latin typeface="Calibri"/>
                <a:ea typeface="Times New Roman"/>
                <a:cs typeface="Times New Roman"/>
              </a:rPr>
              <a:t>Lmax</a:t>
            </a:r>
            <a:endParaRPr lang="en-GB" sz="3200" kern="150">
              <a:effectLst/>
              <a:latin typeface="Calibri"/>
              <a:ea typeface="Times New Roman"/>
              <a:cs typeface="Times New Roman"/>
            </a:endParaRPr>
          </a:p>
        </p:txBody>
      </p:sp>
      <p:sp>
        <p:nvSpPr>
          <p:cNvPr id="126" name="Zone de texte 37"/>
          <p:cNvSpPr txBox="1"/>
          <p:nvPr/>
        </p:nvSpPr>
        <p:spPr>
          <a:xfrm>
            <a:off x="7345255" y="4987737"/>
            <a:ext cx="1108616" cy="751573"/>
          </a:xfrm>
          <a:prstGeom prst="rect">
            <a:avLst/>
          </a:prstGeom>
        </p:spPr>
        <p:txBody>
          <a:bodyPr vert="horz" lIns="90000" tIns="45000" rIns="90000" bIns="45000" compatLnSpc="0"/>
          <a:lstStyle/>
          <a:p>
            <a:pPr algn="r" hangingPunct="0">
              <a:spcAft>
                <a:spcPts val="0"/>
              </a:spcAft>
            </a:pPr>
            <a:r>
              <a:rPr lang="en-GB" sz="3200" kern="150" smtClean="0">
                <a:effectLst/>
                <a:latin typeface="Calibri"/>
                <a:ea typeface="Times New Roman"/>
                <a:cs typeface="Times New Roman"/>
              </a:rPr>
              <a:t>Lmin</a:t>
            </a:r>
            <a:endParaRPr lang="en-GB" sz="3200" kern="150">
              <a:effectLst/>
              <a:latin typeface="Calibri"/>
              <a:ea typeface="Times New Roman"/>
              <a:cs typeface="Times New Roman"/>
            </a:endParaRPr>
          </a:p>
        </p:txBody>
      </p:sp>
      <p:sp>
        <p:nvSpPr>
          <p:cNvPr id="127" name="Forme libre 126"/>
          <p:cNvSpPr/>
          <p:nvPr/>
        </p:nvSpPr>
        <p:spPr>
          <a:xfrm rot="900000">
            <a:off x="9390191" y="3800903"/>
            <a:ext cx="1217191" cy="1272771"/>
          </a:xfrm>
          <a:custGeom>
            <a:avLst>
              <a:gd name="f0" fmla="val 1088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21600"/>
              <a:gd name="f8" fmla="val -2147483647"/>
              <a:gd name="f9" fmla="val 2147483647"/>
              <a:gd name="f10" fmla="+- 0 0 0"/>
              <a:gd name="f11" fmla="*/ f4 1 21600"/>
              <a:gd name="f12" fmla="*/ f5 1 21600"/>
              <a:gd name="f13" fmla="pin 0 f0 21600"/>
              <a:gd name="f14" fmla="*/ f10 f1 1"/>
              <a:gd name="f15" fmla="val f13"/>
              <a:gd name="f16" fmla="*/ f13 1 2"/>
              <a:gd name="f17" fmla="*/ f13 f11 1"/>
              <a:gd name="f18" fmla="*/ f6 f12 1"/>
              <a:gd name="f19" fmla="*/ 18000 f12 1"/>
              <a:gd name="f20" fmla="*/ 10800 f12 1"/>
              <a:gd name="f21" fmla="*/ 10800 f11 1"/>
              <a:gd name="f22" fmla="*/ 0 f12 1"/>
              <a:gd name="f23" fmla="*/ f14 1 f3"/>
              <a:gd name="f24" fmla="*/ 0 f11 1"/>
              <a:gd name="f25" fmla="*/ 21600 f12 1"/>
              <a:gd name="f26" fmla="*/ 21600 f11 1"/>
              <a:gd name="f27" fmla="+- f16 10800 0"/>
              <a:gd name="f28" fmla="+- 21600 0 f15"/>
              <a:gd name="f29" fmla="*/ f16 f11 1"/>
              <a:gd name="f30" fmla="+- f23 0 f2"/>
              <a:gd name="f31" fmla="*/ f28 1 2"/>
              <a:gd name="f32" fmla="*/ f27 f11 1"/>
              <a:gd name="f33" fmla="+- 21600 0 f31"/>
              <a:gd name="f34" fmla="*/ f33 f11 1"/>
            </a:gdLst>
            <a:ahLst>
              <a:ahXY gdRefX="f0" minX="f6" maxX="f7">
                <a:pos x="f17" y="f18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21" y="f22"/>
              </a:cxn>
              <a:cxn ang="f30">
                <a:pos x="f29" y="f20"/>
              </a:cxn>
              <a:cxn ang="f30">
                <a:pos x="f24" y="f25"/>
              </a:cxn>
              <a:cxn ang="f30">
                <a:pos x="f21" y="f25"/>
              </a:cxn>
              <a:cxn ang="f30">
                <a:pos x="f26" y="f25"/>
              </a:cxn>
              <a:cxn ang="f30">
                <a:pos x="f34" y="f20"/>
              </a:cxn>
            </a:cxnLst>
            <a:rect l="f29" t="f20" r="f32" b="f19"/>
            <a:pathLst>
              <a:path w="21600" h="21600">
                <a:moveTo>
                  <a:pt x="f15" y="f6"/>
                </a:moveTo>
                <a:lnTo>
                  <a:pt x="f7" y="f7"/>
                </a:lnTo>
                <a:lnTo>
                  <a:pt x="f6" y="f7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0" compatLnSpc="0"/>
          <a:lstStyle/>
          <a:p>
            <a:pPr hangingPunct="0">
              <a:spcAft>
                <a:spcPts val="0"/>
              </a:spcAft>
            </a:pPr>
            <a:endParaRPr lang="en-GB" sz="3200" kern="150">
              <a:effectLst/>
              <a:latin typeface="Calibri"/>
              <a:ea typeface="Times New Roman"/>
              <a:cs typeface="Times New Roman"/>
            </a:endParaRPr>
          </a:p>
        </p:txBody>
      </p:sp>
      <p:sp>
        <p:nvSpPr>
          <p:cNvPr id="128" name="Zone de texte 39"/>
          <p:cNvSpPr txBox="1"/>
          <p:nvPr/>
        </p:nvSpPr>
        <p:spPr>
          <a:xfrm>
            <a:off x="7747290" y="4331708"/>
            <a:ext cx="706581" cy="785862"/>
          </a:xfrm>
          <a:prstGeom prst="rect">
            <a:avLst/>
          </a:prstGeom>
        </p:spPr>
        <p:txBody>
          <a:bodyPr vert="horz" lIns="90000" tIns="45000" rIns="90000" bIns="45000" compatLnSpc="0"/>
          <a:lstStyle/>
          <a:p>
            <a:pPr algn="r" hangingPunct="0">
              <a:spcAft>
                <a:spcPts val="0"/>
              </a:spcAft>
            </a:pPr>
            <a:r>
              <a:rPr lang="en-GB" sz="3200" kern="150" smtClean="0">
                <a:effectLst/>
                <a:latin typeface="Calibri"/>
                <a:ea typeface="Times New Roman"/>
                <a:cs typeface="Times New Roman"/>
              </a:rPr>
              <a:t>L1</a:t>
            </a:r>
            <a:endParaRPr lang="en-GB" sz="3200" kern="150">
              <a:effectLst/>
              <a:latin typeface="Calibri"/>
              <a:ea typeface="Times New Roman"/>
              <a:cs typeface="Times New Roman"/>
            </a:endParaRPr>
          </a:p>
        </p:txBody>
      </p:sp>
      <p:sp>
        <p:nvSpPr>
          <p:cNvPr id="129" name="Zone de texte 40"/>
          <p:cNvSpPr txBox="1"/>
          <p:nvPr/>
        </p:nvSpPr>
        <p:spPr>
          <a:xfrm>
            <a:off x="9703406" y="3165440"/>
            <a:ext cx="826911" cy="768609"/>
          </a:xfrm>
          <a:prstGeom prst="rect">
            <a:avLst/>
          </a:prstGeom>
        </p:spPr>
        <p:txBody>
          <a:bodyPr vert="horz" lIns="90000" tIns="45000" rIns="90000" bIns="45000" compatLnSpc="0"/>
          <a:lstStyle/>
          <a:p>
            <a:pPr hangingPunct="0">
              <a:spcAft>
                <a:spcPts val="0"/>
              </a:spcAft>
            </a:pPr>
            <a:r>
              <a:rPr lang="en-GB" sz="3200" kern="150" smtClean="0">
                <a:effectLst/>
                <a:latin typeface="Calibri"/>
                <a:ea typeface="Times New Roman"/>
                <a:cs typeface="Times New Roman"/>
              </a:rPr>
              <a:t> </a:t>
            </a:r>
            <a:endParaRPr lang="en-GB" sz="3200" kern="150">
              <a:effectLst/>
              <a:latin typeface="Calibri"/>
              <a:ea typeface="Times New Roman"/>
              <a:cs typeface="Times New Roman"/>
            </a:endParaRPr>
          </a:p>
        </p:txBody>
      </p:sp>
      <p:sp>
        <p:nvSpPr>
          <p:cNvPr id="130" name="Zone de texte 41"/>
          <p:cNvSpPr txBox="1"/>
          <p:nvPr/>
        </p:nvSpPr>
        <p:spPr>
          <a:xfrm>
            <a:off x="8992479" y="4103186"/>
            <a:ext cx="847732" cy="871142"/>
          </a:xfrm>
          <a:prstGeom prst="rect">
            <a:avLst/>
          </a:prstGeom>
        </p:spPr>
        <p:txBody>
          <a:bodyPr vert="horz" lIns="90000" tIns="45000" rIns="90000" bIns="45000" compatLnSpc="0"/>
          <a:lstStyle/>
          <a:p>
            <a:pPr hangingPunct="0">
              <a:spcAft>
                <a:spcPts val="0"/>
              </a:spcAft>
            </a:pPr>
            <a:r>
              <a:rPr lang="en-GB" sz="3200" kern="150" smtClean="0">
                <a:effectLst/>
                <a:latin typeface="Liberation Sans"/>
                <a:ea typeface="DejaVu Sans"/>
                <a:cs typeface="DejaVu Sans"/>
              </a:rPr>
              <a:t>1</a:t>
            </a:r>
            <a:endParaRPr lang="en-GB" sz="3200" kern="150">
              <a:effectLst/>
              <a:latin typeface="Calibri"/>
              <a:ea typeface="Times New Roman"/>
              <a:cs typeface="Times New Roman"/>
            </a:endParaRPr>
          </a:p>
        </p:txBody>
      </p:sp>
      <p:sp>
        <p:nvSpPr>
          <p:cNvPr id="131" name="Zone de texte 42"/>
          <p:cNvSpPr txBox="1"/>
          <p:nvPr/>
        </p:nvSpPr>
        <p:spPr>
          <a:xfrm>
            <a:off x="9703641" y="3046196"/>
            <a:ext cx="1012217" cy="797603"/>
          </a:xfrm>
          <a:prstGeom prst="rect">
            <a:avLst/>
          </a:prstGeom>
        </p:spPr>
        <p:txBody>
          <a:bodyPr vert="horz" lIns="90000" tIns="45000" rIns="90000" bIns="45000" compatLnSpc="0"/>
          <a:lstStyle/>
          <a:p>
            <a:pPr hangingPunct="0">
              <a:spcAft>
                <a:spcPts val="0"/>
              </a:spcAft>
            </a:pPr>
            <a:r>
              <a:rPr lang="en-GB" sz="3200" kern="150" smtClean="0">
                <a:effectLst/>
                <a:latin typeface="Liberation Sans"/>
                <a:ea typeface="DejaVu Sans"/>
                <a:cs typeface="DejaVu Sans"/>
              </a:rPr>
              <a:t>0</a:t>
            </a:r>
            <a:endParaRPr lang="en-GB" sz="3200" kern="150">
              <a:effectLst/>
              <a:latin typeface="Calibri"/>
              <a:ea typeface="Times New Roman"/>
              <a:cs typeface="Times New Roman"/>
            </a:endParaRPr>
          </a:p>
        </p:txBody>
      </p:sp>
      <p:cxnSp>
        <p:nvCxnSpPr>
          <p:cNvPr id="132" name="Connecteur droit 131"/>
          <p:cNvCxnSpPr/>
          <p:nvPr/>
        </p:nvCxnSpPr>
        <p:spPr>
          <a:xfrm>
            <a:off x="8654889" y="4876877"/>
            <a:ext cx="632636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necteur en angle 27"/>
          <p:cNvCxnSpPr>
            <a:stCxn id="88" idx="1"/>
            <a:endCxn id="93" idx="0"/>
          </p:cNvCxnSpPr>
          <p:nvPr/>
        </p:nvCxnSpPr>
        <p:spPr>
          <a:xfrm>
            <a:off x="8158717" y="7739174"/>
            <a:ext cx="667820" cy="1603298"/>
          </a:xfrm>
          <a:prstGeom prst="bentConnector2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0" name="Connecteur droit avec flèche 99"/>
          <p:cNvCxnSpPr>
            <a:stCxn id="88" idx="1"/>
            <a:endCxn id="89" idx="3"/>
          </p:cNvCxnSpPr>
          <p:nvPr/>
        </p:nvCxnSpPr>
        <p:spPr>
          <a:xfrm>
            <a:off x="8158717" y="7739174"/>
            <a:ext cx="1555597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9" name="Forme libre 88"/>
          <p:cNvSpPr/>
          <p:nvPr/>
        </p:nvSpPr>
        <p:spPr>
          <a:xfrm>
            <a:off x="9714314" y="6700343"/>
            <a:ext cx="3291398" cy="207766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gradFill>
            <a:gsLst>
              <a:gs pos="0">
                <a:srgbClr val="FFFF66"/>
              </a:gs>
              <a:gs pos="100000">
                <a:srgbClr val="996633"/>
              </a:gs>
            </a:gsLst>
            <a:lin ang="2700000"/>
          </a:gradFill>
          <a:ln w="635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vert="horz" wrap="square" lIns="0" tIns="0" rIns="0" bIns="0" anchor="ctr" anchorCtr="0" compatLnSpc="0">
            <a:noAutofit/>
          </a:bodyPr>
          <a:lstStyle/>
          <a:p>
            <a:pPr algn="ctr" hangingPunct="0">
              <a:spcAft>
                <a:spcPts val="0"/>
              </a:spcAft>
            </a:pPr>
            <a:r>
              <a:rPr lang="en-GB" sz="3000" kern="150" smtClean="0">
                <a:effectLst/>
                <a:latin typeface="Liberation Sans"/>
                <a:ea typeface="DejaVu Sans"/>
                <a:cs typeface="DejaVu Sans"/>
              </a:rPr>
              <a:t>Liste les cellules par triangles</a:t>
            </a:r>
            <a:r>
              <a:rPr lang="en-GB" sz="3000" kern="150" smtClean="0">
                <a:effectLst/>
                <a:latin typeface="Calibri"/>
                <a:ea typeface="Times New Roman"/>
                <a:cs typeface="Times New Roman"/>
              </a:rPr>
              <a:t> </a:t>
            </a:r>
            <a:endParaRPr lang="en-GB" sz="3000" kern="150">
              <a:effectLst/>
              <a:latin typeface="Calibri"/>
              <a:ea typeface="Times New Roman"/>
              <a:cs typeface="Times New Roman"/>
            </a:endParaRPr>
          </a:p>
        </p:txBody>
      </p:sp>
      <p:sp>
        <p:nvSpPr>
          <p:cNvPr id="94" name="Forme libre 93"/>
          <p:cNvSpPr/>
          <p:nvPr/>
        </p:nvSpPr>
        <p:spPr>
          <a:xfrm>
            <a:off x="11450115" y="9353072"/>
            <a:ext cx="4505134" cy="13515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635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anchor="ctr" anchorCtr="0" compatLnSpc="0"/>
          <a:lstStyle/>
          <a:p>
            <a:pPr algn="ctr" hangingPunct="0">
              <a:spcAft>
                <a:spcPts val="0"/>
              </a:spcAft>
            </a:pPr>
            <a:r>
              <a:rPr lang="en-GB" sz="3000" kern="150" dirty="0" smtClean="0">
                <a:effectLst/>
                <a:latin typeface="Liberation Sans"/>
                <a:ea typeface="DejaVu Sans"/>
                <a:cs typeface="DejaVu Sans"/>
              </a:rPr>
              <a:t>Triangles </a:t>
            </a:r>
            <a:r>
              <a:rPr lang="en-GB" sz="3000" kern="150" dirty="0" smtClean="0">
                <a:effectLst/>
                <a:latin typeface="Liberation Sans"/>
                <a:ea typeface="Liberation Sans"/>
                <a:cs typeface="Liberation Sans"/>
              </a:rPr>
              <a:t>→</a:t>
            </a:r>
            <a:r>
              <a:rPr lang="en-GB" sz="3000" kern="150" dirty="0" smtClean="0">
                <a:effectLst/>
                <a:latin typeface="Liberation Sans"/>
                <a:ea typeface="DejaVu Sans"/>
                <a:cs typeface="DejaVu Sans"/>
              </a:rPr>
              <a:t> Cells</a:t>
            </a:r>
            <a:endParaRPr lang="en-GB" sz="3000" kern="150" dirty="0">
              <a:effectLst/>
              <a:latin typeface="Calibri"/>
              <a:ea typeface="Times New Roman"/>
              <a:cs typeface="Times New Roman"/>
            </a:endParaRPr>
          </a:p>
        </p:txBody>
      </p:sp>
      <p:grpSp>
        <p:nvGrpSpPr>
          <p:cNvPr id="86" name="Groupe 85"/>
          <p:cNvGrpSpPr/>
          <p:nvPr/>
        </p:nvGrpSpPr>
        <p:grpSpPr>
          <a:xfrm>
            <a:off x="12807067" y="3220361"/>
            <a:ext cx="2385248" cy="2375707"/>
            <a:chOff x="12687300" y="9437370"/>
            <a:chExt cx="635000" cy="632460"/>
          </a:xfrm>
        </p:grpSpPr>
        <p:sp>
          <p:nvSpPr>
            <p:cNvPr id="111" name="Forme libre 110"/>
            <p:cNvSpPr/>
            <p:nvPr/>
          </p:nvSpPr>
          <p:spPr>
            <a:xfrm>
              <a:off x="12687300" y="9647555"/>
              <a:ext cx="211455" cy="21209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99CCFF"/>
            </a:solidFill>
            <a:ln w="6350">
              <a:solidFill>
                <a:srgbClr val="000000"/>
              </a:solidFill>
              <a:prstDash val="solid"/>
            </a:ln>
          </p:spPr>
          <p:txBody>
            <a:bodyPr vert="horz" lIns="90000" tIns="45000" rIns="90000" bIns="45000" anchor="ctr" anchorCtr="0" compatLnSpc="0"/>
            <a:lstStyle/>
            <a:p>
              <a:pPr algn="ctr" hangingPunct="0">
                <a:spcAft>
                  <a:spcPts val="0"/>
                </a:spcAft>
              </a:pPr>
              <a:r>
                <a:rPr lang="en-GB" sz="800" kern="150" smtClean="0">
                  <a:effectLst/>
                  <a:latin typeface="Calibri"/>
                  <a:ea typeface="Times New Roman"/>
                  <a:cs typeface="Times New Roman"/>
                </a:rPr>
                <a:t> </a:t>
              </a:r>
              <a:endParaRPr lang="en-GB" sz="1100" kern="15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12" name="Forme libre 111"/>
            <p:cNvSpPr/>
            <p:nvPr/>
          </p:nvSpPr>
          <p:spPr>
            <a:xfrm>
              <a:off x="13110845" y="9647555"/>
              <a:ext cx="211455" cy="21209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99CCFF"/>
            </a:solidFill>
            <a:ln w="6350">
              <a:solidFill>
                <a:srgbClr val="000000"/>
              </a:solidFill>
              <a:prstDash val="solid"/>
            </a:ln>
          </p:spPr>
          <p:txBody>
            <a:bodyPr vert="horz" lIns="90000" tIns="45000" rIns="90000" bIns="45000" anchor="ctr" anchorCtr="0" compatLnSpc="0"/>
            <a:lstStyle/>
            <a:p>
              <a:pPr algn="ctr" hangingPunct="0">
                <a:spcAft>
                  <a:spcPts val="0"/>
                </a:spcAft>
              </a:pPr>
              <a:r>
                <a:rPr lang="en-GB" sz="900" kern="150" smtClean="0">
                  <a:effectLst/>
                  <a:latin typeface="Calibri"/>
                  <a:ea typeface="Times New Roman"/>
                  <a:cs typeface="Times New Roman"/>
                </a:rPr>
                <a:t> </a:t>
              </a:r>
              <a:endParaRPr lang="en-GB" sz="1100" kern="15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13" name="Forme libre 112"/>
            <p:cNvSpPr/>
            <p:nvPr/>
          </p:nvSpPr>
          <p:spPr>
            <a:xfrm>
              <a:off x="12687300" y="9859645"/>
              <a:ext cx="211455" cy="21018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000000"/>
              </a:solidFill>
              <a:prstDash val="solid"/>
            </a:ln>
          </p:spPr>
          <p:txBody>
            <a:bodyPr vert="horz" lIns="90000" tIns="45000" rIns="90000" bIns="45000" anchor="ctr" anchorCtr="0" compatLnSpc="0"/>
            <a:lstStyle/>
            <a:p>
              <a:pPr hangingPunct="0">
                <a:spcAft>
                  <a:spcPts val="0"/>
                </a:spcAft>
              </a:pPr>
              <a:r>
                <a:rPr lang="en-GB" sz="1100" kern="150" smtClean="0">
                  <a:effectLst/>
                  <a:latin typeface="Calibri"/>
                  <a:ea typeface="Times New Roman"/>
                  <a:cs typeface="Times New Roman"/>
                </a:rPr>
                <a:t> </a:t>
              </a:r>
              <a:endParaRPr lang="en-GB" sz="1100" kern="15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14" name="Forme libre 113"/>
            <p:cNvSpPr/>
            <p:nvPr/>
          </p:nvSpPr>
          <p:spPr>
            <a:xfrm>
              <a:off x="12899390" y="9859645"/>
              <a:ext cx="211455" cy="21018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99CCFF"/>
            </a:solidFill>
            <a:ln w="6350">
              <a:solidFill>
                <a:srgbClr val="000000"/>
              </a:solidFill>
              <a:prstDash val="solid"/>
            </a:ln>
          </p:spPr>
          <p:txBody>
            <a:bodyPr vert="horz" lIns="90000" tIns="45000" rIns="90000" bIns="45000" anchor="ctr" anchorCtr="0" compatLnSpc="0"/>
            <a:lstStyle/>
            <a:p>
              <a:pPr hangingPunct="0">
                <a:spcAft>
                  <a:spcPts val="0"/>
                </a:spcAft>
              </a:pPr>
              <a:r>
                <a:rPr lang="en-GB" sz="1100" kern="150" smtClean="0">
                  <a:effectLst/>
                  <a:latin typeface="Calibri"/>
                  <a:ea typeface="Times New Roman"/>
                  <a:cs typeface="Times New Roman"/>
                </a:rPr>
                <a:t> </a:t>
              </a:r>
              <a:endParaRPr lang="en-GB" sz="1100" kern="15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15" name="Forme libre 114"/>
            <p:cNvSpPr/>
            <p:nvPr/>
          </p:nvSpPr>
          <p:spPr>
            <a:xfrm>
              <a:off x="13110845" y="9859645"/>
              <a:ext cx="211455" cy="21018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99CCFF"/>
            </a:solidFill>
            <a:ln w="6350">
              <a:solidFill>
                <a:srgbClr val="000000"/>
              </a:solidFill>
              <a:prstDash val="solid"/>
            </a:ln>
          </p:spPr>
          <p:txBody>
            <a:bodyPr vert="horz" lIns="90000" tIns="45000" rIns="90000" bIns="45000" anchor="ctr" anchorCtr="0" compatLnSpc="0"/>
            <a:lstStyle/>
            <a:p>
              <a:pPr hangingPunct="0">
                <a:spcAft>
                  <a:spcPts val="0"/>
                </a:spcAft>
              </a:pPr>
              <a:r>
                <a:rPr lang="en-GB" sz="1100" kern="150" smtClean="0">
                  <a:effectLst/>
                  <a:latin typeface="Calibri"/>
                  <a:ea typeface="Times New Roman"/>
                  <a:cs typeface="Times New Roman"/>
                </a:rPr>
                <a:t> </a:t>
              </a:r>
              <a:endParaRPr lang="en-GB" sz="1100" kern="15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16" name="Forme libre 115"/>
            <p:cNvSpPr/>
            <p:nvPr/>
          </p:nvSpPr>
          <p:spPr>
            <a:xfrm>
              <a:off x="12687300" y="9437370"/>
              <a:ext cx="211455" cy="21018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000000"/>
              </a:solidFill>
              <a:prstDash val="solid"/>
            </a:ln>
          </p:spPr>
          <p:txBody>
            <a:bodyPr vert="horz" lIns="90000" tIns="45000" rIns="90000" bIns="45000" anchor="ctr" anchorCtr="0" compatLnSpc="0"/>
            <a:lstStyle/>
            <a:p>
              <a:pPr algn="ctr" hangingPunct="0">
                <a:spcAft>
                  <a:spcPts val="0"/>
                </a:spcAft>
              </a:pPr>
              <a:r>
                <a:rPr lang="en-GB" sz="800" kern="150" smtClean="0">
                  <a:effectLst/>
                  <a:latin typeface="Calibri"/>
                  <a:ea typeface="Times New Roman"/>
                  <a:cs typeface="Times New Roman"/>
                </a:rPr>
                <a:t> </a:t>
              </a:r>
              <a:endParaRPr lang="en-GB" sz="1100" kern="15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20" name="Forme libre 119"/>
            <p:cNvSpPr/>
            <p:nvPr/>
          </p:nvSpPr>
          <p:spPr>
            <a:xfrm>
              <a:off x="12899072" y="9647555"/>
              <a:ext cx="211455" cy="21209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99CCFF"/>
            </a:solidFill>
            <a:ln w="6350">
              <a:solidFill>
                <a:srgbClr val="000000"/>
              </a:solidFill>
              <a:prstDash val="solid"/>
            </a:ln>
          </p:spPr>
          <p:txBody>
            <a:bodyPr vert="horz" lIns="90000" tIns="45000" rIns="90000" bIns="45000" anchor="ctr" anchorCtr="0" compatLnSpc="0"/>
            <a:lstStyle/>
            <a:p>
              <a:pPr algn="ctr" hangingPunct="0">
                <a:spcAft>
                  <a:spcPts val="0"/>
                </a:spcAft>
              </a:pPr>
              <a:r>
                <a:rPr lang="en-GB" sz="800" kern="150" smtClean="0">
                  <a:effectLst/>
                  <a:latin typeface="Calibri"/>
                  <a:ea typeface="Times New Roman"/>
                  <a:cs typeface="Times New Roman"/>
                </a:rPr>
                <a:t> </a:t>
              </a:r>
              <a:endParaRPr lang="en-GB" sz="1100" kern="15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17" name="Forme libre 116"/>
            <p:cNvSpPr/>
            <p:nvPr/>
          </p:nvSpPr>
          <p:spPr>
            <a:xfrm>
              <a:off x="12899390" y="9437370"/>
              <a:ext cx="211455" cy="21018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99CCFF"/>
            </a:solidFill>
            <a:ln w="6350">
              <a:solidFill>
                <a:srgbClr val="000000"/>
              </a:solidFill>
              <a:prstDash val="solid"/>
            </a:ln>
          </p:spPr>
          <p:txBody>
            <a:bodyPr vert="horz" lIns="90000" tIns="45000" rIns="90000" bIns="45000" anchor="ctr" anchorCtr="0" compatLnSpc="0"/>
            <a:lstStyle/>
            <a:p>
              <a:pPr algn="ctr" hangingPunct="0">
                <a:spcAft>
                  <a:spcPts val="0"/>
                </a:spcAft>
              </a:pPr>
              <a:r>
                <a:rPr lang="en-GB" sz="800" kern="150" smtClean="0">
                  <a:effectLst/>
                  <a:latin typeface="Calibri"/>
                  <a:ea typeface="Times New Roman"/>
                  <a:cs typeface="Times New Roman"/>
                </a:rPr>
                <a:t> </a:t>
              </a:r>
              <a:endParaRPr lang="en-GB" sz="1100" kern="15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18" name="Forme libre 117"/>
            <p:cNvSpPr/>
            <p:nvPr/>
          </p:nvSpPr>
          <p:spPr>
            <a:xfrm>
              <a:off x="13110845" y="9437370"/>
              <a:ext cx="211455" cy="21018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000000"/>
              </a:solidFill>
              <a:prstDash val="solid"/>
            </a:ln>
          </p:spPr>
          <p:txBody>
            <a:bodyPr vert="horz" lIns="90000" tIns="45000" rIns="90000" bIns="45000" anchor="ctr" anchorCtr="0" compatLnSpc="0"/>
            <a:lstStyle/>
            <a:p>
              <a:pPr algn="ctr" hangingPunct="0">
                <a:spcAft>
                  <a:spcPts val="0"/>
                </a:spcAft>
              </a:pPr>
              <a:r>
                <a:rPr lang="en-GB" sz="800" kern="150" smtClean="0">
                  <a:effectLst/>
                  <a:latin typeface="Calibri"/>
                  <a:ea typeface="Times New Roman"/>
                  <a:cs typeface="Times New Roman"/>
                </a:rPr>
                <a:t> </a:t>
              </a:r>
              <a:endParaRPr lang="en-GB" sz="1100" kern="15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19" name="Forme libre 118"/>
            <p:cNvSpPr/>
            <p:nvPr/>
          </p:nvSpPr>
          <p:spPr>
            <a:xfrm rot="900000">
              <a:off x="12845415" y="9547860"/>
              <a:ext cx="346710" cy="323215"/>
            </a:xfrm>
            <a:custGeom>
              <a:avLst>
                <a:gd name="f0" fmla="val 1088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0"/>
                <a:gd name="f7" fmla="val 21600"/>
                <a:gd name="f8" fmla="val -2147483647"/>
                <a:gd name="f9" fmla="val 2147483647"/>
                <a:gd name="f10" fmla="+- 0 0 0"/>
                <a:gd name="f11" fmla="*/ f4 1 21600"/>
                <a:gd name="f12" fmla="*/ f5 1 21600"/>
                <a:gd name="f13" fmla="pin 0 f0 21600"/>
                <a:gd name="f14" fmla="*/ f10 f1 1"/>
                <a:gd name="f15" fmla="val f13"/>
                <a:gd name="f16" fmla="*/ f13 1 2"/>
                <a:gd name="f17" fmla="*/ f13 f11 1"/>
                <a:gd name="f18" fmla="*/ f6 f12 1"/>
                <a:gd name="f19" fmla="*/ 18000 f12 1"/>
                <a:gd name="f20" fmla="*/ 10800 f12 1"/>
                <a:gd name="f21" fmla="*/ 10800 f11 1"/>
                <a:gd name="f22" fmla="*/ 0 f12 1"/>
                <a:gd name="f23" fmla="*/ f14 1 f3"/>
                <a:gd name="f24" fmla="*/ 0 f11 1"/>
                <a:gd name="f25" fmla="*/ 21600 f12 1"/>
                <a:gd name="f26" fmla="*/ 21600 f11 1"/>
                <a:gd name="f27" fmla="+- f16 10800 0"/>
                <a:gd name="f28" fmla="+- 21600 0 f15"/>
                <a:gd name="f29" fmla="*/ f16 f11 1"/>
                <a:gd name="f30" fmla="+- f23 0 f2"/>
                <a:gd name="f31" fmla="*/ f28 1 2"/>
                <a:gd name="f32" fmla="*/ f27 f11 1"/>
                <a:gd name="f33" fmla="+- 21600 0 f31"/>
                <a:gd name="f34" fmla="*/ f33 f11 1"/>
              </a:gdLst>
              <a:ahLst>
                <a:ahXY gdRefX="f0" minX="f6" maxX="f7">
                  <a:pos x="f17" y="f18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21" y="f22"/>
                </a:cxn>
                <a:cxn ang="f30">
                  <a:pos x="f29" y="f20"/>
                </a:cxn>
                <a:cxn ang="f30">
                  <a:pos x="f24" y="f25"/>
                </a:cxn>
                <a:cxn ang="f30">
                  <a:pos x="f21" y="f25"/>
                </a:cxn>
                <a:cxn ang="f30">
                  <a:pos x="f26" y="f25"/>
                </a:cxn>
                <a:cxn ang="f30">
                  <a:pos x="f34" y="f20"/>
                </a:cxn>
              </a:cxnLst>
              <a:rect l="f29" t="f20" r="f32" b="f19"/>
              <a:pathLst>
                <a:path w="21600" h="21600">
                  <a:moveTo>
                    <a:pt x="f15" y="f6"/>
                  </a:moveTo>
                  <a:lnTo>
                    <a:pt x="f7" y="f7"/>
                  </a:lnTo>
                  <a:lnTo>
                    <a:pt x="f6" y="f7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path path="circle">
                <a:fillToRect l="50000" t="50000" r="50000" b="50000"/>
              </a:path>
            </a:gradFill>
            <a:ln w="3175">
              <a:solidFill>
                <a:srgbClr val="000000"/>
              </a:solidFill>
              <a:prstDash val="solid"/>
            </a:ln>
          </p:spPr>
          <p:txBody>
            <a:bodyPr vert="horz" lIns="90000" tIns="45000" rIns="90000" bIns="45000" anchor="ctr" anchorCtr="0" compatLnSpc="0"/>
            <a:lstStyle/>
            <a:p>
              <a:pPr algn="ctr" hangingPunct="0">
                <a:spcAft>
                  <a:spcPts val="0"/>
                </a:spcAft>
              </a:pPr>
              <a:endParaRPr lang="en-GB" sz="1100" kern="150">
                <a:effectLst/>
                <a:latin typeface="Calibri"/>
                <a:ea typeface="Times New Roman"/>
                <a:cs typeface="Times New Roman"/>
              </a:endParaRPr>
            </a:p>
          </p:txBody>
        </p:sp>
      </p:grpSp>
      <p:cxnSp>
        <p:nvCxnSpPr>
          <p:cNvPr id="36" name="Connecteur en angle 35"/>
          <p:cNvCxnSpPr>
            <a:stCxn id="89" idx="1"/>
          </p:cNvCxnSpPr>
          <p:nvPr/>
        </p:nvCxnSpPr>
        <p:spPr>
          <a:xfrm>
            <a:off x="13005712" y="7739174"/>
            <a:ext cx="787073" cy="1632449"/>
          </a:xfrm>
          <a:prstGeom prst="bentConnector2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4" name="Connecteur en angle 103"/>
          <p:cNvCxnSpPr>
            <a:stCxn id="91" idx="1"/>
          </p:cNvCxnSpPr>
          <p:nvPr/>
        </p:nvCxnSpPr>
        <p:spPr>
          <a:xfrm>
            <a:off x="22789803" y="7739174"/>
            <a:ext cx="575097" cy="1613905"/>
          </a:xfrm>
          <a:prstGeom prst="bentConnector2">
            <a:avLst/>
          </a:prstGeom>
          <a:ln w="762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1" name="Forme libre 90"/>
          <p:cNvSpPr/>
          <p:nvPr/>
        </p:nvSpPr>
        <p:spPr>
          <a:xfrm>
            <a:off x="19463954" y="6700343"/>
            <a:ext cx="3325849" cy="207766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gradFill>
            <a:gsLst>
              <a:gs pos="0">
                <a:srgbClr val="FFFF66"/>
              </a:gs>
              <a:gs pos="100000">
                <a:srgbClr val="996633"/>
              </a:gs>
            </a:gsLst>
            <a:lin ang="2700000"/>
          </a:gradFill>
          <a:ln w="6350">
            <a:solidFill>
              <a:srgbClr val="000000"/>
            </a:solidFill>
            <a:prstDash val="solid"/>
          </a:ln>
          <a:effectLst>
            <a:glow>
              <a:schemeClr val="accent1"/>
            </a:glow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vert="horz" wrap="square" lIns="0" tIns="0" rIns="0" bIns="0" anchor="ctr" anchorCtr="0" compatLnSpc="0">
            <a:noAutofit/>
          </a:bodyPr>
          <a:lstStyle/>
          <a:p>
            <a:pPr algn="ctr" hangingPunct="0">
              <a:spcAft>
                <a:spcPts val="0"/>
              </a:spcAft>
            </a:pPr>
            <a:r>
              <a:rPr lang="en-GB" sz="3000" kern="150" smtClean="0">
                <a:effectLst/>
                <a:latin typeface="Liberation Sans"/>
                <a:ea typeface="DejaVu Sans"/>
                <a:cs typeface="DejaVu Sans"/>
              </a:rPr>
              <a:t>Rastérisation</a:t>
            </a:r>
            <a:endParaRPr lang="en-GB" sz="3000" kern="150">
              <a:effectLst/>
              <a:latin typeface="Calibri"/>
              <a:ea typeface="Times New Roman"/>
              <a:cs typeface="Times New Roman"/>
            </a:endParaRPr>
          </a:p>
        </p:txBody>
      </p:sp>
      <p:sp>
        <p:nvSpPr>
          <p:cNvPr id="96" name="Forme libre 95"/>
          <p:cNvSpPr/>
          <p:nvPr/>
        </p:nvSpPr>
        <p:spPr>
          <a:xfrm>
            <a:off x="22294239" y="9353072"/>
            <a:ext cx="1717251" cy="1335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635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anchor="ctr" anchorCtr="0" compatLnSpc="0"/>
          <a:lstStyle/>
          <a:p>
            <a:pPr algn="ctr" hangingPunct="0">
              <a:spcAft>
                <a:spcPts val="0"/>
              </a:spcAft>
            </a:pPr>
            <a:r>
              <a:rPr lang="en-GB" sz="3000" kern="150" smtClean="0">
                <a:effectLst/>
                <a:latin typeface="Liberation Sans"/>
                <a:ea typeface="DejaVu Sans"/>
                <a:cs typeface="DejaVu Sans"/>
              </a:rPr>
              <a:t>LDI</a:t>
            </a:r>
            <a:endParaRPr lang="en-GB" sz="3000" kern="150">
              <a:effectLst/>
              <a:latin typeface="Calibri"/>
              <a:ea typeface="Times New Roman"/>
              <a:cs typeface="Times New Roman"/>
            </a:endParaRPr>
          </a:p>
        </p:txBody>
      </p:sp>
      <p:cxnSp>
        <p:nvCxnSpPr>
          <p:cNvPr id="99" name="Connecteur droit avec flèche 98"/>
          <p:cNvCxnSpPr>
            <a:stCxn id="90" idx="1"/>
          </p:cNvCxnSpPr>
          <p:nvPr/>
        </p:nvCxnSpPr>
        <p:spPr>
          <a:xfrm>
            <a:off x="17929559" y="7753265"/>
            <a:ext cx="1519957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Connecteur droit avec flèche 97"/>
          <p:cNvCxnSpPr>
            <a:stCxn id="89" idx="1"/>
            <a:endCxn id="90" idx="3"/>
          </p:cNvCxnSpPr>
          <p:nvPr/>
        </p:nvCxnSpPr>
        <p:spPr>
          <a:xfrm>
            <a:off x="13005712" y="7739174"/>
            <a:ext cx="1574147" cy="14091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0" name="Forme libre 89"/>
          <p:cNvSpPr/>
          <p:nvPr/>
        </p:nvSpPr>
        <p:spPr>
          <a:xfrm>
            <a:off x="14579859" y="6714434"/>
            <a:ext cx="3349700" cy="207766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gradFill>
            <a:gsLst>
              <a:gs pos="0">
                <a:srgbClr val="FFFF66"/>
              </a:gs>
              <a:gs pos="100000">
                <a:srgbClr val="996633"/>
              </a:gs>
            </a:gsLst>
            <a:lin ang="2700000"/>
          </a:gradFill>
          <a:ln w="635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vert="horz" wrap="square" lIns="0" tIns="0" rIns="0" bIns="0" anchor="ctr" anchorCtr="0" compatLnSpc="0">
            <a:noAutofit/>
          </a:bodyPr>
          <a:lstStyle/>
          <a:p>
            <a:pPr algn="ctr" hangingPunct="0">
              <a:spcAft>
                <a:spcPts val="0"/>
              </a:spcAft>
            </a:pPr>
            <a:r>
              <a:rPr lang="en-GB" sz="3000" kern="150" smtClean="0">
                <a:effectLst/>
                <a:latin typeface="Liberation Sans"/>
                <a:ea typeface="DejaVu Sans"/>
                <a:cs typeface="DejaVu Sans"/>
              </a:rPr>
              <a:t>Tri par (cellules,z)</a:t>
            </a:r>
            <a:endParaRPr lang="en-GB" sz="3000" kern="150">
              <a:effectLst/>
              <a:latin typeface="Calibri"/>
              <a:ea typeface="Times New Roman"/>
              <a:cs typeface="Times New Roman"/>
            </a:endParaRPr>
          </a:p>
        </p:txBody>
      </p:sp>
      <p:sp>
        <p:nvSpPr>
          <p:cNvPr id="95" name="Forme libre 94"/>
          <p:cNvSpPr/>
          <p:nvPr/>
        </p:nvSpPr>
        <p:spPr>
          <a:xfrm>
            <a:off x="16426964" y="9353072"/>
            <a:ext cx="4293128" cy="13250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635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anchor="ctr" anchorCtr="0" compatLnSpc="0"/>
          <a:lstStyle/>
          <a:p>
            <a:pPr algn="ctr" hangingPunct="0">
              <a:spcAft>
                <a:spcPts val="0"/>
              </a:spcAft>
            </a:pPr>
            <a:r>
              <a:rPr lang="en-GB" sz="3000" kern="150" dirty="0" smtClean="0">
                <a:effectLst/>
                <a:latin typeface="Liberation Sans"/>
                <a:ea typeface="DejaVu Sans"/>
                <a:cs typeface="DejaVu Sans"/>
              </a:rPr>
              <a:t>Cells</a:t>
            </a:r>
            <a:r>
              <a:rPr lang="en-GB" sz="3000" kern="150" dirty="0" smtClean="0">
                <a:solidFill>
                  <a:srgbClr val="000000"/>
                </a:solidFill>
                <a:effectLst/>
                <a:latin typeface="Liberation Sans"/>
                <a:ea typeface="Liberation Sans"/>
                <a:cs typeface="Liberation Sans"/>
              </a:rPr>
              <a:t>→</a:t>
            </a:r>
            <a:r>
              <a:rPr lang="en-GB" sz="3000" kern="150" dirty="0" smtClean="0">
                <a:effectLst/>
                <a:latin typeface="Liberation Sans"/>
                <a:ea typeface="DejaVu Sans"/>
                <a:cs typeface="DejaVu Sans"/>
              </a:rPr>
              <a:t> Triangles</a:t>
            </a:r>
            <a:endParaRPr lang="en-GB" sz="3000" kern="150" dirty="0">
              <a:effectLst/>
              <a:latin typeface="Calibri"/>
              <a:ea typeface="Times New Roman"/>
              <a:cs typeface="Times New Roman"/>
            </a:endParaRPr>
          </a:p>
        </p:txBody>
      </p:sp>
      <p:grpSp>
        <p:nvGrpSpPr>
          <p:cNvPr id="19" name="Groupe 18"/>
          <p:cNvGrpSpPr/>
          <p:nvPr/>
        </p:nvGrpSpPr>
        <p:grpSpPr>
          <a:xfrm>
            <a:off x="17481453" y="2823152"/>
            <a:ext cx="3354208" cy="2685403"/>
            <a:chOff x="12691110" y="9502457"/>
            <a:chExt cx="627380" cy="502285"/>
          </a:xfrm>
        </p:grpSpPr>
        <p:sp>
          <p:nvSpPr>
            <p:cNvPr id="106" name="Forme libre 105"/>
            <p:cNvSpPr/>
            <p:nvPr/>
          </p:nvSpPr>
          <p:spPr>
            <a:xfrm>
              <a:off x="12708890" y="9576752"/>
              <a:ext cx="430530" cy="42799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000000"/>
              </a:solidFill>
              <a:prstDash val="solid"/>
            </a:ln>
          </p:spPr>
          <p:txBody>
            <a:bodyPr vert="horz" lIns="90000" tIns="45000" rIns="90000" bIns="45000" anchor="ctr" anchorCtr="0" compatLnSpc="0"/>
            <a:lstStyle/>
            <a:p>
              <a:pPr algn="ctr" hangingPunct="0">
                <a:spcAft>
                  <a:spcPts val="0"/>
                </a:spcAft>
              </a:pPr>
              <a:r>
                <a:rPr lang="en-GB" sz="900" kern="150" smtClean="0">
                  <a:effectLst/>
                  <a:latin typeface="Calibri"/>
                  <a:ea typeface="Times New Roman"/>
                  <a:cs typeface="Times New Roman"/>
                </a:rPr>
                <a:t> </a:t>
              </a:r>
              <a:endParaRPr lang="en-GB" sz="1100" kern="15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07" name="Forme libre 106"/>
            <p:cNvSpPr/>
            <p:nvPr/>
          </p:nvSpPr>
          <p:spPr>
            <a:xfrm rot="900000">
              <a:off x="12773660" y="9537382"/>
              <a:ext cx="354965" cy="354330"/>
            </a:xfrm>
            <a:custGeom>
              <a:avLst>
                <a:gd name="f0" fmla="val 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0"/>
                <a:gd name="f7" fmla="val 21600"/>
                <a:gd name="f8" fmla="val -2147483647"/>
                <a:gd name="f9" fmla="val 2147483647"/>
                <a:gd name="f10" fmla="+- 0 0 0"/>
                <a:gd name="f11" fmla="*/ f4 1 21600"/>
                <a:gd name="f12" fmla="*/ f5 1 21600"/>
                <a:gd name="f13" fmla="pin 0 f0 21600"/>
                <a:gd name="f14" fmla="*/ f10 f1 1"/>
                <a:gd name="f15" fmla="val f13"/>
                <a:gd name="f16" fmla="*/ f13 1 2"/>
                <a:gd name="f17" fmla="*/ f13 f11 1"/>
                <a:gd name="f18" fmla="*/ f6 f12 1"/>
                <a:gd name="f19" fmla="*/ 18000 f12 1"/>
                <a:gd name="f20" fmla="*/ 10800 f12 1"/>
                <a:gd name="f21" fmla="*/ 10800 f11 1"/>
                <a:gd name="f22" fmla="*/ 0 f12 1"/>
                <a:gd name="f23" fmla="*/ f14 1 f3"/>
                <a:gd name="f24" fmla="*/ 0 f11 1"/>
                <a:gd name="f25" fmla="*/ 21600 f12 1"/>
                <a:gd name="f26" fmla="*/ 21600 f11 1"/>
                <a:gd name="f27" fmla="+- f16 10800 0"/>
                <a:gd name="f28" fmla="+- 21600 0 f15"/>
                <a:gd name="f29" fmla="*/ f16 f11 1"/>
                <a:gd name="f30" fmla="+- f23 0 f2"/>
                <a:gd name="f31" fmla="*/ f28 1 2"/>
                <a:gd name="f32" fmla="*/ f27 f11 1"/>
                <a:gd name="f33" fmla="+- 21600 0 f31"/>
                <a:gd name="f34" fmla="*/ f33 f11 1"/>
              </a:gdLst>
              <a:ahLst>
                <a:ahXY gdRefX="f0" minX="f6" maxX="f7">
                  <a:pos x="f17" y="f18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21" y="f22"/>
                </a:cxn>
                <a:cxn ang="f30">
                  <a:pos x="f29" y="f20"/>
                </a:cxn>
                <a:cxn ang="f30">
                  <a:pos x="f24" y="f25"/>
                </a:cxn>
                <a:cxn ang="f30">
                  <a:pos x="f21" y="f25"/>
                </a:cxn>
                <a:cxn ang="f30">
                  <a:pos x="f26" y="f25"/>
                </a:cxn>
                <a:cxn ang="f30">
                  <a:pos x="f34" y="f20"/>
                </a:cxn>
              </a:cxnLst>
              <a:rect l="f29" t="f20" r="f32" b="f19"/>
              <a:pathLst>
                <a:path w="21600" h="21600">
                  <a:moveTo>
                    <a:pt x="f15" y="f6"/>
                  </a:moveTo>
                  <a:lnTo>
                    <a:pt x="f7" y="f7"/>
                  </a:lnTo>
                  <a:lnTo>
                    <a:pt x="f6" y="f7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path path="circle">
                <a:fillToRect l="50000" t="50000" r="50000" b="50000"/>
              </a:path>
            </a:gradFill>
            <a:ln w="3175">
              <a:solidFill>
                <a:srgbClr val="000000"/>
              </a:solidFill>
              <a:prstDash val="solid"/>
            </a:ln>
          </p:spPr>
          <p:txBody>
            <a:bodyPr vert="horz" lIns="90000" tIns="45000" rIns="90000" bIns="45000" anchor="ctr" anchorCtr="0" compatLnSpc="0"/>
            <a:lstStyle/>
            <a:p>
              <a:pPr hangingPunct="0">
                <a:spcAft>
                  <a:spcPts val="0"/>
                </a:spcAft>
              </a:pPr>
              <a:r>
                <a:rPr lang="en-GB" sz="1100" kern="150" smtClean="0">
                  <a:effectLst/>
                  <a:latin typeface="Calibri"/>
                  <a:ea typeface="Times New Roman"/>
                  <a:cs typeface="Times New Roman"/>
                </a:rPr>
                <a:t> </a:t>
              </a:r>
              <a:endParaRPr lang="en-GB" sz="1100" kern="15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08" name="Forme libre 107"/>
            <p:cNvSpPr/>
            <p:nvPr/>
          </p:nvSpPr>
          <p:spPr>
            <a:xfrm rot="900000">
              <a:off x="12691110" y="9724072"/>
              <a:ext cx="497205" cy="246380"/>
            </a:xfrm>
            <a:custGeom>
              <a:avLst>
                <a:gd name="f0" fmla="val 216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0"/>
                <a:gd name="f7" fmla="val 21600"/>
                <a:gd name="f8" fmla="val -2147483647"/>
                <a:gd name="f9" fmla="val 2147483647"/>
                <a:gd name="f10" fmla="+- 0 0 0"/>
                <a:gd name="f11" fmla="*/ f4 1 21600"/>
                <a:gd name="f12" fmla="*/ f5 1 21600"/>
                <a:gd name="f13" fmla="pin 0 f0 21600"/>
                <a:gd name="f14" fmla="*/ f10 f1 1"/>
                <a:gd name="f15" fmla="val f13"/>
                <a:gd name="f16" fmla="*/ f13 1 2"/>
                <a:gd name="f17" fmla="*/ f13 f11 1"/>
                <a:gd name="f18" fmla="*/ f6 f12 1"/>
                <a:gd name="f19" fmla="*/ 18000 f12 1"/>
                <a:gd name="f20" fmla="*/ 10800 f12 1"/>
                <a:gd name="f21" fmla="*/ 10800 f11 1"/>
                <a:gd name="f22" fmla="*/ 0 f12 1"/>
                <a:gd name="f23" fmla="*/ f14 1 f3"/>
                <a:gd name="f24" fmla="*/ 0 f11 1"/>
                <a:gd name="f25" fmla="*/ 21600 f12 1"/>
                <a:gd name="f26" fmla="*/ 21600 f11 1"/>
                <a:gd name="f27" fmla="+- f16 10800 0"/>
                <a:gd name="f28" fmla="+- 21600 0 f15"/>
                <a:gd name="f29" fmla="*/ f16 f11 1"/>
                <a:gd name="f30" fmla="+- f23 0 f2"/>
                <a:gd name="f31" fmla="*/ f28 1 2"/>
                <a:gd name="f32" fmla="*/ f27 f11 1"/>
                <a:gd name="f33" fmla="+- 21600 0 f31"/>
                <a:gd name="f34" fmla="*/ f33 f11 1"/>
              </a:gdLst>
              <a:ahLst>
                <a:ahXY gdRefX="f0" minX="f6" maxX="f7">
                  <a:pos x="f17" y="f18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21" y="f22"/>
                </a:cxn>
                <a:cxn ang="f30">
                  <a:pos x="f29" y="f20"/>
                </a:cxn>
                <a:cxn ang="f30">
                  <a:pos x="f24" y="f25"/>
                </a:cxn>
                <a:cxn ang="f30">
                  <a:pos x="f21" y="f25"/>
                </a:cxn>
                <a:cxn ang="f30">
                  <a:pos x="f26" y="f25"/>
                </a:cxn>
                <a:cxn ang="f30">
                  <a:pos x="f34" y="f20"/>
                </a:cxn>
              </a:cxnLst>
              <a:rect l="f29" t="f20" r="f32" b="f19"/>
              <a:pathLst>
                <a:path w="21600" h="21600">
                  <a:moveTo>
                    <a:pt x="f15" y="f6"/>
                  </a:moveTo>
                  <a:lnTo>
                    <a:pt x="f7" y="f7"/>
                  </a:lnTo>
                  <a:lnTo>
                    <a:pt x="f6" y="f7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path path="circle">
                <a:fillToRect l="50000" t="50000" r="50000" b="50000"/>
              </a:path>
            </a:gradFill>
            <a:ln w="3175">
              <a:solidFill>
                <a:srgbClr val="000000"/>
              </a:solidFill>
              <a:prstDash val="solid"/>
            </a:ln>
          </p:spPr>
          <p:txBody>
            <a:bodyPr vert="horz" lIns="90000" tIns="45000" rIns="90000" bIns="45000" anchor="ctr" anchorCtr="0" compatLnSpc="0"/>
            <a:lstStyle/>
            <a:p>
              <a:pPr hangingPunct="0">
                <a:spcAft>
                  <a:spcPts val="0"/>
                </a:spcAft>
              </a:pPr>
              <a:r>
                <a:rPr lang="en-GB" sz="1100" kern="150" smtClean="0">
                  <a:effectLst/>
                  <a:latin typeface="Calibri"/>
                  <a:ea typeface="Times New Roman"/>
                  <a:cs typeface="Times New Roman"/>
                </a:rPr>
                <a:t> </a:t>
              </a:r>
              <a:endParaRPr lang="en-GB" sz="1100" kern="15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09" name="Forme libre 108"/>
            <p:cNvSpPr/>
            <p:nvPr/>
          </p:nvSpPr>
          <p:spPr>
            <a:xfrm rot="900000">
              <a:off x="12887325" y="9502457"/>
              <a:ext cx="431165" cy="447040"/>
            </a:xfrm>
            <a:custGeom>
              <a:avLst>
                <a:gd name="f0" fmla="val 1088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0"/>
                <a:gd name="f7" fmla="val 21600"/>
                <a:gd name="f8" fmla="val -2147483647"/>
                <a:gd name="f9" fmla="val 2147483647"/>
                <a:gd name="f10" fmla="+- 0 0 0"/>
                <a:gd name="f11" fmla="*/ f4 1 21600"/>
                <a:gd name="f12" fmla="*/ f5 1 21600"/>
                <a:gd name="f13" fmla="pin 0 f0 21600"/>
                <a:gd name="f14" fmla="*/ f10 f1 1"/>
                <a:gd name="f15" fmla="val f13"/>
                <a:gd name="f16" fmla="*/ f13 1 2"/>
                <a:gd name="f17" fmla="*/ f13 f11 1"/>
                <a:gd name="f18" fmla="*/ f6 f12 1"/>
                <a:gd name="f19" fmla="*/ 18000 f12 1"/>
                <a:gd name="f20" fmla="*/ 10800 f12 1"/>
                <a:gd name="f21" fmla="*/ 10800 f11 1"/>
                <a:gd name="f22" fmla="*/ 0 f12 1"/>
                <a:gd name="f23" fmla="*/ f14 1 f3"/>
                <a:gd name="f24" fmla="*/ 0 f11 1"/>
                <a:gd name="f25" fmla="*/ 21600 f12 1"/>
                <a:gd name="f26" fmla="*/ 21600 f11 1"/>
                <a:gd name="f27" fmla="+- f16 10800 0"/>
                <a:gd name="f28" fmla="+- 21600 0 f15"/>
                <a:gd name="f29" fmla="*/ f16 f11 1"/>
                <a:gd name="f30" fmla="+- f23 0 f2"/>
                <a:gd name="f31" fmla="*/ f28 1 2"/>
                <a:gd name="f32" fmla="*/ f27 f11 1"/>
                <a:gd name="f33" fmla="+- 21600 0 f31"/>
                <a:gd name="f34" fmla="*/ f33 f11 1"/>
              </a:gdLst>
              <a:ahLst>
                <a:ahXY gdRefX="f0" minX="f6" maxX="f7">
                  <a:pos x="f17" y="f18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21" y="f22"/>
                </a:cxn>
                <a:cxn ang="f30">
                  <a:pos x="f29" y="f20"/>
                </a:cxn>
                <a:cxn ang="f30">
                  <a:pos x="f24" y="f25"/>
                </a:cxn>
                <a:cxn ang="f30">
                  <a:pos x="f21" y="f25"/>
                </a:cxn>
                <a:cxn ang="f30">
                  <a:pos x="f26" y="f25"/>
                </a:cxn>
                <a:cxn ang="f30">
                  <a:pos x="f34" y="f20"/>
                </a:cxn>
              </a:cxnLst>
              <a:rect l="f29" t="f20" r="f32" b="f19"/>
              <a:pathLst>
                <a:path w="21600" h="21600">
                  <a:moveTo>
                    <a:pt x="f15" y="f6"/>
                  </a:moveTo>
                  <a:lnTo>
                    <a:pt x="f7" y="f7"/>
                  </a:lnTo>
                  <a:lnTo>
                    <a:pt x="f6" y="f7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path path="circle">
                <a:fillToRect l="50000" t="50000" r="50000" b="50000"/>
              </a:path>
            </a:gradFill>
            <a:ln w="3175">
              <a:solidFill>
                <a:srgbClr val="000000"/>
              </a:solidFill>
              <a:prstDash val="solid"/>
            </a:ln>
          </p:spPr>
          <p:txBody>
            <a:bodyPr vert="horz" lIns="90000" tIns="45000" rIns="90000" bIns="45000" anchor="ctr" anchorCtr="0" compatLnSpc="0"/>
            <a:lstStyle/>
            <a:p>
              <a:pPr hangingPunct="0">
                <a:spcAft>
                  <a:spcPts val="0"/>
                </a:spcAft>
              </a:pPr>
              <a:r>
                <a:rPr lang="en-GB" sz="1100" kern="150" smtClean="0">
                  <a:effectLst/>
                  <a:latin typeface="Calibri"/>
                  <a:ea typeface="Times New Roman"/>
                  <a:cs typeface="Times New Roman"/>
                </a:rPr>
                <a:t> </a:t>
              </a:r>
              <a:endParaRPr lang="en-GB" sz="1100" kern="150">
                <a:effectLst/>
                <a:latin typeface="Calibri"/>
                <a:ea typeface="Times New Roman"/>
                <a:cs typeface="Times New Roman"/>
              </a:endParaRPr>
            </a:p>
          </p:txBody>
        </p:sp>
      </p:grpSp>
      <p:cxnSp>
        <p:nvCxnSpPr>
          <p:cNvPr id="38" name="Connecteur en angle 37"/>
          <p:cNvCxnSpPr>
            <a:stCxn id="90" idx="1"/>
          </p:cNvCxnSpPr>
          <p:nvPr/>
        </p:nvCxnSpPr>
        <p:spPr>
          <a:xfrm>
            <a:off x="17929559" y="7753265"/>
            <a:ext cx="643969" cy="1616549"/>
          </a:xfrm>
          <a:prstGeom prst="bentConnector2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1" name="Groupe 10"/>
          <p:cNvGrpSpPr/>
          <p:nvPr/>
        </p:nvGrpSpPr>
        <p:grpSpPr>
          <a:xfrm>
            <a:off x="5103984" y="11484286"/>
            <a:ext cx="15803456" cy="7054291"/>
            <a:chOff x="5125166" y="11556293"/>
            <a:chExt cx="15803456" cy="7054291"/>
          </a:xfrm>
        </p:grpSpPr>
        <p:sp>
          <p:nvSpPr>
            <p:cNvPr id="82" name="Rectangle à coins arrondis 81"/>
            <p:cNvSpPr/>
            <p:nvPr/>
          </p:nvSpPr>
          <p:spPr>
            <a:xfrm>
              <a:off x="5233056" y="11556293"/>
              <a:ext cx="15695566" cy="7054291"/>
            </a:xfrm>
            <a:prstGeom prst="roundRect">
              <a:avLst>
                <a:gd name="adj" fmla="val 867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85" name="Groupe 84"/>
            <p:cNvGrpSpPr/>
            <p:nvPr/>
          </p:nvGrpSpPr>
          <p:grpSpPr>
            <a:xfrm>
              <a:off x="5125166" y="12429757"/>
              <a:ext cx="14034609" cy="5472608"/>
              <a:chOff x="3898088" y="12429757"/>
              <a:chExt cx="14034609" cy="5472608"/>
            </a:xfrm>
          </p:grpSpPr>
          <p:sp>
            <p:nvSpPr>
              <p:cNvPr id="101" name="Triangle isocèle 100"/>
              <p:cNvSpPr/>
              <p:nvPr/>
            </p:nvSpPr>
            <p:spPr>
              <a:xfrm rot="449420">
                <a:off x="9264854" y="12932216"/>
                <a:ext cx="4222070" cy="3728730"/>
              </a:xfrm>
              <a:prstGeom prst="triangle">
                <a:avLst>
                  <a:gd name="adj" fmla="val 100000"/>
                </a:avLst>
              </a:prstGeom>
              <a:solidFill>
                <a:schemeClr val="tx2">
                  <a:alpha val="80000"/>
                </a:schemeClr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scene3d>
                <a:camera prst="perspectiveFront" fov="5100000">
                  <a:rot lat="0" lon="2100000" rev="0"/>
                </a:camera>
                <a:lightRig rig="flood" dir="t">
                  <a:rot lat="0" lon="0" rev="13800000"/>
                </a:lightRig>
              </a:scene3d>
              <a:sp3d extrusionH="107950" prstMaterial="plastic">
                <a:bevelT w="82550" h="63500" prst="divot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3898088" y="12429757"/>
                <a:ext cx="5828545" cy="5472608"/>
              </a:xfrm>
              <a:prstGeom prst="rect">
                <a:avLst/>
              </a:prstGeom>
              <a:solidFill>
                <a:schemeClr val="tx2">
                  <a:alpha val="80000"/>
                </a:schemeClr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scene3d>
                <a:camera prst="perspectiveFront" fov="5100000">
                  <a:rot lat="0" lon="2100000" rev="0"/>
                </a:camera>
                <a:lightRig rig="flood" dir="t">
                  <a:rot lat="0" lon="0" rev="13800000"/>
                </a:lightRig>
              </a:scene3d>
              <a:sp3d extrusionH="107950" prstMaterial="plastic">
                <a:bevelT w="82550" h="63500" prst="divot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5400" b="1" smtClean="0"/>
                  <a:t>LDI</a:t>
                </a:r>
                <a:endParaRPr lang="en-GB" sz="5400" b="1"/>
              </a:p>
            </p:txBody>
          </p:sp>
          <p:sp>
            <p:nvSpPr>
              <p:cNvPr id="103" name="Triangle isocèle 102"/>
              <p:cNvSpPr/>
              <p:nvPr/>
            </p:nvSpPr>
            <p:spPr>
              <a:xfrm rot="780217">
                <a:off x="5987521" y="13567087"/>
                <a:ext cx="2729258" cy="3728730"/>
              </a:xfrm>
              <a:prstGeom prst="triangle">
                <a:avLst>
                  <a:gd name="adj" fmla="val 40416"/>
                </a:avLst>
              </a:prstGeom>
              <a:noFill/>
              <a:ln w="57150">
                <a:solidFill>
                  <a:schemeClr val="tx2"/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05" name="Groupe 104"/>
              <p:cNvGrpSpPr/>
              <p:nvPr/>
            </p:nvGrpSpPr>
            <p:grpSpPr>
              <a:xfrm>
                <a:off x="5217416" y="12506380"/>
                <a:ext cx="4186624" cy="5291541"/>
                <a:chOff x="8901228" y="12670971"/>
                <a:chExt cx="4186624" cy="5291541"/>
              </a:xfrm>
            </p:grpSpPr>
            <p:cxnSp>
              <p:nvCxnSpPr>
                <p:cNvPr id="145" name="Connecteur droit 144"/>
                <p:cNvCxnSpPr/>
                <p:nvPr/>
              </p:nvCxnSpPr>
              <p:spPr>
                <a:xfrm flipH="1">
                  <a:off x="9405257" y="13237029"/>
                  <a:ext cx="14514" cy="4252685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Connecteur droit 145"/>
                <p:cNvCxnSpPr/>
                <p:nvPr/>
              </p:nvCxnSpPr>
              <p:spPr>
                <a:xfrm>
                  <a:off x="11176000" y="12670971"/>
                  <a:ext cx="30441" cy="5291541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Connecteur droit 146"/>
                <p:cNvCxnSpPr/>
                <p:nvPr/>
              </p:nvCxnSpPr>
              <p:spPr>
                <a:xfrm flipV="1">
                  <a:off x="8901228" y="14603701"/>
                  <a:ext cx="4165967" cy="420391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Connecteur droit 147"/>
                <p:cNvCxnSpPr/>
                <p:nvPr/>
              </p:nvCxnSpPr>
              <p:spPr>
                <a:xfrm>
                  <a:off x="8901228" y="16666368"/>
                  <a:ext cx="4186624" cy="190709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0" name="Connecteur droit 109"/>
              <p:cNvCxnSpPr/>
              <p:nvPr/>
            </p:nvCxnSpPr>
            <p:spPr>
              <a:xfrm flipV="1">
                <a:off x="7492188" y="15152152"/>
                <a:ext cx="1942945" cy="10903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0" name="Connecteur droit 139"/>
              <p:cNvCxnSpPr/>
              <p:nvPr/>
            </p:nvCxnSpPr>
            <p:spPr>
              <a:xfrm flipV="1">
                <a:off x="7522629" y="15950073"/>
                <a:ext cx="1893716" cy="52547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1" name="Triangle isocèle 140"/>
              <p:cNvSpPr/>
              <p:nvPr/>
            </p:nvSpPr>
            <p:spPr>
              <a:xfrm rot="20567191">
                <a:off x="13409449" y="13463216"/>
                <a:ext cx="2759672" cy="2690361"/>
              </a:xfrm>
              <a:prstGeom prst="triangle">
                <a:avLst>
                  <a:gd name="adj" fmla="val 72126"/>
                </a:avLst>
              </a:prstGeom>
              <a:solidFill>
                <a:srgbClr val="7030A0">
                  <a:alpha val="80000"/>
                </a:srgbClr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scene3d>
                <a:camera prst="perspectiveFront" fov="5100000">
                  <a:rot lat="0" lon="2100000" rev="0"/>
                </a:camera>
                <a:lightRig rig="flood" dir="t">
                  <a:rot lat="0" lon="0" rev="13800000"/>
                </a:lightRig>
              </a:scene3d>
              <a:sp3d extrusionH="107950" prstMaterial="plastic">
                <a:bevelT w="82550" h="63500" prst="divot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2" name="Triangle isocèle 141"/>
              <p:cNvSpPr/>
              <p:nvPr/>
            </p:nvSpPr>
            <p:spPr>
              <a:xfrm rot="20567191">
                <a:off x="16608460" y="13725620"/>
                <a:ext cx="1324237" cy="1354448"/>
              </a:xfrm>
              <a:prstGeom prst="triangle">
                <a:avLst>
                  <a:gd name="adj" fmla="val 72126"/>
                </a:avLst>
              </a:prstGeom>
              <a:solidFill>
                <a:srgbClr val="00B0F0">
                  <a:alpha val="80000"/>
                </a:srgbClr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scene3d>
                <a:camera prst="perspectiveFront" fov="5100000">
                  <a:rot lat="0" lon="2100000" rev="0"/>
                </a:camera>
                <a:lightRig rig="flood" dir="t">
                  <a:rot lat="0" lon="0" rev="13800000"/>
                </a:lightRig>
              </a:scene3d>
              <a:sp3d extrusionH="107950" prstMaterial="plastic">
                <a:bevelT w="82550" h="63500" prst="divot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43" name="Connecteur droit 142"/>
              <p:cNvCxnSpPr/>
              <p:nvPr/>
            </p:nvCxnSpPr>
            <p:spPr>
              <a:xfrm>
                <a:off x="8036248" y="14578136"/>
                <a:ext cx="64332" cy="2018995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4" name="Connecteur droit 143"/>
              <p:cNvCxnSpPr/>
              <p:nvPr/>
            </p:nvCxnSpPr>
            <p:spPr>
              <a:xfrm>
                <a:off x="8708547" y="14482782"/>
                <a:ext cx="53658" cy="2209704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2" name="Rectangle 151"/>
            <p:cNvSpPr/>
            <p:nvPr/>
          </p:nvSpPr>
          <p:spPr>
            <a:xfrm>
              <a:off x="15672038" y="14742604"/>
              <a:ext cx="648072" cy="55780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13913041" y="14290104"/>
              <a:ext cx="648072" cy="55780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13727822" y="15470935"/>
              <a:ext cx="648072" cy="55780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16968182" y="14742604"/>
              <a:ext cx="648072" cy="55780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15528022" y="15339595"/>
              <a:ext cx="648072" cy="55780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16176094" y="15339595"/>
              <a:ext cx="648072" cy="55780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16824166" y="15339595"/>
              <a:ext cx="648072" cy="55780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15770221" y="14154949"/>
              <a:ext cx="648072" cy="55780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16418293" y="14154949"/>
              <a:ext cx="648072" cy="55780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16320110" y="14749271"/>
              <a:ext cx="648072" cy="55780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13814858" y="14884877"/>
              <a:ext cx="648072" cy="55780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6" name="Triangle isocèle 165"/>
            <p:cNvSpPr/>
            <p:nvPr/>
          </p:nvSpPr>
          <p:spPr>
            <a:xfrm rot="20467657">
              <a:off x="7413695" y="13684539"/>
              <a:ext cx="2610746" cy="3310114"/>
            </a:xfrm>
            <a:prstGeom prst="triangle">
              <a:avLst>
                <a:gd name="adj" fmla="val 46410"/>
              </a:avLst>
            </a:prstGeom>
            <a:noFill/>
            <a:ln w="57150">
              <a:solidFill>
                <a:srgbClr val="7030A0"/>
              </a:solidFill>
              <a:prstDash val="lg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>
                  <a:solidFill>
                    <a:srgbClr val="92D050"/>
                  </a:solidFill>
                </a:ln>
              </a:endParaRPr>
            </a:p>
          </p:txBody>
        </p:sp>
        <p:sp>
          <p:nvSpPr>
            <p:cNvPr id="167" name="Triangle isocèle 166"/>
            <p:cNvSpPr/>
            <p:nvPr/>
          </p:nvSpPr>
          <p:spPr>
            <a:xfrm rot="20467657">
              <a:off x="7576053" y="15219735"/>
              <a:ext cx="1316006" cy="1427202"/>
            </a:xfrm>
            <a:prstGeom prst="triangle">
              <a:avLst>
                <a:gd name="adj" fmla="val 62606"/>
              </a:avLst>
            </a:prstGeom>
            <a:noFill/>
            <a:ln w="57150">
              <a:solidFill>
                <a:srgbClr val="00B0F0"/>
              </a:solidFill>
              <a:prstDash val="lg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18840390" y="14452378"/>
              <a:ext cx="648072" cy="55780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1" name="Forme libre 120"/>
          <p:cNvSpPr/>
          <p:nvPr/>
        </p:nvSpPr>
        <p:spPr>
          <a:xfrm>
            <a:off x="4797002" y="6700343"/>
            <a:ext cx="3344400" cy="207766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gradFill>
            <a:gsLst>
              <a:gs pos="0">
                <a:srgbClr val="FFFF66"/>
              </a:gs>
              <a:gs pos="100000">
                <a:srgbClr val="996633"/>
              </a:gs>
            </a:gsLst>
            <a:lin ang="2700000"/>
          </a:gradFill>
          <a:ln w="635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vert="horz" wrap="square" lIns="0" tIns="0" rIns="0" bIns="0" anchor="ctr" anchorCtr="0" compatLnSpc="0">
            <a:noAutofit/>
          </a:bodyPr>
          <a:lstStyle/>
          <a:p>
            <a:pPr algn="ctr" hangingPunct="0">
              <a:spcAft>
                <a:spcPts val="0"/>
              </a:spcAft>
            </a:pPr>
            <a:r>
              <a:rPr lang="en-GB" sz="3000" kern="150" smtClean="0">
                <a:effectLst/>
                <a:latin typeface="Liberation Sans"/>
                <a:ea typeface="DejaVu Sans"/>
                <a:cs typeface="DejaVu Sans"/>
              </a:rPr>
              <a:t>Project triangles</a:t>
            </a:r>
            <a:endParaRPr lang="en-GB" sz="3000" kern="150">
              <a:effectLst/>
              <a:latin typeface="Calibri"/>
              <a:ea typeface="Times New Roman"/>
              <a:cs typeface="Times New Roman"/>
            </a:endParaRPr>
          </a:p>
        </p:txBody>
      </p:sp>
      <p:sp>
        <p:nvSpPr>
          <p:cNvPr id="134" name="Forme libre 133"/>
          <p:cNvSpPr/>
          <p:nvPr/>
        </p:nvSpPr>
        <p:spPr>
          <a:xfrm>
            <a:off x="9696999" y="6700343"/>
            <a:ext cx="3291398" cy="207766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gradFill>
            <a:gsLst>
              <a:gs pos="0">
                <a:srgbClr val="FFFF66"/>
              </a:gs>
              <a:gs pos="100000">
                <a:srgbClr val="996633"/>
              </a:gs>
            </a:gsLst>
            <a:lin ang="2700000"/>
          </a:gradFill>
          <a:ln w="635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vert="horz" wrap="square" lIns="0" tIns="0" rIns="0" bIns="0" anchor="ctr" anchorCtr="0" compatLnSpc="0">
            <a:noAutofit/>
          </a:bodyPr>
          <a:lstStyle/>
          <a:p>
            <a:pPr algn="ctr" hangingPunct="0">
              <a:spcAft>
                <a:spcPts val="0"/>
              </a:spcAft>
            </a:pPr>
            <a:r>
              <a:rPr lang="en-GB" sz="3000" kern="150" smtClean="0">
                <a:effectLst/>
                <a:latin typeface="Liberation Sans"/>
                <a:ea typeface="DejaVu Sans"/>
                <a:cs typeface="DejaVu Sans"/>
              </a:rPr>
              <a:t>List cells by triangles</a:t>
            </a:r>
            <a:endParaRPr lang="en-GB" sz="3000" kern="150">
              <a:effectLst/>
              <a:latin typeface="Calibri"/>
              <a:ea typeface="Times New Roman"/>
              <a:cs typeface="Times New Roman"/>
            </a:endParaRPr>
          </a:p>
        </p:txBody>
      </p:sp>
      <p:sp>
        <p:nvSpPr>
          <p:cNvPr id="136" name="Forme libre 135"/>
          <p:cNvSpPr/>
          <p:nvPr/>
        </p:nvSpPr>
        <p:spPr>
          <a:xfrm>
            <a:off x="19446639" y="6700343"/>
            <a:ext cx="3325849" cy="207766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gradFill>
            <a:gsLst>
              <a:gs pos="0">
                <a:srgbClr val="FFFF66"/>
              </a:gs>
              <a:gs pos="100000">
                <a:srgbClr val="996633"/>
              </a:gs>
            </a:gsLst>
            <a:lin ang="2700000"/>
          </a:gradFill>
          <a:ln w="6350">
            <a:solidFill>
              <a:srgbClr val="000000"/>
            </a:solidFill>
            <a:prstDash val="solid"/>
          </a:ln>
          <a:effectLst>
            <a:glow>
              <a:schemeClr val="accent1"/>
            </a:glow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vert="horz" wrap="square" lIns="0" tIns="0" rIns="0" bIns="0" anchor="ctr" anchorCtr="0" compatLnSpc="0">
            <a:noAutofit/>
          </a:bodyPr>
          <a:lstStyle/>
          <a:p>
            <a:pPr algn="ctr" hangingPunct="0">
              <a:spcAft>
                <a:spcPts val="0"/>
              </a:spcAft>
            </a:pPr>
            <a:r>
              <a:rPr lang="en-GB" sz="3000" kern="150" dirty="0" err="1" smtClean="0">
                <a:effectLst/>
                <a:latin typeface="Liberation Sans"/>
                <a:ea typeface="DejaVu Sans"/>
                <a:cs typeface="DejaVu Sans"/>
              </a:rPr>
              <a:t>Rasterization</a:t>
            </a:r>
            <a:endParaRPr lang="en-GB" sz="3000" kern="150" dirty="0">
              <a:effectLst/>
              <a:latin typeface="Calibri"/>
              <a:ea typeface="Times New Roman"/>
              <a:cs typeface="Times New Roman"/>
            </a:endParaRPr>
          </a:p>
        </p:txBody>
      </p:sp>
      <p:sp>
        <p:nvSpPr>
          <p:cNvPr id="138" name="Forme libre 137"/>
          <p:cNvSpPr/>
          <p:nvPr/>
        </p:nvSpPr>
        <p:spPr>
          <a:xfrm>
            <a:off x="14599607" y="6700343"/>
            <a:ext cx="3349700" cy="207766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gradFill>
            <a:gsLst>
              <a:gs pos="0">
                <a:srgbClr val="FFFF66"/>
              </a:gs>
              <a:gs pos="100000">
                <a:srgbClr val="996633"/>
              </a:gs>
            </a:gsLst>
            <a:lin ang="2700000"/>
          </a:gradFill>
          <a:ln w="635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vert="horz" wrap="square" lIns="0" tIns="0" rIns="0" bIns="0" anchor="ctr" anchorCtr="0" compatLnSpc="0">
            <a:noAutofit/>
          </a:bodyPr>
          <a:lstStyle/>
          <a:p>
            <a:pPr algn="ctr" hangingPunct="0">
              <a:spcAft>
                <a:spcPts val="0"/>
              </a:spcAft>
            </a:pPr>
            <a:r>
              <a:rPr lang="en-GB" sz="3000" kern="150" smtClean="0">
                <a:effectLst/>
                <a:latin typeface="Liberation Sans"/>
                <a:ea typeface="DejaVu Sans"/>
                <a:cs typeface="DejaVu Sans"/>
              </a:rPr>
              <a:t>Sort</a:t>
            </a:r>
          </a:p>
          <a:p>
            <a:pPr algn="ctr" hangingPunct="0">
              <a:spcAft>
                <a:spcPts val="0"/>
              </a:spcAft>
            </a:pPr>
            <a:r>
              <a:rPr lang="en-GB" sz="3000" kern="150" smtClean="0">
                <a:effectLst/>
                <a:latin typeface="Liberation Sans"/>
                <a:ea typeface="DejaVu Sans"/>
                <a:cs typeface="DejaVu Sans"/>
              </a:rPr>
              <a:t>(cells,z)</a:t>
            </a:r>
            <a:endParaRPr lang="en-GB" sz="3000" kern="150">
              <a:effectLst/>
              <a:latin typeface="Calibri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0357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73" grpId="0" animBg="1"/>
      <p:bldP spid="73" grpId="1" animBg="1"/>
      <p:bldP spid="8" grpId="0" animBg="1"/>
      <p:bldP spid="8" grpId="1" animBg="1"/>
      <p:bldP spid="20" grpId="0" animBg="1"/>
      <p:bldP spid="20" grpId="1" animBg="1"/>
      <p:bldP spid="21" grpId="0" animBg="1"/>
      <p:bldP spid="21" grpId="1" animBg="1"/>
      <p:bldP spid="88" grpId="2" animBg="1"/>
      <p:bldP spid="89" grpId="1" animBg="1"/>
      <p:bldP spid="91" grpId="1" animBg="1"/>
      <p:bldP spid="90" grpId="1" animBg="1"/>
      <p:bldP spid="121" grpId="0" animBg="1"/>
      <p:bldP spid="134" grpId="0" animBg="1"/>
      <p:bldP spid="136" grpId="0" animBg="1"/>
      <p:bldP spid="13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Volume constraints</a:t>
            </a:r>
            <a:endParaRPr lang="en-GB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GB" smtClean="0"/>
              <a:pPr/>
              <a:t>37</a:t>
            </a:fld>
            <a:endParaRPr lang="en-GB"/>
          </a:p>
        </p:txBody>
      </p:sp>
      <p:grpSp>
        <p:nvGrpSpPr>
          <p:cNvPr id="47" name="Groupe 46"/>
          <p:cNvGrpSpPr/>
          <p:nvPr/>
        </p:nvGrpSpPr>
        <p:grpSpPr>
          <a:xfrm>
            <a:off x="17056480" y="5933186"/>
            <a:ext cx="8415469" cy="5688632"/>
            <a:chOff x="17262738" y="1440448"/>
            <a:chExt cx="8415469" cy="5688632"/>
          </a:xfrm>
        </p:grpSpPr>
        <p:sp>
          <p:nvSpPr>
            <p:cNvPr id="48" name="Rectangle à coins arrondis 47"/>
            <p:cNvSpPr/>
            <p:nvPr/>
          </p:nvSpPr>
          <p:spPr>
            <a:xfrm>
              <a:off x="17262738" y="1440448"/>
              <a:ext cx="8415469" cy="568863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62272" y="1760712"/>
              <a:ext cx="7660060" cy="50481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1" name="Groupe 50"/>
          <p:cNvGrpSpPr/>
          <p:nvPr/>
        </p:nvGrpSpPr>
        <p:grpSpPr>
          <a:xfrm>
            <a:off x="16187081" y="12297224"/>
            <a:ext cx="9284868" cy="5688632"/>
            <a:chOff x="12356728" y="11066015"/>
            <a:chExt cx="13321480" cy="7544569"/>
          </a:xfrm>
        </p:grpSpPr>
        <p:sp>
          <p:nvSpPr>
            <p:cNvPr id="52" name="Rectangle à coins arrondis 51"/>
            <p:cNvSpPr/>
            <p:nvPr/>
          </p:nvSpPr>
          <p:spPr>
            <a:xfrm>
              <a:off x="12356728" y="11066015"/>
              <a:ext cx="13321480" cy="7544569"/>
            </a:xfrm>
            <a:prstGeom prst="roundRect">
              <a:avLst>
                <a:gd name="adj" fmla="val 929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32792" y="11337776"/>
              <a:ext cx="12237196" cy="7040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DemoHandBVHCudaVideo.av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31310" y="11625808"/>
            <a:ext cx="8933723" cy="6700292"/>
          </a:xfrm>
          <a:prstGeom prst="rect">
            <a:avLst/>
          </a:prstGeom>
        </p:spPr>
      </p:pic>
      <p:sp>
        <p:nvSpPr>
          <p:cNvPr id="15" name="Espace réservé du texte 3"/>
          <p:cNvSpPr txBox="1">
            <a:spLocks/>
          </p:cNvSpPr>
          <p:nvPr/>
        </p:nvSpPr>
        <p:spPr>
          <a:xfrm>
            <a:off x="896861" y="2495372"/>
            <a:ext cx="17513841" cy="7405488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dirty="0" smtClean="0"/>
              <a:t>Transform </a:t>
            </a:r>
            <a:r>
              <a:rPr lang="en-GB" dirty="0" err="1" smtClean="0"/>
              <a:t>Signorini</a:t>
            </a:r>
            <a:r>
              <a:rPr lang="en-GB" dirty="0" smtClean="0"/>
              <a:t> in volume </a:t>
            </a:r>
            <a:r>
              <a:rPr lang="en-GB" u="sng" dirty="0" smtClean="0"/>
              <a:t>[Allard et al. 2010, </a:t>
            </a:r>
            <a:r>
              <a:rPr lang="en-GB" u="sng" dirty="0" err="1" smtClean="0"/>
              <a:t>Siggraph</a:t>
            </a:r>
            <a:r>
              <a:rPr lang="en-GB" u="sng" dirty="0" smtClean="0"/>
              <a:t>]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Associate a small area around one contact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Only one </a:t>
            </a:r>
            <a:r>
              <a:rPr lang="en-GB" dirty="0" err="1" smtClean="0"/>
              <a:t>lagrangian</a:t>
            </a:r>
            <a:r>
              <a:rPr lang="en-GB" dirty="0" smtClean="0"/>
              <a:t> multiplier on this area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We compute the necessary pressure to solve the contact</a:t>
            </a:r>
          </a:p>
          <a:p>
            <a:pPr lvl="1">
              <a:buFont typeface="Wingdings" pitchFamily="2" charset="2"/>
              <a:buChar char="Ø"/>
            </a:pPr>
            <a:endParaRPr lang="en-GB" dirty="0" smtClean="0"/>
          </a:p>
          <a:p>
            <a:pPr lvl="1">
              <a:buFont typeface="Wingdings" pitchFamily="2" charset="2"/>
              <a:buChar char="Ø"/>
            </a:pPr>
            <a:endParaRPr lang="en-GB" dirty="0" smtClean="0"/>
          </a:p>
          <a:p>
            <a:pPr lvl="1">
              <a:buFont typeface="Wingdings" pitchFamily="2" charset="2"/>
              <a:buChar char="Ø"/>
            </a:pPr>
            <a:endParaRPr lang="en-GB" dirty="0" smtClean="0"/>
          </a:p>
          <a:p>
            <a:pPr lvl="1">
              <a:buFont typeface="Wingdings" pitchFamily="2" charset="2"/>
              <a:buChar char="Ø"/>
            </a:pPr>
            <a:endParaRPr lang="en-GB" dirty="0" smtClean="0"/>
          </a:p>
          <a:p>
            <a:pPr>
              <a:buFont typeface="Wingdings" pitchFamily="2" charset="2"/>
              <a:buChar char="Ø"/>
            </a:pPr>
            <a:r>
              <a:rPr lang="en-GB" dirty="0" smtClean="0"/>
              <a:t>Friction support :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Compute an average frame around the contact to express friction</a:t>
            </a:r>
          </a:p>
          <a:p>
            <a:pPr lvl="1">
              <a:buFont typeface="Wingdings" pitchFamily="2" charset="2"/>
              <a:buChar char="Ø"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14093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2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Parameter for accuracy</a:t>
            </a:r>
            <a:endParaRPr lang="en-GB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GB" smtClean="0"/>
              <a:pPr/>
              <a:t>38</a:t>
            </a:fld>
            <a:endParaRPr lang="en-GB"/>
          </a:p>
        </p:txBody>
      </p:sp>
      <p:grpSp>
        <p:nvGrpSpPr>
          <p:cNvPr id="6" name="Groupe 5"/>
          <p:cNvGrpSpPr/>
          <p:nvPr/>
        </p:nvGrpSpPr>
        <p:grpSpPr>
          <a:xfrm>
            <a:off x="475408" y="10523508"/>
            <a:ext cx="13367812" cy="8204849"/>
            <a:chOff x="12382404" y="10666536"/>
            <a:chExt cx="13367812" cy="8204849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12382404" y="10666536"/>
              <a:ext cx="13367812" cy="8204849"/>
            </a:xfrm>
            <a:prstGeom prst="roundRect">
              <a:avLst>
                <a:gd name="adj" fmla="val 548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362" name="Picture 2" descr="C:\Users\hadrien\Desktop\redactioncourte\These\images\siggraph\exampleSphere_start_f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00744" y="11022657"/>
              <a:ext cx="4255316" cy="3843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66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00745" y="14831869"/>
              <a:ext cx="4265584" cy="38563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368" name="Picture 8" descr="C:\Users\hadrien\Desktop\redactioncourte\These\images\siggraph\exampleSphere_sv0_f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8908" y="11017087"/>
              <a:ext cx="4251966" cy="3840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70" name="Picture 10" descr="C:\Users\hadrien\Desktop\redactioncourte\These\images\siggraph\exampleSphere_sv34_f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25208" y="11018410"/>
              <a:ext cx="4255316" cy="3843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67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25208" y="14821247"/>
              <a:ext cx="4213412" cy="3805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369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8908" y="14808115"/>
              <a:ext cx="4267567" cy="3854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Groupe 7"/>
          <p:cNvGrpSpPr/>
          <p:nvPr/>
        </p:nvGrpSpPr>
        <p:grpSpPr>
          <a:xfrm>
            <a:off x="13597705" y="1409461"/>
            <a:ext cx="12182515" cy="8784976"/>
            <a:chOff x="13451079" y="1616696"/>
            <a:chExt cx="11619341" cy="8784976"/>
          </a:xfrm>
        </p:grpSpPr>
        <p:sp>
          <p:nvSpPr>
            <p:cNvPr id="7" name="Rectangle à coins arrondis 6"/>
            <p:cNvSpPr/>
            <p:nvPr/>
          </p:nvSpPr>
          <p:spPr>
            <a:xfrm>
              <a:off x="13451079" y="1616696"/>
              <a:ext cx="11619341" cy="8784976"/>
            </a:xfrm>
            <a:prstGeom prst="roundRect">
              <a:avLst>
                <a:gd name="adj" fmla="val 897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24880" y="1785518"/>
              <a:ext cx="11002144" cy="8400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7" name="Espace réservé du texte 3"/>
          <p:cNvSpPr txBox="1">
            <a:spLocks/>
          </p:cNvSpPr>
          <p:nvPr/>
        </p:nvSpPr>
        <p:spPr>
          <a:xfrm>
            <a:off x="738522" y="4404081"/>
            <a:ext cx="12554310" cy="5442740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dirty="0" smtClean="0"/>
              <a:t>Separate volumes: 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Groups of pixels 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Take into account local variations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Independent from the topology</a:t>
            </a:r>
          </a:p>
          <a:p>
            <a:pPr>
              <a:buFont typeface="Wingdings" pitchFamily="2" charset="2"/>
              <a:buChar char="Ø"/>
            </a:pPr>
            <a:r>
              <a:rPr lang="en-GB" dirty="0" smtClean="0"/>
              <a:t>Compromise accuracy/computation time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Easy to control</a:t>
            </a:r>
          </a:p>
          <a:p>
            <a:pPr lvl="1">
              <a:buFont typeface="Wingdings" pitchFamily="2" charset="2"/>
              <a:buChar char="Ø"/>
            </a:pPr>
            <a:endParaRPr lang="en-GB" dirty="0"/>
          </a:p>
        </p:txBody>
      </p:sp>
      <p:pic>
        <p:nvPicPr>
          <p:cNvPr id="9" name="Sequence_SnakeNormal_newText.av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444960" y="10523508"/>
            <a:ext cx="10814363" cy="8110772"/>
          </a:xfrm>
          <a:prstGeom prst="rect">
            <a:avLst/>
          </a:prstGeom>
        </p:spPr>
      </p:pic>
      <p:sp>
        <p:nvSpPr>
          <p:cNvPr id="19" name="Espace réservé du texte 3"/>
          <p:cNvSpPr txBox="1">
            <a:spLocks/>
          </p:cNvSpPr>
          <p:nvPr/>
        </p:nvSpPr>
        <p:spPr>
          <a:xfrm>
            <a:off x="738522" y="1799369"/>
            <a:ext cx="12266278" cy="2736304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dirty="0" smtClean="0"/>
              <a:t>One constraint per intersection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Fast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Cannot simulate local variations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573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0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Results</a:t>
            </a:r>
            <a:endParaRPr lang="en-GB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GB" smtClean="0"/>
              <a:pPr/>
              <a:t>39</a:t>
            </a:fld>
            <a:endParaRPr lang="en-GB"/>
          </a:p>
        </p:txBody>
      </p:sp>
      <p:sp>
        <p:nvSpPr>
          <p:cNvPr id="4" name="Rectangle 7"/>
          <p:cNvSpPr txBox="1">
            <a:spLocks noChangeArrowheads="1"/>
          </p:cNvSpPr>
          <p:nvPr/>
        </p:nvSpPr>
        <p:spPr>
          <a:xfrm>
            <a:off x="1339504" y="1727200"/>
            <a:ext cx="14960600" cy="7454900"/>
          </a:xfrm>
          <a:prstGeom prst="rect">
            <a:avLst/>
          </a:prstGeom>
          <a:ln/>
        </p:spPr>
        <p:txBody>
          <a:bodyPr/>
          <a:lstStyle/>
          <a:p>
            <a:pPr marL="685800" indent="-685800"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GB" sz="5400" dirty="0" smtClean="0">
                <a:solidFill>
                  <a:schemeClr val="bg1"/>
                </a:solidFill>
              </a:rPr>
              <a:t>20 deformable Torus falling[Irving </a:t>
            </a:r>
            <a:r>
              <a:rPr lang="en-GB" sz="5400" i="1" dirty="0" smtClean="0">
                <a:solidFill>
                  <a:schemeClr val="bg1"/>
                </a:solidFill>
              </a:rPr>
              <a:t>et al</a:t>
            </a:r>
            <a:r>
              <a:rPr lang="en-GB" sz="5400" dirty="0" smtClean="0">
                <a:solidFill>
                  <a:schemeClr val="bg1"/>
                </a:solidFill>
              </a:rPr>
              <a:t> 2007]</a:t>
            </a:r>
          </a:p>
          <a:p>
            <a:pPr marL="1304925" lvl="1" indent="-685800">
              <a:buClr>
                <a:schemeClr val="accent6">
                  <a:lumMod val="75000"/>
                </a:schemeClr>
              </a:buClr>
              <a:buSzPct val="70000"/>
              <a:buFont typeface="Wingdings" pitchFamily="2" charset="2"/>
              <a:buChar char="Ø"/>
            </a:pPr>
            <a:r>
              <a:rPr lang="en-GB" sz="4400" dirty="0" smtClean="0">
                <a:solidFill>
                  <a:schemeClr val="bg1"/>
                </a:solidFill>
              </a:rPr>
              <a:t>GPU implicit integration</a:t>
            </a:r>
          </a:p>
          <a:p>
            <a:pPr marL="1304925" lvl="1" indent="-685800">
              <a:buClr>
                <a:schemeClr val="accent6">
                  <a:lumMod val="75000"/>
                </a:schemeClr>
              </a:buClr>
              <a:buSzPct val="70000"/>
              <a:buFont typeface="Wingdings" pitchFamily="2" charset="2"/>
              <a:buChar char="Ø"/>
            </a:pPr>
            <a:r>
              <a:rPr lang="en-GB" sz="4400" dirty="0" smtClean="0">
                <a:solidFill>
                  <a:schemeClr val="bg1"/>
                </a:solidFill>
              </a:rPr>
              <a:t>90k </a:t>
            </a:r>
            <a:r>
              <a:rPr lang="en-GB" sz="4400" dirty="0" err="1" smtClean="0">
                <a:solidFill>
                  <a:schemeClr val="bg1"/>
                </a:solidFill>
              </a:rPr>
              <a:t>tetrahedra</a:t>
            </a:r>
            <a:r>
              <a:rPr lang="en-GB" sz="4400" dirty="0" smtClean="0">
                <a:solidFill>
                  <a:schemeClr val="bg1"/>
                </a:solidFill>
              </a:rPr>
              <a:t> elements</a:t>
            </a:r>
          </a:p>
          <a:p>
            <a:pPr marL="1304925" lvl="1" indent="-685800">
              <a:buClr>
                <a:schemeClr val="accent6">
                  <a:lumMod val="75000"/>
                </a:schemeClr>
              </a:buClr>
              <a:buSzPct val="70000"/>
              <a:buFont typeface="Wingdings" pitchFamily="2" charset="2"/>
              <a:buChar char="Ø"/>
            </a:pPr>
            <a:r>
              <a:rPr lang="en-GB" sz="4400" dirty="0" smtClean="0">
                <a:solidFill>
                  <a:schemeClr val="bg1"/>
                </a:solidFill>
              </a:rPr>
              <a:t>97k collision triangles</a:t>
            </a:r>
          </a:p>
          <a:p>
            <a:pPr marL="685800" indent="-685800"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GB" sz="5400" dirty="0" smtClean="0">
                <a:solidFill>
                  <a:schemeClr val="bg1"/>
                </a:solidFill>
              </a:rPr>
              <a:t>12.4 FPS on a </a:t>
            </a:r>
            <a:r>
              <a:rPr lang="en-GB" sz="5400" dirty="0" err="1" smtClean="0">
                <a:solidFill>
                  <a:schemeClr val="bg1"/>
                </a:solidFill>
              </a:rPr>
              <a:t>Nvidia</a:t>
            </a:r>
            <a:r>
              <a:rPr lang="en-GB" sz="5400" dirty="0" smtClean="0">
                <a:solidFill>
                  <a:schemeClr val="bg1"/>
                </a:solidFill>
              </a:rPr>
              <a:t> </a:t>
            </a:r>
            <a:r>
              <a:rPr lang="en-GB" sz="5400" dirty="0" err="1" smtClean="0">
                <a:solidFill>
                  <a:schemeClr val="bg1"/>
                </a:solidFill>
              </a:rPr>
              <a:t>Geforce</a:t>
            </a:r>
            <a:r>
              <a:rPr lang="en-GB" sz="5400" dirty="0" smtClean="0">
                <a:solidFill>
                  <a:schemeClr val="bg1"/>
                </a:solidFill>
              </a:rPr>
              <a:t> GTX 580</a:t>
            </a:r>
          </a:p>
          <a:p>
            <a:pPr marL="1304925" lvl="1" indent="-685800">
              <a:buClr>
                <a:schemeClr val="accent6">
                  <a:lumMod val="75000"/>
                </a:schemeClr>
              </a:buClr>
              <a:buSzPct val="70000"/>
              <a:buFont typeface="Wingdings" pitchFamily="2" charset="2"/>
              <a:buChar char="Ø"/>
            </a:pPr>
            <a:r>
              <a:rPr lang="en-GB" sz="4400" dirty="0" err="1" smtClean="0">
                <a:solidFill>
                  <a:schemeClr val="bg1"/>
                </a:solidFill>
              </a:rPr>
              <a:t>Rasterization</a:t>
            </a:r>
            <a:r>
              <a:rPr lang="en-GB" sz="4400" dirty="0" smtClean="0">
                <a:solidFill>
                  <a:schemeClr val="bg1"/>
                </a:solidFill>
              </a:rPr>
              <a:t> LDI: 5 </a:t>
            </a:r>
            <a:r>
              <a:rPr lang="en-GB" sz="4400" dirty="0" err="1" smtClean="0">
                <a:solidFill>
                  <a:schemeClr val="bg1"/>
                </a:solidFill>
              </a:rPr>
              <a:t>ms</a:t>
            </a:r>
            <a:endParaRPr lang="en-GB" sz="4400" dirty="0" smtClean="0">
              <a:solidFill>
                <a:schemeClr val="bg1"/>
              </a:solidFill>
            </a:endParaRPr>
          </a:p>
          <a:p>
            <a:pPr marL="1304925" lvl="1" indent="-685800">
              <a:buClr>
                <a:schemeClr val="accent6">
                  <a:lumMod val="75000"/>
                </a:schemeClr>
              </a:buClr>
              <a:buSzPct val="70000"/>
              <a:buFont typeface="Wingdings" pitchFamily="2" charset="2"/>
              <a:buChar char="Ø"/>
            </a:pPr>
            <a:r>
              <a:rPr lang="en-GB" sz="4400" dirty="0" smtClean="0">
                <a:solidFill>
                  <a:schemeClr val="bg1"/>
                </a:solidFill>
              </a:rPr>
              <a:t>Contacts </a:t>
            </a:r>
            <a:r>
              <a:rPr lang="en-GB" sz="4400" dirty="0" err="1" smtClean="0">
                <a:solidFill>
                  <a:schemeClr val="bg1"/>
                </a:solidFill>
              </a:rPr>
              <a:t>modelisation</a:t>
            </a:r>
            <a:r>
              <a:rPr lang="en-GB" sz="4400" dirty="0" smtClean="0">
                <a:solidFill>
                  <a:schemeClr val="bg1"/>
                </a:solidFill>
              </a:rPr>
              <a:t>: 4 </a:t>
            </a:r>
            <a:r>
              <a:rPr lang="en-GB" sz="4400" dirty="0" err="1" smtClean="0">
                <a:solidFill>
                  <a:schemeClr val="bg1"/>
                </a:solidFill>
              </a:rPr>
              <a:t>ms</a:t>
            </a:r>
            <a:endParaRPr lang="en-GB" sz="4400" dirty="0" smtClean="0">
              <a:solidFill>
                <a:schemeClr val="bg1"/>
              </a:solidFill>
            </a:endParaRPr>
          </a:p>
          <a:p>
            <a:pPr marL="1304925" lvl="1" indent="-685800">
              <a:buClr>
                <a:schemeClr val="accent6">
                  <a:lumMod val="75000"/>
                </a:schemeClr>
              </a:buClr>
              <a:buSzPct val="70000"/>
              <a:buFont typeface="Wingdings" pitchFamily="2" charset="2"/>
              <a:buChar char="Ø"/>
            </a:pPr>
            <a:r>
              <a:rPr lang="en-GB" sz="4400" dirty="0">
                <a:solidFill>
                  <a:schemeClr val="bg1"/>
                </a:solidFill>
              </a:rPr>
              <a:t>FEM </a:t>
            </a:r>
            <a:r>
              <a:rPr lang="en-GB" sz="4400" dirty="0" smtClean="0">
                <a:solidFill>
                  <a:schemeClr val="bg1"/>
                </a:solidFill>
              </a:rPr>
              <a:t>Solver: </a:t>
            </a:r>
            <a:r>
              <a:rPr lang="en-GB" sz="4400" dirty="0" smtClean="0">
                <a:solidFill>
                  <a:schemeClr val="bg1"/>
                </a:solidFill>
              </a:rPr>
              <a:t>71 </a:t>
            </a:r>
            <a:r>
              <a:rPr lang="en-GB" sz="4400" dirty="0" err="1" smtClean="0">
                <a:solidFill>
                  <a:schemeClr val="bg1"/>
                </a:solidFill>
              </a:rPr>
              <a:t>ms</a:t>
            </a:r>
            <a:endParaRPr lang="en-GB" sz="4400" dirty="0">
              <a:solidFill>
                <a:schemeClr val="bg1"/>
              </a:solidFill>
            </a:endParaRPr>
          </a:p>
        </p:txBody>
      </p:sp>
      <p:pic>
        <p:nvPicPr>
          <p:cNvPr id="5" name="v2a-1.mov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27536" y="8529464"/>
            <a:ext cx="11233248" cy="8424936"/>
          </a:xfrm>
          <a:prstGeom prst="rect">
            <a:avLst/>
          </a:prstGeom>
        </p:spPr>
      </p:pic>
      <p:pic>
        <p:nvPicPr>
          <p:cNvPr id="6" name="v2b-1.mov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498216" y="8529464"/>
            <a:ext cx="11233248" cy="842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0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8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17033518" y="8414386"/>
            <a:ext cx="8043399" cy="8864287"/>
            <a:chOff x="17317369" y="8747138"/>
            <a:chExt cx="8043399" cy="8864287"/>
          </a:xfrm>
        </p:grpSpPr>
        <p:sp>
          <p:nvSpPr>
            <p:cNvPr id="16" name="Rectangle à coins arrondis 15"/>
            <p:cNvSpPr/>
            <p:nvPr/>
          </p:nvSpPr>
          <p:spPr>
            <a:xfrm>
              <a:off x="17317369" y="8747138"/>
              <a:ext cx="8043399" cy="8864287"/>
            </a:xfrm>
            <a:prstGeom prst="roundRect">
              <a:avLst>
                <a:gd name="adj" fmla="val 729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7795497" y="10193913"/>
              <a:ext cx="6290625" cy="652887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26" name="Connecteur droit avec flèche 25"/>
            <p:cNvCxnSpPr/>
            <p:nvPr/>
          </p:nvCxnSpPr>
          <p:spPr>
            <a:xfrm>
              <a:off x="19281225" y="11665394"/>
              <a:ext cx="0" cy="68731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/>
            <p:cNvCxnSpPr/>
            <p:nvPr/>
          </p:nvCxnSpPr>
          <p:spPr>
            <a:xfrm>
              <a:off x="19294037" y="13121385"/>
              <a:ext cx="0" cy="68731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/>
            <p:cNvCxnSpPr/>
            <p:nvPr/>
          </p:nvCxnSpPr>
          <p:spPr>
            <a:xfrm>
              <a:off x="19286350" y="14554934"/>
              <a:ext cx="0" cy="68731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Interactive Simulations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Ellipse 4"/>
          <p:cNvSpPr/>
          <p:nvPr/>
        </p:nvSpPr>
        <p:spPr>
          <a:xfrm>
            <a:off x="18833719" y="16191250"/>
            <a:ext cx="360040" cy="3975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à coins arrondis 22"/>
          <p:cNvSpPr/>
          <p:nvPr/>
        </p:nvSpPr>
        <p:spPr>
          <a:xfrm>
            <a:off x="18200914" y="10563968"/>
            <a:ext cx="4794291" cy="720982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dirty="0" smtClean="0">
                <a:effectLst/>
                <a:ea typeface="Calibri"/>
                <a:cs typeface="Times New Roman"/>
              </a:rPr>
              <a:t>Deformation</a:t>
            </a:r>
            <a:endParaRPr lang="en-US" sz="3200" dirty="0">
              <a:effectLst/>
              <a:ea typeface="Calibri"/>
              <a:cs typeface="Times New Roman"/>
            </a:endParaRPr>
          </a:p>
        </p:txBody>
      </p:sp>
      <p:sp>
        <p:nvSpPr>
          <p:cNvPr id="25" name="Rectangle à coins arrondis 24"/>
          <p:cNvSpPr/>
          <p:nvPr/>
        </p:nvSpPr>
        <p:spPr>
          <a:xfrm>
            <a:off x="18200914" y="12017154"/>
            <a:ext cx="4794291" cy="75464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dirty="0" smtClean="0">
                <a:effectLst/>
                <a:ea typeface="Calibri"/>
                <a:cs typeface="Times New Roman"/>
              </a:rPr>
              <a:t>Collision detection</a:t>
            </a:r>
            <a:endParaRPr lang="en-US" sz="3200" dirty="0">
              <a:effectLst/>
              <a:ea typeface="Calibri"/>
              <a:cs typeface="Times New Roman"/>
            </a:endParaRPr>
          </a:p>
        </p:txBody>
      </p:sp>
      <p:sp>
        <p:nvSpPr>
          <p:cNvPr id="27" name="Rectangle à coins arrondis 26"/>
          <p:cNvSpPr/>
          <p:nvPr/>
        </p:nvSpPr>
        <p:spPr>
          <a:xfrm>
            <a:off x="18203476" y="13473146"/>
            <a:ext cx="4794291" cy="75464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dirty="0" smtClean="0">
                <a:effectLst/>
                <a:ea typeface="Calibri"/>
                <a:cs typeface="Times New Roman"/>
              </a:rPr>
              <a:t>Contact resolution</a:t>
            </a:r>
            <a:endParaRPr lang="en-US" sz="3200" dirty="0">
              <a:effectLst/>
              <a:ea typeface="Calibri"/>
              <a:cs typeface="Times New Roman"/>
            </a:endParaRPr>
          </a:p>
        </p:txBody>
      </p:sp>
      <p:sp>
        <p:nvSpPr>
          <p:cNvPr id="29" name="Rectangle à coins arrondis 28"/>
          <p:cNvSpPr/>
          <p:nvPr/>
        </p:nvSpPr>
        <p:spPr>
          <a:xfrm>
            <a:off x="18206039" y="14941762"/>
            <a:ext cx="4794291" cy="75464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dirty="0" smtClean="0">
                <a:effectLst/>
                <a:ea typeface="Calibri"/>
                <a:cs typeface="Times New Roman"/>
              </a:rPr>
              <a:t>Rendering</a:t>
            </a:r>
            <a:endParaRPr lang="en-US" sz="3200" dirty="0">
              <a:effectLst/>
              <a:ea typeface="Calibri"/>
              <a:cs typeface="Times New Roman"/>
            </a:endParaRPr>
          </a:p>
        </p:txBody>
      </p:sp>
      <p:grpSp>
        <p:nvGrpSpPr>
          <p:cNvPr id="36" name="Groupe 35"/>
          <p:cNvGrpSpPr/>
          <p:nvPr/>
        </p:nvGrpSpPr>
        <p:grpSpPr>
          <a:xfrm>
            <a:off x="18997373" y="8990449"/>
            <a:ext cx="5667721" cy="7909168"/>
            <a:chOff x="19257313" y="10492266"/>
            <a:chExt cx="2733766" cy="3547746"/>
          </a:xfrm>
        </p:grpSpPr>
        <p:cxnSp>
          <p:nvCxnSpPr>
            <p:cNvPr id="40" name="Connecteur en angle 39"/>
            <p:cNvCxnSpPr/>
            <p:nvPr/>
          </p:nvCxnSpPr>
          <p:spPr>
            <a:xfrm>
              <a:off x="19259785" y="13500300"/>
              <a:ext cx="2729369" cy="539712"/>
            </a:xfrm>
            <a:prstGeom prst="bentConnector3">
              <a:avLst>
                <a:gd name="adj1" fmla="val 175"/>
              </a:avLst>
            </a:prstGeom>
            <a:ln w="38100">
              <a:tailEnd type="non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Connecteur en angle 40"/>
            <p:cNvCxnSpPr/>
            <p:nvPr/>
          </p:nvCxnSpPr>
          <p:spPr>
            <a:xfrm rot="10800000" flipV="1">
              <a:off x="19257313" y="10494171"/>
              <a:ext cx="2726125" cy="703914"/>
            </a:xfrm>
            <a:prstGeom prst="bentConnector3">
              <a:avLst>
                <a:gd name="adj1" fmla="val 100052"/>
              </a:avLst>
            </a:prstGeom>
            <a:ln w="5715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/>
            <p:nvPr/>
          </p:nvCxnSpPr>
          <p:spPr>
            <a:xfrm>
              <a:off x="21987269" y="10492266"/>
              <a:ext cx="3810" cy="3547110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e 8"/>
          <p:cNvGrpSpPr/>
          <p:nvPr/>
        </p:nvGrpSpPr>
        <p:grpSpPr>
          <a:xfrm>
            <a:off x="14455249" y="11870770"/>
            <a:ext cx="2781459" cy="2351045"/>
            <a:chOff x="14256785" y="12443115"/>
            <a:chExt cx="2781459" cy="2351045"/>
          </a:xfrm>
        </p:grpSpPr>
        <p:sp>
          <p:nvSpPr>
            <p:cNvPr id="35" name="Rectangle à coins arrondis 34"/>
            <p:cNvSpPr/>
            <p:nvPr/>
          </p:nvSpPr>
          <p:spPr>
            <a:xfrm>
              <a:off x="14256785" y="12443115"/>
              <a:ext cx="2781459" cy="2351045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2000" dirty="0">
                  <a:ea typeface="Calibri"/>
                  <a:cs typeface="Times New Roman"/>
                </a:rPr>
                <a:t>User action</a:t>
              </a:r>
              <a:endParaRPr lang="en-US" sz="2000" dirty="0">
                <a:effectLst/>
                <a:ea typeface="Calibri"/>
                <a:cs typeface="Times New Roman"/>
              </a:endParaRPr>
            </a:p>
          </p:txBody>
        </p:sp>
        <p:pic>
          <p:nvPicPr>
            <p:cNvPr id="37" name="Image 36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4518147" y="12592020"/>
              <a:ext cx="2280856" cy="1707277"/>
            </a:xfrm>
            <a:prstGeom prst="rect">
              <a:avLst/>
            </a:prstGeom>
          </p:spPr>
        </p:pic>
      </p:grpSp>
      <p:cxnSp>
        <p:nvCxnSpPr>
          <p:cNvPr id="38" name="Connecteur droit 37"/>
          <p:cNvCxnSpPr/>
          <p:nvPr/>
        </p:nvCxnSpPr>
        <p:spPr>
          <a:xfrm>
            <a:off x="17236708" y="12440435"/>
            <a:ext cx="965476" cy="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 flipH="1">
            <a:off x="17236708" y="13821031"/>
            <a:ext cx="93041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à coins arrondis 5"/>
          <p:cNvSpPr/>
          <p:nvPr/>
        </p:nvSpPr>
        <p:spPr>
          <a:xfrm>
            <a:off x="17092840" y="2146778"/>
            <a:ext cx="7867361" cy="6055293"/>
          </a:xfrm>
          <a:prstGeom prst="roundRect">
            <a:avLst>
              <a:gd name="adj" fmla="val 6270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Documents and Settings\hadrien\Bureau\grasping1-white\graspingExpiredRibCageLDI1.scn_004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6708" y="2342348"/>
            <a:ext cx="7621200" cy="57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hadrien\Bureau\grasping1-white\graspingExpiredRibCageLDI1.scn_005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6708" y="2342348"/>
            <a:ext cx="7621200" cy="57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hadrien\Bureau\grasping1-white\graspingExpiredRibCageLDI1.scn_007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6708" y="2342348"/>
            <a:ext cx="7621200" cy="57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Documents and Settings\hadrien\Bureau\grasping1-white\graspingExpiredRibCageLDI1.scn_002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6708" y="2342348"/>
            <a:ext cx="7621200" cy="57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out.avi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61.4558"/>
                </p14:media>
              </p:ext>
            </p:extLst>
          </p:nvPr>
        </p:nvPicPr>
        <p:blipFill>
          <a:blip r:embed="rId10">
            <a:lum contrast="20000"/>
          </a:blip>
          <a:stretch>
            <a:fillRect/>
          </a:stretch>
        </p:blipFill>
        <p:spPr>
          <a:xfrm>
            <a:off x="17236708" y="2342348"/>
            <a:ext cx="7584000" cy="5688000"/>
          </a:xfrm>
          <a:prstGeom prst="rect">
            <a:avLst/>
          </a:prstGeom>
        </p:spPr>
      </p:pic>
      <p:sp>
        <p:nvSpPr>
          <p:cNvPr id="56" name="Zone de texte 20"/>
          <p:cNvSpPr txBox="1"/>
          <p:nvPr/>
        </p:nvSpPr>
        <p:spPr>
          <a:xfrm rot="16200000">
            <a:off x="20856283" y="12879156"/>
            <a:ext cx="6528879" cy="492886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600" dirty="0" smtClean="0">
                <a:effectLst/>
                <a:latin typeface="+mj-lt"/>
                <a:ea typeface="Calibri"/>
                <a:cs typeface="Times New Roman"/>
              </a:rPr>
              <a:t>Simulation loop</a:t>
            </a:r>
            <a:endParaRPr lang="en-US" sz="3600" dirty="0">
              <a:effectLst/>
              <a:latin typeface="+mj-lt"/>
              <a:ea typeface="Calibri"/>
              <a:cs typeface="Times New Roman"/>
            </a:endParaRPr>
          </a:p>
        </p:txBody>
      </p:sp>
      <p:sp>
        <p:nvSpPr>
          <p:cNvPr id="33" name="Espace réservé du texte 4"/>
          <p:cNvSpPr txBox="1">
            <a:spLocks/>
          </p:cNvSpPr>
          <p:nvPr/>
        </p:nvSpPr>
        <p:spPr>
          <a:xfrm>
            <a:off x="2689635" y="2146778"/>
            <a:ext cx="13146695" cy="3312562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0" indent="711200">
              <a:buFont typeface="Wingdings" pitchFamily="2" charset="2"/>
              <a:buChar char="Ø"/>
            </a:pPr>
            <a:r>
              <a:rPr lang="en-US" smtClean="0"/>
              <a:t>Interactive simulation :</a:t>
            </a:r>
          </a:p>
          <a:p>
            <a:pPr marL="2062163" lvl="1" indent="-801688">
              <a:buFont typeface="+mj-lt"/>
              <a:buAutoNum type="arabicPeriod"/>
            </a:pPr>
            <a:r>
              <a:rPr lang="en-US" smtClean="0"/>
              <a:t>Fast computation</a:t>
            </a:r>
          </a:p>
          <a:p>
            <a:pPr marL="2062163" lvl="1" indent="-801688">
              <a:buFont typeface="+mj-lt"/>
              <a:buAutoNum type="arabicPeriod"/>
            </a:pPr>
            <a:r>
              <a:rPr lang="en-US" smtClean="0"/>
              <a:t>Human interaction</a:t>
            </a:r>
          </a:p>
        </p:txBody>
      </p:sp>
      <p:sp>
        <p:nvSpPr>
          <p:cNvPr id="34" name="Espace réservé du texte 4"/>
          <p:cNvSpPr txBox="1">
            <a:spLocks/>
          </p:cNvSpPr>
          <p:nvPr/>
        </p:nvSpPr>
        <p:spPr>
          <a:xfrm>
            <a:off x="2596479" y="6602806"/>
            <a:ext cx="14400988" cy="4783779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0" indent="711200">
              <a:buFont typeface="Wingdings" pitchFamily="2" charset="2"/>
              <a:buChar char="Ø"/>
            </a:pPr>
            <a:r>
              <a:rPr lang="en-US" dirty="0" smtClean="0"/>
              <a:t>Several steps :</a:t>
            </a:r>
          </a:p>
          <a:p>
            <a:pPr marL="2062163" lvl="1" indent="-801688">
              <a:buFont typeface="Wingdings" pitchFamily="2" charset="2"/>
              <a:buChar char="Ø"/>
            </a:pPr>
            <a:r>
              <a:rPr lang="en-US" dirty="0" smtClean="0"/>
              <a:t>Computation of the deformation</a:t>
            </a:r>
          </a:p>
          <a:p>
            <a:pPr marL="2062163" lvl="1" indent="-801688">
              <a:buFont typeface="Wingdings" pitchFamily="2" charset="2"/>
              <a:buChar char="Ø"/>
            </a:pPr>
            <a:r>
              <a:rPr lang="en-US" dirty="0" smtClean="0"/>
              <a:t>Collision detection</a:t>
            </a:r>
          </a:p>
          <a:p>
            <a:pPr marL="2062163" lvl="1" indent="-801688">
              <a:buFont typeface="Wingdings" pitchFamily="2" charset="2"/>
              <a:buChar char="Ø"/>
            </a:pPr>
            <a:r>
              <a:rPr lang="en-US" dirty="0" smtClean="0"/>
              <a:t>Contact resolution</a:t>
            </a:r>
          </a:p>
          <a:p>
            <a:pPr marL="2062163" lvl="1" indent="-801688">
              <a:buFont typeface="Wingdings" pitchFamily="2" charset="2"/>
              <a:buChar char="Ø"/>
            </a:pPr>
            <a:r>
              <a:rPr lang="en-US" dirty="0" smtClean="0"/>
              <a:t>Rendering of the simulation</a:t>
            </a:r>
          </a:p>
          <a:p>
            <a:pPr marL="1533525" indent="-801688">
              <a:buFont typeface="Wingdings" pitchFamily="2" charset="2"/>
              <a:buChar char="Ø"/>
            </a:pPr>
            <a:r>
              <a:rPr lang="en-US" dirty="0" smtClean="0"/>
              <a:t>All must be done 25  times per second</a:t>
            </a:r>
          </a:p>
          <a:p>
            <a:pPr marL="2062163" lvl="1" indent="-801688">
              <a:buFont typeface="Wingdings" pitchFamily="2" charset="2"/>
              <a:buChar char="Ø"/>
            </a:pPr>
            <a:endParaRPr lang="en-US" dirty="0" smtClean="0"/>
          </a:p>
          <a:p>
            <a:pPr marL="1271588" lvl="1" indent="-742950">
              <a:buFont typeface="+mj-lt"/>
              <a:buAutoNum type="arabicPeriod"/>
            </a:pPr>
            <a:endParaRPr lang="en-US" dirty="0" smtClean="0"/>
          </a:p>
        </p:txBody>
      </p:sp>
      <p:sp>
        <p:nvSpPr>
          <p:cNvPr id="43" name="Espace réservé du texte 4"/>
          <p:cNvSpPr txBox="1">
            <a:spLocks/>
          </p:cNvSpPr>
          <p:nvPr/>
        </p:nvSpPr>
        <p:spPr>
          <a:xfrm>
            <a:off x="2347616" y="13473146"/>
            <a:ext cx="13207675" cy="3567963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0" indent="730250">
              <a:buFont typeface="Wingdings" pitchFamily="2" charset="2"/>
              <a:buChar char="Ø"/>
            </a:pPr>
            <a:r>
              <a:rPr lang="en-US" dirty="0" smtClean="0"/>
              <a:t>Human interaction :</a:t>
            </a:r>
          </a:p>
          <a:p>
            <a:pPr marL="1241425" lvl="1" indent="815975">
              <a:buFont typeface="Wingdings" pitchFamily="2" charset="2"/>
              <a:buChar char="Ø"/>
            </a:pPr>
            <a:r>
              <a:rPr lang="en-US" dirty="0" smtClean="0"/>
              <a:t>Use stable algorithms</a:t>
            </a:r>
          </a:p>
          <a:p>
            <a:pPr marL="1241425" lvl="1" indent="815975">
              <a:buFont typeface="Wingdings" pitchFamily="2" charset="2"/>
              <a:buChar char="Ø"/>
            </a:pPr>
            <a:r>
              <a:rPr lang="en-US" dirty="0" smtClean="0"/>
              <a:t>Unpredictable motion</a:t>
            </a:r>
          </a:p>
          <a:p>
            <a:pPr marL="1241425" lvl="1" indent="815975">
              <a:buFont typeface="Wingdings" pitchFamily="2" charset="2"/>
              <a:buChar char="Ø"/>
            </a:pPr>
            <a:r>
              <a:rPr lang="en-US" dirty="0" smtClean="0"/>
              <a:t>Haptic device</a:t>
            </a:r>
          </a:p>
          <a:p>
            <a:pPr marL="528638" lvl="1" indent="730250">
              <a:buFont typeface="Wingdings" pitchFamily="2" charset="2"/>
              <a:buChar char="Ø"/>
            </a:pPr>
            <a:endParaRPr lang="en-US" dirty="0" smtClean="0"/>
          </a:p>
          <a:p>
            <a:pPr marL="1271588" lvl="1" indent="-742950">
              <a:buFont typeface="+mj-lt"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6023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5937E-6 8.85417E-7 L 0.0008 0.0258 L 0.21912 0.02523 L 0.21924 -0.37948 L -0.00116 -0.37972 L 0.00025 -0.28109 " pathEditMode="relative" rAng="0" ptsTypes="AAAAAA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01" y="-17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5937E-6 8.85417E-7 L 0.00019 0.02466 L 0.21845 0.02344 L 0.21827 -0.3794 L -0.00067 -0.37972 L -0.00024 -0.28044 " pathEditMode="relative" rAng="0" ptsTypes="AAAAAA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89" y="-177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5937E-6 8.85417E-7 L -0.00012 0.0249 L 0.21802 0.02344 L 0.21729 -0.37931 L -0.00067 -0.37972 L -0.00073 -0.27979 " pathEditMode="relative" rAng="0" ptsTypes="AAAAAA">
                                      <p:cBhvr>
                                        <p:cTn id="7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64" y="-17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1988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9" fill="hold" display="0">
                  <p:stCondLst>
                    <p:cond delay="indefinite"/>
                  </p:stCondLst>
                </p:cTn>
                <p:tgtEl>
                  <p:spTgt spid="52"/>
                </p:tgtEl>
              </p:cMediaNode>
            </p:video>
          </p:childTnLst>
        </p:cTn>
      </p:par>
    </p:tnLst>
    <p:bldLst>
      <p:bldP spid="5" grpId="0" animBg="1"/>
      <p:bldP spid="5" grpId="1" animBg="1"/>
      <p:bldP spid="5" grpId="2" animBg="1"/>
      <p:bldP spid="5" grpId="3" animBg="1"/>
      <p:bldP spid="5" grpId="4" animBg="1"/>
      <p:bldP spid="23" grpId="0" animBg="1"/>
      <p:bldP spid="23" grpId="1" animBg="1"/>
      <p:bldP spid="25" grpId="0" animBg="1"/>
      <p:bldP spid="25" grpId="1" animBg="1"/>
      <p:bldP spid="27" grpId="0" animBg="1"/>
      <p:bldP spid="27" grpId="1" animBg="1"/>
      <p:bldP spid="29" grpId="0" animBg="1"/>
      <p:bldP spid="29" grpId="1" animBg="1"/>
      <p:bldP spid="6" grpId="0" animBg="1"/>
      <p:bldP spid="56" grpId="0"/>
      <p:bldP spid="4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Avantages de la méthode</a:t>
            </a:r>
            <a:endParaRPr lang="en-GB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GB" smtClean="0"/>
              <a:pPr/>
              <a:t>40</a:t>
            </a:fld>
            <a:endParaRPr lang="en-GB"/>
          </a:p>
        </p:txBody>
      </p:sp>
      <p:pic>
        <p:nvPicPr>
          <p:cNvPr id="5" name="ldi-constraints-octopus-v1.av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905515" y="1328664"/>
            <a:ext cx="7694961" cy="5771221"/>
          </a:xfrm>
          <a:prstGeom prst="rect">
            <a:avLst/>
          </a:prstGeom>
        </p:spPr>
      </p:pic>
      <p:pic>
        <p:nvPicPr>
          <p:cNvPr id="6" name="OrangeCuttingWithFriction.avi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893793" y="7294747"/>
            <a:ext cx="7694961" cy="5771221"/>
          </a:xfrm>
          <a:prstGeom prst="rect">
            <a:avLst/>
          </a:prstGeom>
        </p:spPr>
      </p:pic>
      <p:pic>
        <p:nvPicPr>
          <p:cNvPr id="7" name="graspingExpiredRibCageLDI.avi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893794" y="13159138"/>
            <a:ext cx="7694961" cy="5771221"/>
          </a:xfrm>
          <a:prstGeom prst="rect">
            <a:avLst/>
          </a:prstGeom>
        </p:spPr>
      </p:pic>
      <p:sp>
        <p:nvSpPr>
          <p:cNvPr id="8" name="Espace réservé du texte 3"/>
          <p:cNvSpPr txBox="1">
            <a:spLocks/>
          </p:cNvSpPr>
          <p:nvPr/>
        </p:nvSpPr>
        <p:spPr>
          <a:xfrm>
            <a:off x="1466639" y="2192760"/>
            <a:ext cx="14833648" cy="12097344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dirty="0" smtClean="0"/>
              <a:t>Enable real time computation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Large number of triangles</a:t>
            </a:r>
          </a:p>
          <a:p>
            <a:pPr>
              <a:buFont typeface="Wingdings" pitchFamily="2" charset="2"/>
              <a:buChar char="Ø"/>
            </a:pPr>
            <a:r>
              <a:rPr lang="en-GB" dirty="0" smtClean="0"/>
              <a:t>Choose accuracy :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Size of pixels, size of grid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Independent from the geometry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Keep a small number of constraints</a:t>
            </a:r>
          </a:p>
          <a:p>
            <a:pPr>
              <a:buFont typeface="Wingdings" pitchFamily="2" charset="2"/>
              <a:buChar char="Ø"/>
            </a:pPr>
            <a:r>
              <a:rPr lang="en-GB" dirty="0" smtClean="0"/>
              <a:t>Robust and accurate :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Handle large intersections at initial step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Handle friction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Handle self-collision without important overhead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/>
              <a:t>Simulate data from </a:t>
            </a:r>
            <a:r>
              <a:rPr lang="en-GB" dirty="0" smtClean="0"/>
              <a:t>patient-specific segmentation</a:t>
            </a:r>
            <a:endParaRPr lang="en-GB" dirty="0"/>
          </a:p>
          <a:p>
            <a:pPr lvl="1">
              <a:buFont typeface="Wingdings" pitchFamily="2" charset="2"/>
              <a:buChar char="Ø"/>
            </a:pPr>
            <a:endParaRPr lang="en-GB" dirty="0" smtClean="0"/>
          </a:p>
          <a:p>
            <a:pPr>
              <a:buFont typeface="Wingdings" pitchFamily="2" charset="2"/>
              <a:buChar char="Ø"/>
            </a:pPr>
            <a:r>
              <a:rPr lang="en-GB" dirty="0" smtClean="0"/>
              <a:t>Handle topological modifications: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No pre-computations</a:t>
            </a:r>
            <a:endParaRPr lang="en-GB" dirty="0" smtClean="0"/>
          </a:p>
        </p:txBody>
      </p:sp>
      <p:sp>
        <p:nvSpPr>
          <p:cNvPr id="9" name="Espace réservé du texte 3"/>
          <p:cNvSpPr txBox="1">
            <a:spLocks/>
          </p:cNvSpPr>
          <p:nvPr/>
        </p:nvSpPr>
        <p:spPr>
          <a:xfrm>
            <a:off x="1483520" y="14578136"/>
            <a:ext cx="14833648" cy="3312368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dirty="0" smtClean="0"/>
              <a:t>Limitations :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Only for volume objects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/>
              <a:t>Can not anticipate collisions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68372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1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6"/>
          <p:cNvSpPr>
            <a:spLocks noChangeArrowheads="1"/>
          </p:cNvSpPr>
          <p:nvPr/>
        </p:nvSpPr>
        <p:spPr bwMode="auto">
          <a:xfrm>
            <a:off x="0" y="457200"/>
            <a:ext cx="260096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 </a:t>
            </a:r>
          </a:p>
        </p:txBody>
      </p:sp>
      <p:sp>
        <p:nvSpPr>
          <p:cNvPr id="7" name="Ellipse 6"/>
          <p:cNvSpPr/>
          <p:nvPr/>
        </p:nvSpPr>
        <p:spPr>
          <a:xfrm>
            <a:off x="2563640" y="3720202"/>
            <a:ext cx="720080" cy="792088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5400" dirty="0" smtClean="0"/>
              <a:t>1</a:t>
            </a:r>
            <a:endParaRPr lang="fr-FR" sz="5400" dirty="0"/>
          </a:p>
        </p:txBody>
      </p:sp>
      <p:sp>
        <p:nvSpPr>
          <p:cNvPr id="8" name="Ellipse 7"/>
          <p:cNvSpPr/>
          <p:nvPr/>
        </p:nvSpPr>
        <p:spPr>
          <a:xfrm>
            <a:off x="2563640" y="14734642"/>
            <a:ext cx="720080" cy="792088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5400" dirty="0" smtClean="0"/>
              <a:t>5</a:t>
            </a:r>
            <a:endParaRPr lang="fr-FR" sz="5400" dirty="0"/>
          </a:p>
        </p:txBody>
      </p:sp>
      <p:sp>
        <p:nvSpPr>
          <p:cNvPr id="9" name="Ellipse 8"/>
          <p:cNvSpPr/>
          <p:nvPr/>
        </p:nvSpPr>
        <p:spPr>
          <a:xfrm>
            <a:off x="2539050" y="11981033"/>
            <a:ext cx="720080" cy="792088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5400" dirty="0"/>
              <a:t>4</a:t>
            </a:r>
          </a:p>
        </p:txBody>
      </p:sp>
      <p:sp>
        <p:nvSpPr>
          <p:cNvPr id="10" name="Ellipse 9"/>
          <p:cNvSpPr/>
          <p:nvPr/>
        </p:nvSpPr>
        <p:spPr>
          <a:xfrm>
            <a:off x="2532513" y="6473812"/>
            <a:ext cx="720080" cy="792088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5400" dirty="0" smtClean="0"/>
              <a:t>2</a:t>
            </a:r>
            <a:endParaRPr lang="fr-FR" sz="5400" dirty="0"/>
          </a:p>
        </p:txBody>
      </p:sp>
      <p:sp>
        <p:nvSpPr>
          <p:cNvPr id="11" name="Ellipse 10"/>
          <p:cNvSpPr/>
          <p:nvPr/>
        </p:nvSpPr>
        <p:spPr>
          <a:xfrm>
            <a:off x="2539050" y="9227422"/>
            <a:ext cx="720080" cy="792088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5400" dirty="0"/>
              <a:t>3</a:t>
            </a:r>
          </a:p>
        </p:txBody>
      </p:sp>
      <p:grpSp>
        <p:nvGrpSpPr>
          <p:cNvPr id="22" name="Groupe 21"/>
          <p:cNvGrpSpPr/>
          <p:nvPr/>
        </p:nvGrpSpPr>
        <p:grpSpPr>
          <a:xfrm>
            <a:off x="18157577" y="590808"/>
            <a:ext cx="6768753" cy="7062272"/>
            <a:chOff x="9691163" y="4740576"/>
            <a:chExt cx="6768753" cy="7062272"/>
          </a:xfrm>
        </p:grpSpPr>
        <p:sp>
          <p:nvSpPr>
            <p:cNvPr id="23" name="Rectangle à coins arrondis 22"/>
            <p:cNvSpPr/>
            <p:nvPr/>
          </p:nvSpPr>
          <p:spPr>
            <a:xfrm>
              <a:off x="9691163" y="4740576"/>
              <a:ext cx="6768753" cy="7062272"/>
            </a:xfrm>
            <a:prstGeom prst="roundRect">
              <a:avLst>
                <a:gd name="adj" fmla="val 729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907188" y="4985938"/>
              <a:ext cx="6290625" cy="652887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cxnSp>
          <p:nvCxnSpPr>
            <p:cNvPr id="25" name="Connecteur droit avec flèche 24"/>
            <p:cNvCxnSpPr/>
            <p:nvPr/>
          </p:nvCxnSpPr>
          <p:spPr>
            <a:xfrm>
              <a:off x="11448849" y="6457419"/>
              <a:ext cx="0" cy="68731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/>
            <p:cNvCxnSpPr/>
            <p:nvPr/>
          </p:nvCxnSpPr>
          <p:spPr>
            <a:xfrm>
              <a:off x="11461661" y="7913410"/>
              <a:ext cx="0" cy="68731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/>
            <p:cNvCxnSpPr/>
            <p:nvPr/>
          </p:nvCxnSpPr>
          <p:spPr>
            <a:xfrm>
              <a:off x="11453974" y="9346959"/>
              <a:ext cx="0" cy="68731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Rectangle à coins arrondis 27"/>
          <p:cNvSpPr/>
          <p:nvPr/>
        </p:nvSpPr>
        <p:spPr>
          <a:xfrm>
            <a:off x="19118803" y="1538977"/>
            <a:ext cx="4794291" cy="720982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GB" sz="3200" dirty="0">
                <a:ea typeface="Calibri"/>
                <a:cs typeface="Times New Roman"/>
              </a:rPr>
              <a:t>Deformation</a:t>
            </a:r>
            <a:endParaRPr lang="fr-FR" sz="3200" dirty="0">
              <a:effectLst/>
              <a:ea typeface="Calibri"/>
              <a:cs typeface="Times New Roman"/>
            </a:endParaRPr>
          </a:p>
        </p:txBody>
      </p:sp>
      <p:sp>
        <p:nvSpPr>
          <p:cNvPr id="29" name="Rectangle à coins arrondis 28"/>
          <p:cNvSpPr/>
          <p:nvPr/>
        </p:nvSpPr>
        <p:spPr>
          <a:xfrm>
            <a:off x="19118803" y="2992163"/>
            <a:ext cx="4794291" cy="75464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GB" sz="3200" dirty="0">
                <a:ea typeface="Calibri"/>
                <a:cs typeface="Times New Roman"/>
              </a:rPr>
              <a:t>Collision detection</a:t>
            </a:r>
          </a:p>
        </p:txBody>
      </p:sp>
      <p:sp>
        <p:nvSpPr>
          <p:cNvPr id="30" name="Rectangle à coins arrondis 29"/>
          <p:cNvSpPr/>
          <p:nvPr/>
        </p:nvSpPr>
        <p:spPr>
          <a:xfrm>
            <a:off x="19121365" y="4448155"/>
            <a:ext cx="4794291" cy="754647"/>
          </a:xfrm>
          <a:prstGeom prst="roundRect">
            <a:avLst/>
          </a:prstGeom>
          <a:solidFill>
            <a:srgbClr val="FFCC6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GB" sz="3200" dirty="0">
                <a:ea typeface="Calibri"/>
                <a:cs typeface="Times New Roman"/>
              </a:rPr>
              <a:t>Contacts resolution</a:t>
            </a:r>
          </a:p>
        </p:txBody>
      </p:sp>
      <p:sp>
        <p:nvSpPr>
          <p:cNvPr id="31" name="Rectangle à coins arrondis 30"/>
          <p:cNvSpPr/>
          <p:nvPr/>
        </p:nvSpPr>
        <p:spPr>
          <a:xfrm>
            <a:off x="19123928" y="5916771"/>
            <a:ext cx="4794291" cy="75464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GB" sz="3200" dirty="0">
                <a:ea typeface="Calibri"/>
                <a:cs typeface="Times New Roman"/>
              </a:rPr>
              <a:t>Simulation rendering</a:t>
            </a:r>
          </a:p>
        </p:txBody>
      </p:sp>
      <p:grpSp>
        <p:nvGrpSpPr>
          <p:cNvPr id="32" name="Groupe 31"/>
          <p:cNvGrpSpPr/>
          <p:nvPr/>
        </p:nvGrpSpPr>
        <p:grpSpPr>
          <a:xfrm>
            <a:off x="17515762" y="7685255"/>
            <a:ext cx="8010622" cy="11026289"/>
            <a:chOff x="16662015" y="1775383"/>
            <a:chExt cx="9000999" cy="12428004"/>
          </a:xfrm>
        </p:grpSpPr>
        <p:sp>
          <p:nvSpPr>
            <p:cNvPr id="34" name="Rectangle à coins arrondis 33"/>
            <p:cNvSpPr/>
            <p:nvPr/>
          </p:nvSpPr>
          <p:spPr>
            <a:xfrm>
              <a:off x="16662015" y="1775383"/>
              <a:ext cx="9000999" cy="12428004"/>
            </a:xfrm>
            <a:prstGeom prst="roundRect">
              <a:avLst>
                <a:gd name="adj" fmla="val 5057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marL="685800" indent="-685800">
                <a:buFont typeface="Wingdings" pitchFamily="2" charset="2"/>
                <a:buChar char="Ø"/>
              </a:pPr>
              <a:r>
                <a:rPr lang="fr-FR" sz="3600" dirty="0">
                  <a:solidFill>
                    <a:schemeClr val="tx1"/>
                  </a:solidFill>
                </a:rPr>
                <a:t>Gauss-Seidel </a:t>
              </a:r>
              <a:r>
                <a:rPr lang="fr-FR" sz="3600" dirty="0" err="1" smtClean="0">
                  <a:solidFill>
                    <a:schemeClr val="tx1"/>
                  </a:solidFill>
                </a:rPr>
                <a:t>parallelization</a:t>
              </a:r>
              <a:endParaRPr lang="fr-FR" sz="3600" dirty="0" smtClean="0">
                <a:solidFill>
                  <a:schemeClr val="tx1"/>
                </a:solidFill>
              </a:endParaRPr>
            </a:p>
            <a:p>
              <a:pPr marL="685800" indent="-685800">
                <a:buFont typeface="Wingdings" pitchFamily="2" charset="2"/>
                <a:buChar char="Ø"/>
              </a:pPr>
              <a:r>
                <a:rPr lang="en-GB" sz="3600" dirty="0">
                  <a:solidFill>
                    <a:schemeClr val="tx1"/>
                  </a:solidFill>
                </a:rPr>
                <a:t>GPU computation of the compliance for beam </a:t>
              </a:r>
              <a:r>
                <a:rPr lang="en-GB" sz="3600" dirty="0" smtClean="0">
                  <a:solidFill>
                    <a:schemeClr val="tx1"/>
                  </a:solidFill>
                </a:rPr>
                <a:t>model</a:t>
              </a:r>
            </a:p>
            <a:p>
              <a:pPr marL="685800" indent="-685800">
                <a:buFont typeface="Wingdings" pitchFamily="2" charset="2"/>
                <a:buChar char="Ø"/>
              </a:pPr>
              <a:r>
                <a:rPr lang="en-GB" sz="3600" dirty="0">
                  <a:solidFill>
                    <a:schemeClr val="tx1"/>
                  </a:solidFill>
                </a:rPr>
                <a:t>GPU computation of the compliance based on the </a:t>
              </a:r>
              <a:r>
                <a:rPr lang="en-GB" sz="3600" dirty="0" err="1">
                  <a:solidFill>
                    <a:schemeClr val="tx1"/>
                  </a:solidFill>
                </a:rPr>
                <a:t>preconditioner</a:t>
              </a:r>
              <a:endParaRPr lang="fr-FR" sz="3600" dirty="0">
                <a:solidFill>
                  <a:schemeClr val="tx1"/>
                </a:solidFill>
              </a:endParaRPr>
            </a:p>
          </p:txBody>
        </p:sp>
        <p:pic>
          <p:nvPicPr>
            <p:cNvPr id="35" name="Picture 8" descr="D:\redactioncourte\These\images\constraint\coil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26094" y="2263775"/>
              <a:ext cx="4918355" cy="2377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53272" y="2110913"/>
              <a:ext cx="2683471" cy="26834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" name="Picture 9" descr="D:\redactioncourte\These\images\constraint\multisolv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03648" y="8398693"/>
              <a:ext cx="8340801" cy="2680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89649" y="5166594"/>
              <a:ext cx="3110798" cy="3110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" name="Picture 11" descr="D:\redactioncourte\These\images\constraint\ScreenShot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5" r="34903"/>
            <a:stretch/>
          </p:blipFill>
          <p:spPr bwMode="auto">
            <a:xfrm>
              <a:off x="18044176" y="5029127"/>
              <a:ext cx="2521464" cy="1544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1" descr="D:\redactioncourte\These\images\constraint\ScreenShot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839"/>
            <a:stretch/>
          </p:blipFill>
          <p:spPr bwMode="auto">
            <a:xfrm>
              <a:off x="18004630" y="6721993"/>
              <a:ext cx="2561010" cy="1544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2872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328E-6 4.94792E-6 L -0.00079 -0.42391 " pathEditMode="relative" rAng="0" ptsTypes="AA">
                                      <p:cBhvr>
                                        <p:cTn id="34" dur="1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" y="-21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3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ens_Update.av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r="66498"/>
          <a:stretch/>
        </p:blipFill>
        <p:spPr>
          <a:xfrm>
            <a:off x="10762784" y="10124949"/>
            <a:ext cx="3538160" cy="7920918"/>
          </a:xfrm>
          <a:prstGeom prst="rect">
            <a:avLst/>
          </a:prstGeom>
        </p:spPr>
      </p:pic>
      <p:pic>
        <p:nvPicPr>
          <p:cNvPr id="2" name="lens_Diag.avi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4731" y="10113601"/>
            <a:ext cx="10559829" cy="7919872"/>
          </a:xfrm>
          <a:prstGeom prst="rect">
            <a:avLst/>
          </a:prstGeo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Computation of the compliance</a:t>
            </a:r>
            <a:endParaRPr lang="en-GB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GB" smtClean="0"/>
              <a:pPr/>
              <a:t>42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Espace réservé du texte 3"/>
              <p:cNvSpPr txBox="1">
                <a:spLocks/>
              </p:cNvSpPr>
              <p:nvPr/>
            </p:nvSpPr>
            <p:spPr>
              <a:xfrm>
                <a:off x="1178244" y="1182468"/>
                <a:ext cx="22889971" cy="2304256"/>
              </a:xfrm>
              <a:prstGeom prst="rect">
                <a:avLst/>
              </a:prstGeom>
            </p:spPr>
            <p:txBody>
              <a:bodyPr anchor="t"/>
              <a:lstStyle>
                <a:lvl1pPr marL="914400" indent="-914400">
                  <a:lnSpc>
                    <a:spcPct val="150000"/>
                  </a:lnSpc>
                  <a:buClr>
                    <a:schemeClr val="accent6">
                      <a:lumMod val="75000"/>
                    </a:schemeClr>
                  </a:buClr>
                  <a:buFont typeface="Mistral" pitchFamily="66" charset="0"/>
                  <a:buChar char="►"/>
                  <a:defRPr sz="5400">
                    <a:solidFill>
                      <a:schemeClr val="bg1"/>
                    </a:solidFill>
                    <a:latin typeface="+mj-lt"/>
                  </a:defRPr>
                </a:lvl1pPr>
                <a:lvl2pPr marL="1443038" indent="0">
                  <a:buClr>
                    <a:schemeClr val="accent6">
                      <a:lumMod val="75000"/>
                    </a:schemeClr>
                  </a:buClr>
                  <a:buSzPct val="70000"/>
                  <a:buFont typeface="Mistral" pitchFamily="66" charset="0"/>
                  <a:buChar char="►"/>
                  <a:defRPr sz="4400">
                    <a:solidFill>
                      <a:schemeClr val="bg1"/>
                    </a:solidFill>
                    <a:latin typeface="+mj-lt"/>
                  </a:defRPr>
                </a:lvl2pPr>
                <a:lvl3pPr>
                  <a:defRPr sz="4000">
                    <a:solidFill>
                      <a:schemeClr val="bg1"/>
                    </a:solidFill>
                    <a:latin typeface="+mj-lt"/>
                  </a:defRPr>
                </a:lvl3pPr>
                <a:lvl4pPr>
                  <a:defRPr sz="4000">
                    <a:solidFill>
                      <a:schemeClr val="bg1"/>
                    </a:solidFill>
                    <a:latin typeface="+mj-lt"/>
                  </a:defRPr>
                </a:lvl4pPr>
                <a:lvl5pPr>
                  <a:defRPr sz="4000">
                    <a:solidFill>
                      <a:schemeClr val="bg1"/>
                    </a:solidFill>
                    <a:latin typeface="+mj-lt"/>
                  </a:defRPr>
                </a:lvl5pPr>
              </a:lstStyle>
              <a:p>
                <a:pPr>
                  <a:buClr>
                    <a:srgbClr val="FF0000"/>
                  </a:buClr>
                </a:pPr>
                <a:r>
                  <a:rPr lang="en-GB" dirty="0" smtClean="0">
                    <a:solidFill>
                      <a:srgbClr val="FF0000"/>
                    </a:solidFill>
                  </a:rPr>
                  <a:t>Problem 3 </a:t>
                </a:r>
                <a:r>
                  <a:rPr lang="en-GB" dirty="0">
                    <a:solidFill>
                      <a:srgbClr val="FF0000"/>
                    </a:solidFill>
                  </a:rPr>
                  <a:t>:  </a:t>
                </a:r>
                <a:r>
                  <a:rPr lang="en-GB" dirty="0" smtClean="0"/>
                  <a:t>How to solve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GB" b="1">
                            <a:latin typeface="Cambria Math"/>
                          </a:rPr>
                          <m:t>(</m:t>
                        </m:r>
                        <m:f>
                          <m:fPr>
                            <m:ctrlPr>
                              <a:rPr lang="en-GB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GB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GB" i="1">
                                <a:latin typeface="Cambria Math"/>
                              </a:rPr>
                              <m:t>h</m:t>
                            </m:r>
                            <m:r>
                              <a:rPr lang="en-GB" i="1">
                                <a:latin typeface="Cambria Math"/>
                              </a:rPr>
                              <m:t>²</m:t>
                            </m:r>
                          </m:den>
                        </m:f>
                        <m:r>
                          <a:rPr lang="en-GB" b="1">
                            <a:latin typeface="Cambria Math"/>
                          </a:rPr>
                          <m:t>𝐌</m:t>
                        </m:r>
                        <m:r>
                          <a:rPr lang="en-GB" b="1">
                            <a:latin typeface="Cambria Math"/>
                          </a:rPr>
                          <m:t>+</m:t>
                        </m:r>
                        <m:f>
                          <m:fPr>
                            <m:ctrlPr>
                              <a:rPr lang="en-GB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GB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GB" i="1">
                                <a:latin typeface="Cambria Math"/>
                              </a:rPr>
                              <m:t>h</m:t>
                            </m:r>
                          </m:den>
                        </m:f>
                        <m:r>
                          <a:rPr lang="en-GB" b="1">
                            <a:latin typeface="Cambria Math"/>
                          </a:rPr>
                          <m:t>𝐁</m:t>
                        </m:r>
                        <m:r>
                          <a:rPr lang="en-GB" b="1">
                            <a:latin typeface="Cambria Math"/>
                          </a:rPr>
                          <m:t>+</m:t>
                        </m:r>
                        <m:r>
                          <a:rPr lang="en-GB" b="1">
                            <a:latin typeface="Cambria Math"/>
                          </a:rPr>
                          <m:t>𝐊</m:t>
                        </m:r>
                        <m:r>
                          <a:rPr lang="en-GB" b="1">
                            <a:latin typeface="Cambria Math"/>
                          </a:rPr>
                          <m:t>)</m:t>
                        </m:r>
                      </m:e>
                      <m:sup>
                        <m:r>
                          <a:rPr lang="en-GB" i="1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dirty="0" smtClean="0"/>
                  <a:t>  in real time?</a:t>
                </a:r>
                <a:endParaRPr lang="en-GB" dirty="0"/>
              </a:p>
            </p:txBody>
          </p:sp>
        </mc:Choice>
        <mc:Fallback xmlns="">
          <p:sp>
            <p:nvSpPr>
              <p:cNvPr id="36" name="Espace réservé du 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244" y="1182468"/>
                <a:ext cx="22889971" cy="2304256"/>
              </a:xfrm>
              <a:prstGeom prst="rect">
                <a:avLst/>
              </a:prstGeom>
              <a:blipFill rotWithShape="1">
                <a:blip r:embed="rId8"/>
                <a:stretch>
                  <a:fillRect l="-14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à coins arrondis 17"/>
          <p:cNvSpPr/>
          <p:nvPr/>
        </p:nvSpPr>
        <p:spPr>
          <a:xfrm>
            <a:off x="14707107" y="4354582"/>
            <a:ext cx="9865096" cy="6392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15779929" y="8809321"/>
            <a:ext cx="7632847" cy="1434639"/>
          </a:xfrm>
          <a:prstGeom prst="rect">
            <a:avLst/>
          </a:prstGeom>
          <a:gradFill flip="none" rotWithShape="1">
            <a:gsLst>
              <a:gs pos="0">
                <a:schemeClr val="dk1">
                  <a:tint val="50000"/>
                  <a:satMod val="300000"/>
                </a:schemeClr>
              </a:gs>
              <a:gs pos="35000">
                <a:schemeClr val="dk1">
                  <a:tint val="37000"/>
                  <a:satMod val="300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  <a:lin ang="2700000" scaled="1"/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751498" y="3375258"/>
                <a:ext cx="10854510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540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𝛿</m:t>
                      </m:r>
                      <m:r>
                        <a:rPr lang="en-GB" sz="5400" b="1" i="0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  </m:t>
                      </m:r>
                      <m:r>
                        <a:rPr lang="en-GB" sz="54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                                                            </m:t>
                      </m:r>
                      <m:sSub>
                        <m:sSubPr>
                          <m:ctrlPr>
                            <a:rPr lang="en-GB" sz="5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54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GB" sz="5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sz="54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1498" y="3375258"/>
                <a:ext cx="10854510" cy="92333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675188" y="3200872"/>
                <a:ext cx="10145598" cy="12701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5400" b="0" i="1" smtClean="0">
                        <a:solidFill>
                          <a:schemeClr val="bg1"/>
                        </a:solidFill>
                        <a:latin typeface="Cambria Math"/>
                      </a:rPr>
                      <m:t>     </m:t>
                    </m:r>
                    <m:r>
                      <a:rPr lang="en-GB" sz="5400" i="1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r>
                      <a:rPr lang="en-GB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     </m:t>
                    </m:r>
                    <m:sSup>
                      <m:sSupPr>
                        <m:ctrlPr>
                          <a:rPr lang="en-GB" sz="5400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GB" sz="5400" b="1">
                            <a:solidFill>
                              <a:schemeClr val="bg1"/>
                            </a:solidFill>
                            <a:latin typeface="Cambria Math"/>
                          </a:rPr>
                          <m:t>(</m:t>
                        </m:r>
                        <m:f>
                          <m:fPr>
                            <m:ctrlPr>
                              <a:rPr lang="en-GB" sz="54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GB" sz="54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GB" sz="54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h</m:t>
                            </m:r>
                            <m:r>
                              <a:rPr lang="en-GB" sz="54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²</m:t>
                            </m:r>
                          </m:den>
                        </m:f>
                        <m:r>
                          <a:rPr lang="en-GB" sz="5400" b="1">
                            <a:solidFill>
                              <a:schemeClr val="bg1"/>
                            </a:solidFill>
                            <a:latin typeface="Cambria Math"/>
                          </a:rPr>
                          <m:t>𝐌</m:t>
                        </m:r>
                        <m:r>
                          <a:rPr lang="en-GB" sz="5400" b="1">
                            <a:solidFill>
                              <a:schemeClr val="bg1"/>
                            </a:solidFill>
                            <a:latin typeface="Cambria Math"/>
                          </a:rPr>
                          <m:t>+</m:t>
                        </m:r>
                        <m:f>
                          <m:fPr>
                            <m:ctrlPr>
                              <a:rPr lang="en-GB" sz="54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GB" sz="54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GB" sz="54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h</m:t>
                            </m:r>
                          </m:den>
                        </m:f>
                        <m:r>
                          <a:rPr lang="en-GB" sz="5400" b="1">
                            <a:solidFill>
                              <a:schemeClr val="bg1"/>
                            </a:solidFill>
                            <a:latin typeface="Cambria Math"/>
                          </a:rPr>
                          <m:t>𝐁</m:t>
                        </m:r>
                        <m:r>
                          <a:rPr lang="en-GB" sz="5400" b="1">
                            <a:solidFill>
                              <a:schemeClr val="bg1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GB" sz="5400" b="1">
                            <a:solidFill>
                              <a:schemeClr val="bg1"/>
                            </a:solidFill>
                            <a:latin typeface="Cambria Math"/>
                          </a:rPr>
                          <m:t>𝐊</m:t>
                        </m:r>
                        <m:r>
                          <a:rPr lang="en-GB" sz="5400" b="1">
                            <a:solidFill>
                              <a:schemeClr val="bg1"/>
                            </a:solidFill>
                            <a:latin typeface="Cambria Math"/>
                          </a:rPr>
                          <m:t>)</m:t>
                        </m:r>
                      </m:e>
                      <m:sup>
                        <m:r>
                          <a:rPr lang="en-GB" sz="54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−1</m:t>
                        </m:r>
                      </m:sup>
                    </m:sSup>
                    <m:r>
                      <a:rPr lang="en-GB" sz="5400" b="1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  <m:r>
                      <a:rPr lang="en-GB" sz="5400" b="1" i="0" smtClean="0">
                        <a:solidFill>
                          <a:schemeClr val="bg1"/>
                        </a:solidFill>
                        <a:latin typeface="Cambria Math"/>
                      </a:rPr>
                      <m:t>         </m:t>
                    </m:r>
                    <m:r>
                      <a:rPr lang="en-GB" sz="5400" b="1">
                        <a:solidFill>
                          <a:schemeClr val="bg1"/>
                        </a:solidFill>
                        <a:latin typeface="Cambria Math"/>
                      </a:rPr>
                      <m:t>+</m:t>
                    </m:r>
                  </m:oMath>
                </a14:m>
                <a:r>
                  <a:rPr lang="en-GB" sz="5400" smtClean="0">
                    <a:solidFill>
                      <a:schemeClr val="bg1"/>
                    </a:solidFill>
                  </a:rPr>
                  <a:t> </a:t>
                </a:r>
                <a:endParaRPr lang="en-GB" sz="54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5188" y="3200872"/>
                <a:ext cx="10145598" cy="1270156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772881" y="3374285"/>
                <a:ext cx="8535738" cy="9381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5400" b="1" i="0" smtClean="0">
                          <a:solidFill>
                            <a:schemeClr val="bg1"/>
                          </a:solidFill>
                          <a:latin typeface="Cambria Math"/>
                        </a:rPr>
                        <m:t>         </m:t>
                      </m:r>
                      <m:r>
                        <a:rPr lang="en-GB" sz="5400" b="1" smtClean="0">
                          <a:solidFill>
                            <a:schemeClr val="bg1"/>
                          </a:solidFill>
                          <a:latin typeface="Cambria Math"/>
                        </a:rPr>
                        <m:t>𝐇</m:t>
                      </m:r>
                      <m:r>
                        <a:rPr lang="en-GB" sz="5400" b="1" smtClean="0">
                          <a:solidFill>
                            <a:schemeClr val="bg1"/>
                          </a:solidFill>
                          <a:latin typeface="Cambria Math"/>
                        </a:rPr>
                        <m:t>                                       </m:t>
                      </m:r>
                      <m:sSup>
                        <m:sSupPr>
                          <m:ctrlPr>
                            <a:rPr lang="en-GB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GB" sz="5400" b="1" i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𝐇</m:t>
                          </m:r>
                        </m:e>
                        <m:sup>
                          <m:r>
                            <a:rPr lang="en-GB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𝑻</m:t>
                          </m:r>
                        </m:sup>
                      </m:sSup>
                    </m:oMath>
                  </m:oMathPara>
                </a14:m>
                <a:endParaRPr lang="en-GB" sz="54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2881" y="3374285"/>
                <a:ext cx="8535738" cy="938142"/>
              </a:xfrm>
              <a:prstGeom prst="rect">
                <a:avLst/>
              </a:prstGeom>
              <a:blipFill rotWithShape="1">
                <a:blip r:embed="rId11"/>
                <a:stretch>
                  <a:fillRect r="-16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/>
              <p:cNvSpPr txBox="1"/>
              <p:nvPr/>
            </p:nvSpPr>
            <p:spPr>
              <a:xfrm>
                <a:off x="14479983" y="3289198"/>
                <a:ext cx="816972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5400" smtClean="0">
                    <a:solidFill>
                      <a:schemeClr val="bg1"/>
                    </a:solidFill>
                  </a:rPr>
                  <a:t>avec		</a:t>
                </a:r>
                <a14:m>
                  <m:oMath xmlns:m="http://schemas.openxmlformats.org/officeDocument/2006/math">
                    <m:r>
                      <a:rPr lang="en-GB" sz="5400" b="0" i="0" smtClean="0">
                        <a:solidFill>
                          <a:schemeClr val="bg1"/>
                        </a:solidFill>
                        <a:latin typeface="Cambria Math"/>
                      </a:rPr>
                      <m:t>0</m:t>
                    </m:r>
                    <m:r>
                      <a:rPr lang="en-GB" sz="5400" i="1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≤ </m:t>
                    </m:r>
                    <m:r>
                      <a:rPr lang="en-GB" sz="5400" i="1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𝛿</m:t>
                    </m:r>
                    <m:r>
                      <a:rPr lang="en-GB" sz="5400" i="1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⊥</m:t>
                    </m:r>
                    <m:r>
                      <a:rPr lang="en-GB" sz="5400" b="0" i="1">
                        <a:solidFill>
                          <a:schemeClr val="bg1"/>
                        </a:solidFill>
                        <a:latin typeface="Cambria Math"/>
                      </a:rPr>
                      <m:t>𝜆</m:t>
                    </m:r>
                    <m:r>
                      <a:rPr lang="en-GB" sz="5400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≥0</m:t>
                    </m:r>
                  </m:oMath>
                </a14:m>
                <a:endParaRPr lang="en-GB" sz="54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ZoneTexte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9983" y="3289198"/>
                <a:ext cx="8169725" cy="923330"/>
              </a:xfrm>
              <a:prstGeom prst="rect">
                <a:avLst/>
              </a:prstGeom>
              <a:blipFill rotWithShape="1">
                <a:blip r:embed="rId12"/>
                <a:stretch>
                  <a:fillRect l="-3952" t="-17881" b="-403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Forme libre 23"/>
          <p:cNvSpPr/>
          <p:nvPr/>
        </p:nvSpPr>
        <p:spPr>
          <a:xfrm>
            <a:off x="16694624" y="5472661"/>
            <a:ext cx="5890061" cy="4384954"/>
          </a:xfrm>
          <a:custGeom>
            <a:avLst/>
            <a:gdLst>
              <a:gd name="connsiteX0" fmla="*/ 0 w 1411490"/>
              <a:gd name="connsiteY0" fmla="*/ 300709 h 1356258"/>
              <a:gd name="connsiteX1" fmla="*/ 0 w 1411490"/>
              <a:gd name="connsiteY1" fmla="*/ 300709 h 1356258"/>
              <a:gd name="connsiteX2" fmla="*/ 24547 w 1411490"/>
              <a:gd name="connsiteY2" fmla="*/ 368215 h 1356258"/>
              <a:gd name="connsiteX3" fmla="*/ 39890 w 1411490"/>
              <a:gd name="connsiteY3" fmla="*/ 512432 h 1356258"/>
              <a:gd name="connsiteX4" fmla="*/ 42958 w 1411490"/>
              <a:gd name="connsiteY4" fmla="*/ 536980 h 1356258"/>
              <a:gd name="connsiteX5" fmla="*/ 58300 w 1411490"/>
              <a:gd name="connsiteY5" fmla="*/ 625965 h 1356258"/>
              <a:gd name="connsiteX6" fmla="*/ 92053 w 1411490"/>
              <a:gd name="connsiteY6" fmla="*/ 760977 h 1356258"/>
              <a:gd name="connsiteX7" fmla="*/ 110464 w 1411490"/>
              <a:gd name="connsiteY7" fmla="*/ 840757 h 1356258"/>
              <a:gd name="connsiteX8" fmla="*/ 116601 w 1411490"/>
              <a:gd name="connsiteY8" fmla="*/ 871442 h 1356258"/>
              <a:gd name="connsiteX9" fmla="*/ 153423 w 1411490"/>
              <a:gd name="connsiteY9" fmla="*/ 981906 h 1356258"/>
              <a:gd name="connsiteX10" fmla="*/ 162628 w 1411490"/>
              <a:gd name="connsiteY10" fmla="*/ 997248 h 1356258"/>
              <a:gd name="connsiteX11" fmla="*/ 223997 w 1411490"/>
              <a:gd name="connsiteY11" fmla="*/ 1107713 h 1356258"/>
              <a:gd name="connsiteX12" fmla="*/ 288435 w 1411490"/>
              <a:gd name="connsiteY12" fmla="*/ 1175219 h 1356258"/>
              <a:gd name="connsiteX13" fmla="*/ 322188 w 1411490"/>
              <a:gd name="connsiteY13" fmla="*/ 1196698 h 1356258"/>
              <a:gd name="connsiteX14" fmla="*/ 340598 w 1411490"/>
              <a:gd name="connsiteY14" fmla="*/ 1212040 h 1356258"/>
              <a:gd name="connsiteX15" fmla="*/ 368214 w 1411490"/>
              <a:gd name="connsiteY15" fmla="*/ 1227383 h 1356258"/>
              <a:gd name="connsiteX16" fmla="*/ 423447 w 1411490"/>
              <a:gd name="connsiteY16" fmla="*/ 1261136 h 1356258"/>
              <a:gd name="connsiteX17" fmla="*/ 466405 w 1411490"/>
              <a:gd name="connsiteY17" fmla="*/ 1291820 h 1356258"/>
              <a:gd name="connsiteX18" fmla="*/ 530843 w 1411490"/>
              <a:gd name="connsiteY18" fmla="*/ 1325573 h 1356258"/>
              <a:gd name="connsiteX19" fmla="*/ 540048 w 1411490"/>
              <a:gd name="connsiteY19" fmla="*/ 1328642 h 1356258"/>
              <a:gd name="connsiteX20" fmla="*/ 579938 w 1411490"/>
              <a:gd name="connsiteY20" fmla="*/ 1337847 h 1356258"/>
              <a:gd name="connsiteX21" fmla="*/ 656649 w 1411490"/>
              <a:gd name="connsiteY21" fmla="*/ 1343984 h 1356258"/>
              <a:gd name="connsiteX22" fmla="*/ 699608 w 1411490"/>
              <a:gd name="connsiteY22" fmla="*/ 1350121 h 1356258"/>
              <a:gd name="connsiteX23" fmla="*/ 751771 w 1411490"/>
              <a:gd name="connsiteY23" fmla="*/ 1356258 h 1356258"/>
              <a:gd name="connsiteX24" fmla="*/ 843825 w 1411490"/>
              <a:gd name="connsiteY24" fmla="*/ 1353189 h 1356258"/>
              <a:gd name="connsiteX25" fmla="*/ 874510 w 1411490"/>
              <a:gd name="connsiteY25" fmla="*/ 1347052 h 1356258"/>
              <a:gd name="connsiteX26" fmla="*/ 905194 w 1411490"/>
              <a:gd name="connsiteY26" fmla="*/ 1343984 h 1356258"/>
              <a:gd name="connsiteX27" fmla="*/ 920537 w 1411490"/>
              <a:gd name="connsiteY27" fmla="*/ 1337847 h 1356258"/>
              <a:gd name="connsiteX28" fmla="*/ 948153 w 1411490"/>
              <a:gd name="connsiteY28" fmla="*/ 1331710 h 1356258"/>
              <a:gd name="connsiteX29" fmla="*/ 978837 w 1411490"/>
              <a:gd name="connsiteY29" fmla="*/ 1313299 h 1356258"/>
              <a:gd name="connsiteX30" fmla="*/ 1006453 w 1411490"/>
              <a:gd name="connsiteY30" fmla="*/ 1301026 h 1356258"/>
              <a:gd name="connsiteX31" fmla="*/ 1040206 w 1411490"/>
              <a:gd name="connsiteY31" fmla="*/ 1273410 h 1356258"/>
              <a:gd name="connsiteX32" fmla="*/ 1058617 w 1411490"/>
              <a:gd name="connsiteY32" fmla="*/ 1239656 h 1356258"/>
              <a:gd name="connsiteX33" fmla="*/ 1067823 w 1411490"/>
              <a:gd name="connsiteY33" fmla="*/ 1227383 h 1356258"/>
              <a:gd name="connsiteX34" fmla="*/ 1119986 w 1411490"/>
              <a:gd name="connsiteY34" fmla="*/ 1159877 h 1356258"/>
              <a:gd name="connsiteX35" fmla="*/ 1132260 w 1411490"/>
              <a:gd name="connsiteY35" fmla="*/ 1150671 h 1356258"/>
              <a:gd name="connsiteX36" fmla="*/ 1150671 w 1411490"/>
              <a:gd name="connsiteY36" fmla="*/ 1129192 h 1356258"/>
              <a:gd name="connsiteX37" fmla="*/ 1159876 w 1411490"/>
              <a:gd name="connsiteY37" fmla="*/ 1123055 h 1356258"/>
              <a:gd name="connsiteX38" fmla="*/ 1181355 w 1411490"/>
              <a:gd name="connsiteY38" fmla="*/ 1101576 h 1356258"/>
              <a:gd name="connsiteX39" fmla="*/ 1218177 w 1411490"/>
              <a:gd name="connsiteY39" fmla="*/ 1070891 h 1356258"/>
              <a:gd name="connsiteX40" fmla="*/ 1233519 w 1411490"/>
              <a:gd name="connsiteY40" fmla="*/ 1052481 h 1356258"/>
              <a:gd name="connsiteX41" fmla="*/ 1239656 w 1411490"/>
              <a:gd name="connsiteY41" fmla="*/ 1043275 h 1356258"/>
              <a:gd name="connsiteX42" fmla="*/ 1264204 w 1411490"/>
              <a:gd name="connsiteY42" fmla="*/ 1018728 h 1356258"/>
              <a:gd name="connsiteX43" fmla="*/ 1291820 w 1411490"/>
              <a:gd name="connsiteY43" fmla="*/ 975769 h 1356258"/>
              <a:gd name="connsiteX44" fmla="*/ 1301025 w 1411490"/>
              <a:gd name="connsiteY44" fmla="*/ 945085 h 1356258"/>
              <a:gd name="connsiteX45" fmla="*/ 1313299 w 1411490"/>
              <a:gd name="connsiteY45" fmla="*/ 923605 h 1356258"/>
              <a:gd name="connsiteX46" fmla="*/ 1319436 w 1411490"/>
              <a:gd name="connsiteY46" fmla="*/ 908263 h 1356258"/>
              <a:gd name="connsiteX47" fmla="*/ 1322504 w 1411490"/>
              <a:gd name="connsiteY47" fmla="*/ 892921 h 1356258"/>
              <a:gd name="connsiteX48" fmla="*/ 1328641 w 1411490"/>
              <a:gd name="connsiteY48" fmla="*/ 874510 h 1356258"/>
              <a:gd name="connsiteX49" fmla="*/ 1334778 w 1411490"/>
              <a:gd name="connsiteY49" fmla="*/ 831552 h 1356258"/>
              <a:gd name="connsiteX50" fmla="*/ 1343984 w 1411490"/>
              <a:gd name="connsiteY50" fmla="*/ 813141 h 1356258"/>
              <a:gd name="connsiteX51" fmla="*/ 1362394 w 1411490"/>
              <a:gd name="connsiteY51" fmla="*/ 764046 h 1356258"/>
              <a:gd name="connsiteX52" fmla="*/ 1365463 w 1411490"/>
              <a:gd name="connsiteY52" fmla="*/ 745635 h 1356258"/>
              <a:gd name="connsiteX53" fmla="*/ 1371600 w 1411490"/>
              <a:gd name="connsiteY53" fmla="*/ 718019 h 1356258"/>
              <a:gd name="connsiteX54" fmla="*/ 1374668 w 1411490"/>
              <a:gd name="connsiteY54" fmla="*/ 705745 h 1356258"/>
              <a:gd name="connsiteX55" fmla="*/ 1380805 w 1411490"/>
              <a:gd name="connsiteY55" fmla="*/ 675061 h 1356258"/>
              <a:gd name="connsiteX56" fmla="*/ 1393079 w 1411490"/>
              <a:gd name="connsiteY56" fmla="*/ 604486 h 1356258"/>
              <a:gd name="connsiteX57" fmla="*/ 1405353 w 1411490"/>
              <a:gd name="connsiteY57" fmla="*/ 494022 h 1356258"/>
              <a:gd name="connsiteX58" fmla="*/ 1411490 w 1411490"/>
              <a:gd name="connsiteY58" fmla="*/ 472542 h 1356258"/>
              <a:gd name="connsiteX59" fmla="*/ 1405353 w 1411490"/>
              <a:gd name="connsiteY59" fmla="*/ 312983 h 1356258"/>
              <a:gd name="connsiteX60" fmla="*/ 1390010 w 1411490"/>
              <a:gd name="connsiteY60" fmla="*/ 279230 h 1356258"/>
              <a:gd name="connsiteX61" fmla="*/ 1383874 w 1411490"/>
              <a:gd name="connsiteY61" fmla="*/ 260819 h 1356258"/>
              <a:gd name="connsiteX62" fmla="*/ 1356257 w 1411490"/>
              <a:gd name="connsiteY62" fmla="*/ 220929 h 1356258"/>
              <a:gd name="connsiteX63" fmla="*/ 1343984 w 1411490"/>
              <a:gd name="connsiteY63" fmla="*/ 202518 h 1356258"/>
              <a:gd name="connsiteX64" fmla="*/ 1291820 w 1411490"/>
              <a:gd name="connsiteY64" fmla="*/ 153423 h 1356258"/>
              <a:gd name="connsiteX65" fmla="*/ 1236588 w 1411490"/>
              <a:gd name="connsiteY65" fmla="*/ 113533 h 1356258"/>
              <a:gd name="connsiteX66" fmla="*/ 1187492 w 1411490"/>
              <a:gd name="connsiteY66" fmla="*/ 92054 h 1356258"/>
              <a:gd name="connsiteX67" fmla="*/ 1135329 w 1411490"/>
              <a:gd name="connsiteY67" fmla="*/ 70575 h 1356258"/>
              <a:gd name="connsiteX68" fmla="*/ 1104644 w 1411490"/>
              <a:gd name="connsiteY68" fmla="*/ 61369 h 1356258"/>
              <a:gd name="connsiteX69" fmla="*/ 1064754 w 1411490"/>
              <a:gd name="connsiteY69" fmla="*/ 49095 h 1356258"/>
              <a:gd name="connsiteX70" fmla="*/ 1018727 w 1411490"/>
              <a:gd name="connsiteY70" fmla="*/ 33753 h 1356258"/>
              <a:gd name="connsiteX71" fmla="*/ 932810 w 1411490"/>
              <a:gd name="connsiteY71" fmla="*/ 24548 h 1356258"/>
              <a:gd name="connsiteX72" fmla="*/ 874510 w 1411490"/>
              <a:gd name="connsiteY72" fmla="*/ 18411 h 1356258"/>
              <a:gd name="connsiteX73" fmla="*/ 853031 w 1411490"/>
              <a:gd name="connsiteY73" fmla="*/ 15342 h 1356258"/>
              <a:gd name="connsiteX74" fmla="*/ 764045 w 1411490"/>
              <a:gd name="connsiteY74" fmla="*/ 6137 h 1356258"/>
              <a:gd name="connsiteX75" fmla="*/ 693471 w 1411490"/>
              <a:gd name="connsiteY75" fmla="*/ 3069 h 1356258"/>
              <a:gd name="connsiteX76" fmla="*/ 650512 w 1411490"/>
              <a:gd name="connsiteY76" fmla="*/ 0 h 1356258"/>
              <a:gd name="connsiteX77" fmla="*/ 592212 w 1411490"/>
              <a:gd name="connsiteY77" fmla="*/ 3069 h 1356258"/>
              <a:gd name="connsiteX78" fmla="*/ 564596 w 1411490"/>
              <a:gd name="connsiteY78" fmla="*/ 6137 h 1356258"/>
              <a:gd name="connsiteX79" fmla="*/ 524706 w 1411490"/>
              <a:gd name="connsiteY79" fmla="*/ 9205 h 1356258"/>
              <a:gd name="connsiteX80" fmla="*/ 475610 w 1411490"/>
              <a:gd name="connsiteY80" fmla="*/ 15342 h 1356258"/>
              <a:gd name="connsiteX81" fmla="*/ 454131 w 1411490"/>
              <a:gd name="connsiteY81" fmla="*/ 18411 h 1356258"/>
              <a:gd name="connsiteX82" fmla="*/ 420378 w 1411490"/>
              <a:gd name="connsiteY82" fmla="*/ 21479 h 1356258"/>
              <a:gd name="connsiteX83" fmla="*/ 392762 w 1411490"/>
              <a:gd name="connsiteY83" fmla="*/ 27616 h 1356258"/>
              <a:gd name="connsiteX84" fmla="*/ 371283 w 1411490"/>
              <a:gd name="connsiteY84" fmla="*/ 33753 h 1356258"/>
              <a:gd name="connsiteX85" fmla="*/ 349804 w 1411490"/>
              <a:gd name="connsiteY85" fmla="*/ 36822 h 1356258"/>
              <a:gd name="connsiteX86" fmla="*/ 306845 w 1411490"/>
              <a:gd name="connsiteY86" fmla="*/ 46027 h 1356258"/>
              <a:gd name="connsiteX87" fmla="*/ 294571 w 1411490"/>
              <a:gd name="connsiteY87" fmla="*/ 52164 h 1356258"/>
              <a:gd name="connsiteX88" fmla="*/ 263887 w 1411490"/>
              <a:gd name="connsiteY88" fmla="*/ 64438 h 1356258"/>
              <a:gd name="connsiteX89" fmla="*/ 248545 w 1411490"/>
              <a:gd name="connsiteY89" fmla="*/ 73643 h 1356258"/>
              <a:gd name="connsiteX90" fmla="*/ 202518 w 1411490"/>
              <a:gd name="connsiteY90" fmla="*/ 95122 h 1356258"/>
              <a:gd name="connsiteX91" fmla="*/ 193312 w 1411490"/>
              <a:gd name="connsiteY91" fmla="*/ 101259 h 1356258"/>
              <a:gd name="connsiteX92" fmla="*/ 181039 w 1411490"/>
              <a:gd name="connsiteY92" fmla="*/ 107396 h 1356258"/>
              <a:gd name="connsiteX93" fmla="*/ 168765 w 1411490"/>
              <a:gd name="connsiteY93" fmla="*/ 116601 h 1356258"/>
              <a:gd name="connsiteX94" fmla="*/ 159559 w 1411490"/>
              <a:gd name="connsiteY94" fmla="*/ 122738 h 1356258"/>
              <a:gd name="connsiteX95" fmla="*/ 147286 w 1411490"/>
              <a:gd name="connsiteY95" fmla="*/ 131944 h 1356258"/>
              <a:gd name="connsiteX96" fmla="*/ 135012 w 1411490"/>
              <a:gd name="connsiteY96" fmla="*/ 138081 h 1356258"/>
              <a:gd name="connsiteX97" fmla="*/ 98190 w 1411490"/>
              <a:gd name="connsiteY97" fmla="*/ 171834 h 1356258"/>
              <a:gd name="connsiteX98" fmla="*/ 82848 w 1411490"/>
              <a:gd name="connsiteY98" fmla="*/ 184107 h 1356258"/>
              <a:gd name="connsiteX99" fmla="*/ 64437 w 1411490"/>
              <a:gd name="connsiteY99" fmla="*/ 202518 h 1356258"/>
              <a:gd name="connsiteX100" fmla="*/ 58300 w 1411490"/>
              <a:gd name="connsiteY100" fmla="*/ 214792 h 1356258"/>
              <a:gd name="connsiteX101" fmla="*/ 49095 w 1411490"/>
              <a:gd name="connsiteY101" fmla="*/ 220929 h 1356258"/>
              <a:gd name="connsiteX102" fmla="*/ 39890 w 1411490"/>
              <a:gd name="connsiteY102" fmla="*/ 230134 h 1356258"/>
              <a:gd name="connsiteX103" fmla="*/ 27616 w 1411490"/>
              <a:gd name="connsiteY103" fmla="*/ 251614 h 1356258"/>
              <a:gd name="connsiteX104" fmla="*/ 15342 w 1411490"/>
              <a:gd name="connsiteY104" fmla="*/ 273093 h 1356258"/>
              <a:gd name="connsiteX105" fmla="*/ 12274 w 1411490"/>
              <a:gd name="connsiteY105" fmla="*/ 285367 h 1356258"/>
              <a:gd name="connsiteX106" fmla="*/ 9205 w 1411490"/>
              <a:gd name="connsiteY106" fmla="*/ 294572 h 1356258"/>
              <a:gd name="connsiteX107" fmla="*/ 15342 w 1411490"/>
              <a:gd name="connsiteY107" fmla="*/ 312983 h 1356258"/>
              <a:gd name="connsiteX108" fmla="*/ 0 w 1411490"/>
              <a:gd name="connsiteY108" fmla="*/ 300709 h 1356258"/>
              <a:gd name="connsiteX0" fmla="*/ 0 w 1411490"/>
              <a:gd name="connsiteY0" fmla="*/ 300709 h 1356258"/>
              <a:gd name="connsiteX1" fmla="*/ 0 w 1411490"/>
              <a:gd name="connsiteY1" fmla="*/ 300709 h 1356258"/>
              <a:gd name="connsiteX2" fmla="*/ 24547 w 1411490"/>
              <a:gd name="connsiteY2" fmla="*/ 368215 h 1356258"/>
              <a:gd name="connsiteX3" fmla="*/ 39890 w 1411490"/>
              <a:gd name="connsiteY3" fmla="*/ 512432 h 1356258"/>
              <a:gd name="connsiteX4" fmla="*/ 42958 w 1411490"/>
              <a:gd name="connsiteY4" fmla="*/ 536980 h 1356258"/>
              <a:gd name="connsiteX5" fmla="*/ 58300 w 1411490"/>
              <a:gd name="connsiteY5" fmla="*/ 625965 h 1356258"/>
              <a:gd name="connsiteX6" fmla="*/ 92053 w 1411490"/>
              <a:gd name="connsiteY6" fmla="*/ 760977 h 1356258"/>
              <a:gd name="connsiteX7" fmla="*/ 110464 w 1411490"/>
              <a:gd name="connsiteY7" fmla="*/ 840757 h 1356258"/>
              <a:gd name="connsiteX8" fmla="*/ 116601 w 1411490"/>
              <a:gd name="connsiteY8" fmla="*/ 871442 h 1356258"/>
              <a:gd name="connsiteX9" fmla="*/ 153423 w 1411490"/>
              <a:gd name="connsiteY9" fmla="*/ 981906 h 1356258"/>
              <a:gd name="connsiteX10" fmla="*/ 162628 w 1411490"/>
              <a:gd name="connsiteY10" fmla="*/ 997248 h 1356258"/>
              <a:gd name="connsiteX11" fmla="*/ 223997 w 1411490"/>
              <a:gd name="connsiteY11" fmla="*/ 1107713 h 1356258"/>
              <a:gd name="connsiteX12" fmla="*/ 288435 w 1411490"/>
              <a:gd name="connsiteY12" fmla="*/ 1175219 h 1356258"/>
              <a:gd name="connsiteX13" fmla="*/ 322188 w 1411490"/>
              <a:gd name="connsiteY13" fmla="*/ 1196698 h 1356258"/>
              <a:gd name="connsiteX14" fmla="*/ 340598 w 1411490"/>
              <a:gd name="connsiteY14" fmla="*/ 1212040 h 1356258"/>
              <a:gd name="connsiteX15" fmla="*/ 368214 w 1411490"/>
              <a:gd name="connsiteY15" fmla="*/ 1227383 h 1356258"/>
              <a:gd name="connsiteX16" fmla="*/ 423447 w 1411490"/>
              <a:gd name="connsiteY16" fmla="*/ 1261136 h 1356258"/>
              <a:gd name="connsiteX17" fmla="*/ 466405 w 1411490"/>
              <a:gd name="connsiteY17" fmla="*/ 1291820 h 1356258"/>
              <a:gd name="connsiteX18" fmla="*/ 530843 w 1411490"/>
              <a:gd name="connsiteY18" fmla="*/ 1325573 h 1356258"/>
              <a:gd name="connsiteX19" fmla="*/ 540048 w 1411490"/>
              <a:gd name="connsiteY19" fmla="*/ 1328642 h 1356258"/>
              <a:gd name="connsiteX20" fmla="*/ 579938 w 1411490"/>
              <a:gd name="connsiteY20" fmla="*/ 1337847 h 1356258"/>
              <a:gd name="connsiteX21" fmla="*/ 656649 w 1411490"/>
              <a:gd name="connsiteY21" fmla="*/ 1343984 h 1356258"/>
              <a:gd name="connsiteX22" fmla="*/ 751771 w 1411490"/>
              <a:gd name="connsiteY22" fmla="*/ 1356258 h 1356258"/>
              <a:gd name="connsiteX23" fmla="*/ 843825 w 1411490"/>
              <a:gd name="connsiteY23" fmla="*/ 1353189 h 1356258"/>
              <a:gd name="connsiteX24" fmla="*/ 874510 w 1411490"/>
              <a:gd name="connsiteY24" fmla="*/ 1347052 h 1356258"/>
              <a:gd name="connsiteX25" fmla="*/ 905194 w 1411490"/>
              <a:gd name="connsiteY25" fmla="*/ 1343984 h 1356258"/>
              <a:gd name="connsiteX26" fmla="*/ 920537 w 1411490"/>
              <a:gd name="connsiteY26" fmla="*/ 1337847 h 1356258"/>
              <a:gd name="connsiteX27" fmla="*/ 948153 w 1411490"/>
              <a:gd name="connsiteY27" fmla="*/ 1331710 h 1356258"/>
              <a:gd name="connsiteX28" fmla="*/ 978837 w 1411490"/>
              <a:gd name="connsiteY28" fmla="*/ 1313299 h 1356258"/>
              <a:gd name="connsiteX29" fmla="*/ 1006453 w 1411490"/>
              <a:gd name="connsiteY29" fmla="*/ 1301026 h 1356258"/>
              <a:gd name="connsiteX30" fmla="*/ 1040206 w 1411490"/>
              <a:gd name="connsiteY30" fmla="*/ 1273410 h 1356258"/>
              <a:gd name="connsiteX31" fmla="*/ 1058617 w 1411490"/>
              <a:gd name="connsiteY31" fmla="*/ 1239656 h 1356258"/>
              <a:gd name="connsiteX32" fmla="*/ 1067823 w 1411490"/>
              <a:gd name="connsiteY32" fmla="*/ 1227383 h 1356258"/>
              <a:gd name="connsiteX33" fmla="*/ 1119986 w 1411490"/>
              <a:gd name="connsiteY33" fmla="*/ 1159877 h 1356258"/>
              <a:gd name="connsiteX34" fmla="*/ 1132260 w 1411490"/>
              <a:gd name="connsiteY34" fmla="*/ 1150671 h 1356258"/>
              <a:gd name="connsiteX35" fmla="*/ 1150671 w 1411490"/>
              <a:gd name="connsiteY35" fmla="*/ 1129192 h 1356258"/>
              <a:gd name="connsiteX36" fmla="*/ 1159876 w 1411490"/>
              <a:gd name="connsiteY36" fmla="*/ 1123055 h 1356258"/>
              <a:gd name="connsiteX37" fmla="*/ 1181355 w 1411490"/>
              <a:gd name="connsiteY37" fmla="*/ 1101576 h 1356258"/>
              <a:gd name="connsiteX38" fmla="*/ 1218177 w 1411490"/>
              <a:gd name="connsiteY38" fmla="*/ 1070891 h 1356258"/>
              <a:gd name="connsiteX39" fmla="*/ 1233519 w 1411490"/>
              <a:gd name="connsiteY39" fmla="*/ 1052481 h 1356258"/>
              <a:gd name="connsiteX40" fmla="*/ 1239656 w 1411490"/>
              <a:gd name="connsiteY40" fmla="*/ 1043275 h 1356258"/>
              <a:gd name="connsiteX41" fmla="*/ 1264204 w 1411490"/>
              <a:gd name="connsiteY41" fmla="*/ 1018728 h 1356258"/>
              <a:gd name="connsiteX42" fmla="*/ 1291820 w 1411490"/>
              <a:gd name="connsiteY42" fmla="*/ 975769 h 1356258"/>
              <a:gd name="connsiteX43" fmla="*/ 1301025 w 1411490"/>
              <a:gd name="connsiteY43" fmla="*/ 945085 h 1356258"/>
              <a:gd name="connsiteX44" fmla="*/ 1313299 w 1411490"/>
              <a:gd name="connsiteY44" fmla="*/ 923605 h 1356258"/>
              <a:gd name="connsiteX45" fmla="*/ 1319436 w 1411490"/>
              <a:gd name="connsiteY45" fmla="*/ 908263 h 1356258"/>
              <a:gd name="connsiteX46" fmla="*/ 1322504 w 1411490"/>
              <a:gd name="connsiteY46" fmla="*/ 892921 h 1356258"/>
              <a:gd name="connsiteX47" fmla="*/ 1328641 w 1411490"/>
              <a:gd name="connsiteY47" fmla="*/ 874510 h 1356258"/>
              <a:gd name="connsiteX48" fmla="*/ 1334778 w 1411490"/>
              <a:gd name="connsiteY48" fmla="*/ 831552 h 1356258"/>
              <a:gd name="connsiteX49" fmla="*/ 1343984 w 1411490"/>
              <a:gd name="connsiteY49" fmla="*/ 813141 h 1356258"/>
              <a:gd name="connsiteX50" fmla="*/ 1362394 w 1411490"/>
              <a:gd name="connsiteY50" fmla="*/ 764046 h 1356258"/>
              <a:gd name="connsiteX51" fmla="*/ 1365463 w 1411490"/>
              <a:gd name="connsiteY51" fmla="*/ 745635 h 1356258"/>
              <a:gd name="connsiteX52" fmla="*/ 1371600 w 1411490"/>
              <a:gd name="connsiteY52" fmla="*/ 718019 h 1356258"/>
              <a:gd name="connsiteX53" fmla="*/ 1374668 w 1411490"/>
              <a:gd name="connsiteY53" fmla="*/ 705745 h 1356258"/>
              <a:gd name="connsiteX54" fmla="*/ 1380805 w 1411490"/>
              <a:gd name="connsiteY54" fmla="*/ 675061 h 1356258"/>
              <a:gd name="connsiteX55" fmla="*/ 1393079 w 1411490"/>
              <a:gd name="connsiteY55" fmla="*/ 604486 h 1356258"/>
              <a:gd name="connsiteX56" fmla="*/ 1405353 w 1411490"/>
              <a:gd name="connsiteY56" fmla="*/ 494022 h 1356258"/>
              <a:gd name="connsiteX57" fmla="*/ 1411490 w 1411490"/>
              <a:gd name="connsiteY57" fmla="*/ 472542 h 1356258"/>
              <a:gd name="connsiteX58" fmla="*/ 1405353 w 1411490"/>
              <a:gd name="connsiteY58" fmla="*/ 312983 h 1356258"/>
              <a:gd name="connsiteX59" fmla="*/ 1390010 w 1411490"/>
              <a:gd name="connsiteY59" fmla="*/ 279230 h 1356258"/>
              <a:gd name="connsiteX60" fmla="*/ 1383874 w 1411490"/>
              <a:gd name="connsiteY60" fmla="*/ 260819 h 1356258"/>
              <a:gd name="connsiteX61" fmla="*/ 1356257 w 1411490"/>
              <a:gd name="connsiteY61" fmla="*/ 220929 h 1356258"/>
              <a:gd name="connsiteX62" fmla="*/ 1343984 w 1411490"/>
              <a:gd name="connsiteY62" fmla="*/ 202518 h 1356258"/>
              <a:gd name="connsiteX63" fmla="*/ 1291820 w 1411490"/>
              <a:gd name="connsiteY63" fmla="*/ 153423 h 1356258"/>
              <a:gd name="connsiteX64" fmla="*/ 1236588 w 1411490"/>
              <a:gd name="connsiteY64" fmla="*/ 113533 h 1356258"/>
              <a:gd name="connsiteX65" fmla="*/ 1187492 w 1411490"/>
              <a:gd name="connsiteY65" fmla="*/ 92054 h 1356258"/>
              <a:gd name="connsiteX66" fmla="*/ 1135329 w 1411490"/>
              <a:gd name="connsiteY66" fmla="*/ 70575 h 1356258"/>
              <a:gd name="connsiteX67" fmla="*/ 1104644 w 1411490"/>
              <a:gd name="connsiteY67" fmla="*/ 61369 h 1356258"/>
              <a:gd name="connsiteX68" fmla="*/ 1064754 w 1411490"/>
              <a:gd name="connsiteY68" fmla="*/ 49095 h 1356258"/>
              <a:gd name="connsiteX69" fmla="*/ 1018727 w 1411490"/>
              <a:gd name="connsiteY69" fmla="*/ 33753 h 1356258"/>
              <a:gd name="connsiteX70" fmla="*/ 932810 w 1411490"/>
              <a:gd name="connsiteY70" fmla="*/ 24548 h 1356258"/>
              <a:gd name="connsiteX71" fmla="*/ 874510 w 1411490"/>
              <a:gd name="connsiteY71" fmla="*/ 18411 h 1356258"/>
              <a:gd name="connsiteX72" fmla="*/ 853031 w 1411490"/>
              <a:gd name="connsiteY72" fmla="*/ 15342 h 1356258"/>
              <a:gd name="connsiteX73" fmla="*/ 764045 w 1411490"/>
              <a:gd name="connsiteY73" fmla="*/ 6137 h 1356258"/>
              <a:gd name="connsiteX74" fmla="*/ 693471 w 1411490"/>
              <a:gd name="connsiteY74" fmla="*/ 3069 h 1356258"/>
              <a:gd name="connsiteX75" fmla="*/ 650512 w 1411490"/>
              <a:gd name="connsiteY75" fmla="*/ 0 h 1356258"/>
              <a:gd name="connsiteX76" fmla="*/ 592212 w 1411490"/>
              <a:gd name="connsiteY76" fmla="*/ 3069 h 1356258"/>
              <a:gd name="connsiteX77" fmla="*/ 564596 w 1411490"/>
              <a:gd name="connsiteY77" fmla="*/ 6137 h 1356258"/>
              <a:gd name="connsiteX78" fmla="*/ 524706 w 1411490"/>
              <a:gd name="connsiteY78" fmla="*/ 9205 h 1356258"/>
              <a:gd name="connsiteX79" fmla="*/ 475610 w 1411490"/>
              <a:gd name="connsiteY79" fmla="*/ 15342 h 1356258"/>
              <a:gd name="connsiteX80" fmla="*/ 454131 w 1411490"/>
              <a:gd name="connsiteY80" fmla="*/ 18411 h 1356258"/>
              <a:gd name="connsiteX81" fmla="*/ 420378 w 1411490"/>
              <a:gd name="connsiteY81" fmla="*/ 21479 h 1356258"/>
              <a:gd name="connsiteX82" fmla="*/ 392762 w 1411490"/>
              <a:gd name="connsiteY82" fmla="*/ 27616 h 1356258"/>
              <a:gd name="connsiteX83" fmla="*/ 371283 w 1411490"/>
              <a:gd name="connsiteY83" fmla="*/ 33753 h 1356258"/>
              <a:gd name="connsiteX84" fmla="*/ 349804 w 1411490"/>
              <a:gd name="connsiteY84" fmla="*/ 36822 h 1356258"/>
              <a:gd name="connsiteX85" fmla="*/ 306845 w 1411490"/>
              <a:gd name="connsiteY85" fmla="*/ 46027 h 1356258"/>
              <a:gd name="connsiteX86" fmla="*/ 294571 w 1411490"/>
              <a:gd name="connsiteY86" fmla="*/ 52164 h 1356258"/>
              <a:gd name="connsiteX87" fmla="*/ 263887 w 1411490"/>
              <a:gd name="connsiteY87" fmla="*/ 64438 h 1356258"/>
              <a:gd name="connsiteX88" fmla="*/ 248545 w 1411490"/>
              <a:gd name="connsiteY88" fmla="*/ 73643 h 1356258"/>
              <a:gd name="connsiteX89" fmla="*/ 202518 w 1411490"/>
              <a:gd name="connsiteY89" fmla="*/ 95122 h 1356258"/>
              <a:gd name="connsiteX90" fmla="*/ 193312 w 1411490"/>
              <a:gd name="connsiteY90" fmla="*/ 101259 h 1356258"/>
              <a:gd name="connsiteX91" fmla="*/ 181039 w 1411490"/>
              <a:gd name="connsiteY91" fmla="*/ 107396 h 1356258"/>
              <a:gd name="connsiteX92" fmla="*/ 168765 w 1411490"/>
              <a:gd name="connsiteY92" fmla="*/ 116601 h 1356258"/>
              <a:gd name="connsiteX93" fmla="*/ 159559 w 1411490"/>
              <a:gd name="connsiteY93" fmla="*/ 122738 h 1356258"/>
              <a:gd name="connsiteX94" fmla="*/ 147286 w 1411490"/>
              <a:gd name="connsiteY94" fmla="*/ 131944 h 1356258"/>
              <a:gd name="connsiteX95" fmla="*/ 135012 w 1411490"/>
              <a:gd name="connsiteY95" fmla="*/ 138081 h 1356258"/>
              <a:gd name="connsiteX96" fmla="*/ 98190 w 1411490"/>
              <a:gd name="connsiteY96" fmla="*/ 171834 h 1356258"/>
              <a:gd name="connsiteX97" fmla="*/ 82848 w 1411490"/>
              <a:gd name="connsiteY97" fmla="*/ 184107 h 1356258"/>
              <a:gd name="connsiteX98" fmla="*/ 64437 w 1411490"/>
              <a:gd name="connsiteY98" fmla="*/ 202518 h 1356258"/>
              <a:gd name="connsiteX99" fmla="*/ 58300 w 1411490"/>
              <a:gd name="connsiteY99" fmla="*/ 214792 h 1356258"/>
              <a:gd name="connsiteX100" fmla="*/ 49095 w 1411490"/>
              <a:gd name="connsiteY100" fmla="*/ 220929 h 1356258"/>
              <a:gd name="connsiteX101" fmla="*/ 39890 w 1411490"/>
              <a:gd name="connsiteY101" fmla="*/ 230134 h 1356258"/>
              <a:gd name="connsiteX102" fmla="*/ 27616 w 1411490"/>
              <a:gd name="connsiteY102" fmla="*/ 251614 h 1356258"/>
              <a:gd name="connsiteX103" fmla="*/ 15342 w 1411490"/>
              <a:gd name="connsiteY103" fmla="*/ 273093 h 1356258"/>
              <a:gd name="connsiteX104" fmla="*/ 12274 w 1411490"/>
              <a:gd name="connsiteY104" fmla="*/ 285367 h 1356258"/>
              <a:gd name="connsiteX105" fmla="*/ 9205 w 1411490"/>
              <a:gd name="connsiteY105" fmla="*/ 294572 h 1356258"/>
              <a:gd name="connsiteX106" fmla="*/ 15342 w 1411490"/>
              <a:gd name="connsiteY106" fmla="*/ 312983 h 1356258"/>
              <a:gd name="connsiteX107" fmla="*/ 0 w 1411490"/>
              <a:gd name="connsiteY107" fmla="*/ 300709 h 1356258"/>
              <a:gd name="connsiteX0" fmla="*/ 0 w 1411490"/>
              <a:gd name="connsiteY0" fmla="*/ 300709 h 1356258"/>
              <a:gd name="connsiteX1" fmla="*/ 0 w 1411490"/>
              <a:gd name="connsiteY1" fmla="*/ 300709 h 1356258"/>
              <a:gd name="connsiteX2" fmla="*/ 24547 w 1411490"/>
              <a:gd name="connsiteY2" fmla="*/ 368215 h 1356258"/>
              <a:gd name="connsiteX3" fmla="*/ 39890 w 1411490"/>
              <a:gd name="connsiteY3" fmla="*/ 512432 h 1356258"/>
              <a:gd name="connsiteX4" fmla="*/ 42958 w 1411490"/>
              <a:gd name="connsiteY4" fmla="*/ 536980 h 1356258"/>
              <a:gd name="connsiteX5" fmla="*/ 58300 w 1411490"/>
              <a:gd name="connsiteY5" fmla="*/ 625965 h 1356258"/>
              <a:gd name="connsiteX6" fmla="*/ 92053 w 1411490"/>
              <a:gd name="connsiteY6" fmla="*/ 760977 h 1356258"/>
              <a:gd name="connsiteX7" fmla="*/ 110464 w 1411490"/>
              <a:gd name="connsiteY7" fmla="*/ 840757 h 1356258"/>
              <a:gd name="connsiteX8" fmla="*/ 116601 w 1411490"/>
              <a:gd name="connsiteY8" fmla="*/ 871442 h 1356258"/>
              <a:gd name="connsiteX9" fmla="*/ 153423 w 1411490"/>
              <a:gd name="connsiteY9" fmla="*/ 981906 h 1356258"/>
              <a:gd name="connsiteX10" fmla="*/ 162628 w 1411490"/>
              <a:gd name="connsiteY10" fmla="*/ 997248 h 1356258"/>
              <a:gd name="connsiteX11" fmla="*/ 223997 w 1411490"/>
              <a:gd name="connsiteY11" fmla="*/ 1107713 h 1356258"/>
              <a:gd name="connsiteX12" fmla="*/ 288435 w 1411490"/>
              <a:gd name="connsiteY12" fmla="*/ 1175219 h 1356258"/>
              <a:gd name="connsiteX13" fmla="*/ 322188 w 1411490"/>
              <a:gd name="connsiteY13" fmla="*/ 1196698 h 1356258"/>
              <a:gd name="connsiteX14" fmla="*/ 340598 w 1411490"/>
              <a:gd name="connsiteY14" fmla="*/ 1212040 h 1356258"/>
              <a:gd name="connsiteX15" fmla="*/ 368214 w 1411490"/>
              <a:gd name="connsiteY15" fmla="*/ 1227383 h 1356258"/>
              <a:gd name="connsiteX16" fmla="*/ 423447 w 1411490"/>
              <a:gd name="connsiteY16" fmla="*/ 1261136 h 1356258"/>
              <a:gd name="connsiteX17" fmla="*/ 466405 w 1411490"/>
              <a:gd name="connsiteY17" fmla="*/ 1291820 h 1356258"/>
              <a:gd name="connsiteX18" fmla="*/ 530843 w 1411490"/>
              <a:gd name="connsiteY18" fmla="*/ 1325573 h 1356258"/>
              <a:gd name="connsiteX19" fmla="*/ 579938 w 1411490"/>
              <a:gd name="connsiteY19" fmla="*/ 1337847 h 1356258"/>
              <a:gd name="connsiteX20" fmla="*/ 656649 w 1411490"/>
              <a:gd name="connsiteY20" fmla="*/ 1343984 h 1356258"/>
              <a:gd name="connsiteX21" fmla="*/ 751771 w 1411490"/>
              <a:gd name="connsiteY21" fmla="*/ 1356258 h 1356258"/>
              <a:gd name="connsiteX22" fmla="*/ 843825 w 1411490"/>
              <a:gd name="connsiteY22" fmla="*/ 1353189 h 1356258"/>
              <a:gd name="connsiteX23" fmla="*/ 874510 w 1411490"/>
              <a:gd name="connsiteY23" fmla="*/ 1347052 h 1356258"/>
              <a:gd name="connsiteX24" fmla="*/ 905194 w 1411490"/>
              <a:gd name="connsiteY24" fmla="*/ 1343984 h 1356258"/>
              <a:gd name="connsiteX25" fmla="*/ 920537 w 1411490"/>
              <a:gd name="connsiteY25" fmla="*/ 1337847 h 1356258"/>
              <a:gd name="connsiteX26" fmla="*/ 948153 w 1411490"/>
              <a:gd name="connsiteY26" fmla="*/ 1331710 h 1356258"/>
              <a:gd name="connsiteX27" fmla="*/ 978837 w 1411490"/>
              <a:gd name="connsiteY27" fmla="*/ 1313299 h 1356258"/>
              <a:gd name="connsiteX28" fmla="*/ 1006453 w 1411490"/>
              <a:gd name="connsiteY28" fmla="*/ 1301026 h 1356258"/>
              <a:gd name="connsiteX29" fmla="*/ 1040206 w 1411490"/>
              <a:gd name="connsiteY29" fmla="*/ 1273410 h 1356258"/>
              <a:gd name="connsiteX30" fmla="*/ 1058617 w 1411490"/>
              <a:gd name="connsiteY30" fmla="*/ 1239656 h 1356258"/>
              <a:gd name="connsiteX31" fmla="*/ 1067823 w 1411490"/>
              <a:gd name="connsiteY31" fmla="*/ 1227383 h 1356258"/>
              <a:gd name="connsiteX32" fmla="*/ 1119986 w 1411490"/>
              <a:gd name="connsiteY32" fmla="*/ 1159877 h 1356258"/>
              <a:gd name="connsiteX33" fmla="*/ 1132260 w 1411490"/>
              <a:gd name="connsiteY33" fmla="*/ 1150671 h 1356258"/>
              <a:gd name="connsiteX34" fmla="*/ 1150671 w 1411490"/>
              <a:gd name="connsiteY34" fmla="*/ 1129192 h 1356258"/>
              <a:gd name="connsiteX35" fmla="*/ 1159876 w 1411490"/>
              <a:gd name="connsiteY35" fmla="*/ 1123055 h 1356258"/>
              <a:gd name="connsiteX36" fmla="*/ 1181355 w 1411490"/>
              <a:gd name="connsiteY36" fmla="*/ 1101576 h 1356258"/>
              <a:gd name="connsiteX37" fmla="*/ 1218177 w 1411490"/>
              <a:gd name="connsiteY37" fmla="*/ 1070891 h 1356258"/>
              <a:gd name="connsiteX38" fmla="*/ 1233519 w 1411490"/>
              <a:gd name="connsiteY38" fmla="*/ 1052481 h 1356258"/>
              <a:gd name="connsiteX39" fmla="*/ 1239656 w 1411490"/>
              <a:gd name="connsiteY39" fmla="*/ 1043275 h 1356258"/>
              <a:gd name="connsiteX40" fmla="*/ 1264204 w 1411490"/>
              <a:gd name="connsiteY40" fmla="*/ 1018728 h 1356258"/>
              <a:gd name="connsiteX41" fmla="*/ 1291820 w 1411490"/>
              <a:gd name="connsiteY41" fmla="*/ 975769 h 1356258"/>
              <a:gd name="connsiteX42" fmla="*/ 1301025 w 1411490"/>
              <a:gd name="connsiteY42" fmla="*/ 945085 h 1356258"/>
              <a:gd name="connsiteX43" fmla="*/ 1313299 w 1411490"/>
              <a:gd name="connsiteY43" fmla="*/ 923605 h 1356258"/>
              <a:gd name="connsiteX44" fmla="*/ 1319436 w 1411490"/>
              <a:gd name="connsiteY44" fmla="*/ 908263 h 1356258"/>
              <a:gd name="connsiteX45" fmla="*/ 1322504 w 1411490"/>
              <a:gd name="connsiteY45" fmla="*/ 892921 h 1356258"/>
              <a:gd name="connsiteX46" fmla="*/ 1328641 w 1411490"/>
              <a:gd name="connsiteY46" fmla="*/ 874510 h 1356258"/>
              <a:gd name="connsiteX47" fmla="*/ 1334778 w 1411490"/>
              <a:gd name="connsiteY47" fmla="*/ 831552 h 1356258"/>
              <a:gd name="connsiteX48" fmla="*/ 1343984 w 1411490"/>
              <a:gd name="connsiteY48" fmla="*/ 813141 h 1356258"/>
              <a:gd name="connsiteX49" fmla="*/ 1362394 w 1411490"/>
              <a:gd name="connsiteY49" fmla="*/ 764046 h 1356258"/>
              <a:gd name="connsiteX50" fmla="*/ 1365463 w 1411490"/>
              <a:gd name="connsiteY50" fmla="*/ 745635 h 1356258"/>
              <a:gd name="connsiteX51" fmla="*/ 1371600 w 1411490"/>
              <a:gd name="connsiteY51" fmla="*/ 718019 h 1356258"/>
              <a:gd name="connsiteX52" fmla="*/ 1374668 w 1411490"/>
              <a:gd name="connsiteY52" fmla="*/ 705745 h 1356258"/>
              <a:gd name="connsiteX53" fmla="*/ 1380805 w 1411490"/>
              <a:gd name="connsiteY53" fmla="*/ 675061 h 1356258"/>
              <a:gd name="connsiteX54" fmla="*/ 1393079 w 1411490"/>
              <a:gd name="connsiteY54" fmla="*/ 604486 h 1356258"/>
              <a:gd name="connsiteX55" fmla="*/ 1405353 w 1411490"/>
              <a:gd name="connsiteY55" fmla="*/ 494022 h 1356258"/>
              <a:gd name="connsiteX56" fmla="*/ 1411490 w 1411490"/>
              <a:gd name="connsiteY56" fmla="*/ 472542 h 1356258"/>
              <a:gd name="connsiteX57" fmla="*/ 1405353 w 1411490"/>
              <a:gd name="connsiteY57" fmla="*/ 312983 h 1356258"/>
              <a:gd name="connsiteX58" fmla="*/ 1390010 w 1411490"/>
              <a:gd name="connsiteY58" fmla="*/ 279230 h 1356258"/>
              <a:gd name="connsiteX59" fmla="*/ 1383874 w 1411490"/>
              <a:gd name="connsiteY59" fmla="*/ 260819 h 1356258"/>
              <a:gd name="connsiteX60" fmla="*/ 1356257 w 1411490"/>
              <a:gd name="connsiteY60" fmla="*/ 220929 h 1356258"/>
              <a:gd name="connsiteX61" fmla="*/ 1343984 w 1411490"/>
              <a:gd name="connsiteY61" fmla="*/ 202518 h 1356258"/>
              <a:gd name="connsiteX62" fmla="*/ 1291820 w 1411490"/>
              <a:gd name="connsiteY62" fmla="*/ 153423 h 1356258"/>
              <a:gd name="connsiteX63" fmla="*/ 1236588 w 1411490"/>
              <a:gd name="connsiteY63" fmla="*/ 113533 h 1356258"/>
              <a:gd name="connsiteX64" fmla="*/ 1187492 w 1411490"/>
              <a:gd name="connsiteY64" fmla="*/ 92054 h 1356258"/>
              <a:gd name="connsiteX65" fmla="*/ 1135329 w 1411490"/>
              <a:gd name="connsiteY65" fmla="*/ 70575 h 1356258"/>
              <a:gd name="connsiteX66" fmla="*/ 1104644 w 1411490"/>
              <a:gd name="connsiteY66" fmla="*/ 61369 h 1356258"/>
              <a:gd name="connsiteX67" fmla="*/ 1064754 w 1411490"/>
              <a:gd name="connsiteY67" fmla="*/ 49095 h 1356258"/>
              <a:gd name="connsiteX68" fmla="*/ 1018727 w 1411490"/>
              <a:gd name="connsiteY68" fmla="*/ 33753 h 1356258"/>
              <a:gd name="connsiteX69" fmla="*/ 932810 w 1411490"/>
              <a:gd name="connsiteY69" fmla="*/ 24548 h 1356258"/>
              <a:gd name="connsiteX70" fmla="*/ 874510 w 1411490"/>
              <a:gd name="connsiteY70" fmla="*/ 18411 h 1356258"/>
              <a:gd name="connsiteX71" fmla="*/ 853031 w 1411490"/>
              <a:gd name="connsiteY71" fmla="*/ 15342 h 1356258"/>
              <a:gd name="connsiteX72" fmla="*/ 764045 w 1411490"/>
              <a:gd name="connsiteY72" fmla="*/ 6137 h 1356258"/>
              <a:gd name="connsiteX73" fmla="*/ 693471 w 1411490"/>
              <a:gd name="connsiteY73" fmla="*/ 3069 h 1356258"/>
              <a:gd name="connsiteX74" fmla="*/ 650512 w 1411490"/>
              <a:gd name="connsiteY74" fmla="*/ 0 h 1356258"/>
              <a:gd name="connsiteX75" fmla="*/ 592212 w 1411490"/>
              <a:gd name="connsiteY75" fmla="*/ 3069 h 1356258"/>
              <a:gd name="connsiteX76" fmla="*/ 564596 w 1411490"/>
              <a:gd name="connsiteY76" fmla="*/ 6137 h 1356258"/>
              <a:gd name="connsiteX77" fmla="*/ 524706 w 1411490"/>
              <a:gd name="connsiteY77" fmla="*/ 9205 h 1356258"/>
              <a:gd name="connsiteX78" fmla="*/ 475610 w 1411490"/>
              <a:gd name="connsiteY78" fmla="*/ 15342 h 1356258"/>
              <a:gd name="connsiteX79" fmla="*/ 454131 w 1411490"/>
              <a:gd name="connsiteY79" fmla="*/ 18411 h 1356258"/>
              <a:gd name="connsiteX80" fmla="*/ 420378 w 1411490"/>
              <a:gd name="connsiteY80" fmla="*/ 21479 h 1356258"/>
              <a:gd name="connsiteX81" fmla="*/ 392762 w 1411490"/>
              <a:gd name="connsiteY81" fmla="*/ 27616 h 1356258"/>
              <a:gd name="connsiteX82" fmla="*/ 371283 w 1411490"/>
              <a:gd name="connsiteY82" fmla="*/ 33753 h 1356258"/>
              <a:gd name="connsiteX83" fmla="*/ 349804 w 1411490"/>
              <a:gd name="connsiteY83" fmla="*/ 36822 h 1356258"/>
              <a:gd name="connsiteX84" fmla="*/ 306845 w 1411490"/>
              <a:gd name="connsiteY84" fmla="*/ 46027 h 1356258"/>
              <a:gd name="connsiteX85" fmla="*/ 294571 w 1411490"/>
              <a:gd name="connsiteY85" fmla="*/ 52164 h 1356258"/>
              <a:gd name="connsiteX86" fmla="*/ 263887 w 1411490"/>
              <a:gd name="connsiteY86" fmla="*/ 64438 h 1356258"/>
              <a:gd name="connsiteX87" fmla="*/ 248545 w 1411490"/>
              <a:gd name="connsiteY87" fmla="*/ 73643 h 1356258"/>
              <a:gd name="connsiteX88" fmla="*/ 202518 w 1411490"/>
              <a:gd name="connsiteY88" fmla="*/ 95122 h 1356258"/>
              <a:gd name="connsiteX89" fmla="*/ 193312 w 1411490"/>
              <a:gd name="connsiteY89" fmla="*/ 101259 h 1356258"/>
              <a:gd name="connsiteX90" fmla="*/ 181039 w 1411490"/>
              <a:gd name="connsiteY90" fmla="*/ 107396 h 1356258"/>
              <a:gd name="connsiteX91" fmla="*/ 168765 w 1411490"/>
              <a:gd name="connsiteY91" fmla="*/ 116601 h 1356258"/>
              <a:gd name="connsiteX92" fmla="*/ 159559 w 1411490"/>
              <a:gd name="connsiteY92" fmla="*/ 122738 h 1356258"/>
              <a:gd name="connsiteX93" fmla="*/ 147286 w 1411490"/>
              <a:gd name="connsiteY93" fmla="*/ 131944 h 1356258"/>
              <a:gd name="connsiteX94" fmla="*/ 135012 w 1411490"/>
              <a:gd name="connsiteY94" fmla="*/ 138081 h 1356258"/>
              <a:gd name="connsiteX95" fmla="*/ 98190 w 1411490"/>
              <a:gd name="connsiteY95" fmla="*/ 171834 h 1356258"/>
              <a:gd name="connsiteX96" fmla="*/ 82848 w 1411490"/>
              <a:gd name="connsiteY96" fmla="*/ 184107 h 1356258"/>
              <a:gd name="connsiteX97" fmla="*/ 64437 w 1411490"/>
              <a:gd name="connsiteY97" fmla="*/ 202518 h 1356258"/>
              <a:gd name="connsiteX98" fmla="*/ 58300 w 1411490"/>
              <a:gd name="connsiteY98" fmla="*/ 214792 h 1356258"/>
              <a:gd name="connsiteX99" fmla="*/ 49095 w 1411490"/>
              <a:gd name="connsiteY99" fmla="*/ 220929 h 1356258"/>
              <a:gd name="connsiteX100" fmla="*/ 39890 w 1411490"/>
              <a:gd name="connsiteY100" fmla="*/ 230134 h 1356258"/>
              <a:gd name="connsiteX101" fmla="*/ 27616 w 1411490"/>
              <a:gd name="connsiteY101" fmla="*/ 251614 h 1356258"/>
              <a:gd name="connsiteX102" fmla="*/ 15342 w 1411490"/>
              <a:gd name="connsiteY102" fmla="*/ 273093 h 1356258"/>
              <a:gd name="connsiteX103" fmla="*/ 12274 w 1411490"/>
              <a:gd name="connsiteY103" fmla="*/ 285367 h 1356258"/>
              <a:gd name="connsiteX104" fmla="*/ 9205 w 1411490"/>
              <a:gd name="connsiteY104" fmla="*/ 294572 h 1356258"/>
              <a:gd name="connsiteX105" fmla="*/ 15342 w 1411490"/>
              <a:gd name="connsiteY105" fmla="*/ 312983 h 1356258"/>
              <a:gd name="connsiteX106" fmla="*/ 0 w 1411490"/>
              <a:gd name="connsiteY106" fmla="*/ 300709 h 1356258"/>
              <a:gd name="connsiteX0" fmla="*/ 0 w 1411490"/>
              <a:gd name="connsiteY0" fmla="*/ 300709 h 1356258"/>
              <a:gd name="connsiteX1" fmla="*/ 0 w 1411490"/>
              <a:gd name="connsiteY1" fmla="*/ 300709 h 1356258"/>
              <a:gd name="connsiteX2" fmla="*/ 24547 w 1411490"/>
              <a:gd name="connsiteY2" fmla="*/ 368215 h 1356258"/>
              <a:gd name="connsiteX3" fmla="*/ 39890 w 1411490"/>
              <a:gd name="connsiteY3" fmla="*/ 512432 h 1356258"/>
              <a:gd name="connsiteX4" fmla="*/ 42958 w 1411490"/>
              <a:gd name="connsiteY4" fmla="*/ 536980 h 1356258"/>
              <a:gd name="connsiteX5" fmla="*/ 58300 w 1411490"/>
              <a:gd name="connsiteY5" fmla="*/ 625965 h 1356258"/>
              <a:gd name="connsiteX6" fmla="*/ 92053 w 1411490"/>
              <a:gd name="connsiteY6" fmla="*/ 760977 h 1356258"/>
              <a:gd name="connsiteX7" fmla="*/ 110464 w 1411490"/>
              <a:gd name="connsiteY7" fmla="*/ 840757 h 1356258"/>
              <a:gd name="connsiteX8" fmla="*/ 116601 w 1411490"/>
              <a:gd name="connsiteY8" fmla="*/ 871442 h 1356258"/>
              <a:gd name="connsiteX9" fmla="*/ 153423 w 1411490"/>
              <a:gd name="connsiteY9" fmla="*/ 981906 h 1356258"/>
              <a:gd name="connsiteX10" fmla="*/ 162628 w 1411490"/>
              <a:gd name="connsiteY10" fmla="*/ 997248 h 1356258"/>
              <a:gd name="connsiteX11" fmla="*/ 223997 w 1411490"/>
              <a:gd name="connsiteY11" fmla="*/ 1107713 h 1356258"/>
              <a:gd name="connsiteX12" fmla="*/ 288435 w 1411490"/>
              <a:gd name="connsiteY12" fmla="*/ 1175219 h 1356258"/>
              <a:gd name="connsiteX13" fmla="*/ 322188 w 1411490"/>
              <a:gd name="connsiteY13" fmla="*/ 1196698 h 1356258"/>
              <a:gd name="connsiteX14" fmla="*/ 340598 w 1411490"/>
              <a:gd name="connsiteY14" fmla="*/ 1212040 h 1356258"/>
              <a:gd name="connsiteX15" fmla="*/ 368214 w 1411490"/>
              <a:gd name="connsiteY15" fmla="*/ 1227383 h 1356258"/>
              <a:gd name="connsiteX16" fmla="*/ 423447 w 1411490"/>
              <a:gd name="connsiteY16" fmla="*/ 1261136 h 1356258"/>
              <a:gd name="connsiteX17" fmla="*/ 466405 w 1411490"/>
              <a:gd name="connsiteY17" fmla="*/ 1291820 h 1356258"/>
              <a:gd name="connsiteX18" fmla="*/ 579938 w 1411490"/>
              <a:gd name="connsiteY18" fmla="*/ 1337847 h 1356258"/>
              <a:gd name="connsiteX19" fmla="*/ 656649 w 1411490"/>
              <a:gd name="connsiteY19" fmla="*/ 1343984 h 1356258"/>
              <a:gd name="connsiteX20" fmla="*/ 751771 w 1411490"/>
              <a:gd name="connsiteY20" fmla="*/ 1356258 h 1356258"/>
              <a:gd name="connsiteX21" fmla="*/ 843825 w 1411490"/>
              <a:gd name="connsiteY21" fmla="*/ 1353189 h 1356258"/>
              <a:gd name="connsiteX22" fmla="*/ 874510 w 1411490"/>
              <a:gd name="connsiteY22" fmla="*/ 1347052 h 1356258"/>
              <a:gd name="connsiteX23" fmla="*/ 905194 w 1411490"/>
              <a:gd name="connsiteY23" fmla="*/ 1343984 h 1356258"/>
              <a:gd name="connsiteX24" fmla="*/ 920537 w 1411490"/>
              <a:gd name="connsiteY24" fmla="*/ 1337847 h 1356258"/>
              <a:gd name="connsiteX25" fmla="*/ 948153 w 1411490"/>
              <a:gd name="connsiteY25" fmla="*/ 1331710 h 1356258"/>
              <a:gd name="connsiteX26" fmla="*/ 978837 w 1411490"/>
              <a:gd name="connsiteY26" fmla="*/ 1313299 h 1356258"/>
              <a:gd name="connsiteX27" fmla="*/ 1006453 w 1411490"/>
              <a:gd name="connsiteY27" fmla="*/ 1301026 h 1356258"/>
              <a:gd name="connsiteX28" fmla="*/ 1040206 w 1411490"/>
              <a:gd name="connsiteY28" fmla="*/ 1273410 h 1356258"/>
              <a:gd name="connsiteX29" fmla="*/ 1058617 w 1411490"/>
              <a:gd name="connsiteY29" fmla="*/ 1239656 h 1356258"/>
              <a:gd name="connsiteX30" fmla="*/ 1067823 w 1411490"/>
              <a:gd name="connsiteY30" fmla="*/ 1227383 h 1356258"/>
              <a:gd name="connsiteX31" fmla="*/ 1119986 w 1411490"/>
              <a:gd name="connsiteY31" fmla="*/ 1159877 h 1356258"/>
              <a:gd name="connsiteX32" fmla="*/ 1132260 w 1411490"/>
              <a:gd name="connsiteY32" fmla="*/ 1150671 h 1356258"/>
              <a:gd name="connsiteX33" fmla="*/ 1150671 w 1411490"/>
              <a:gd name="connsiteY33" fmla="*/ 1129192 h 1356258"/>
              <a:gd name="connsiteX34" fmla="*/ 1159876 w 1411490"/>
              <a:gd name="connsiteY34" fmla="*/ 1123055 h 1356258"/>
              <a:gd name="connsiteX35" fmla="*/ 1181355 w 1411490"/>
              <a:gd name="connsiteY35" fmla="*/ 1101576 h 1356258"/>
              <a:gd name="connsiteX36" fmla="*/ 1218177 w 1411490"/>
              <a:gd name="connsiteY36" fmla="*/ 1070891 h 1356258"/>
              <a:gd name="connsiteX37" fmla="*/ 1233519 w 1411490"/>
              <a:gd name="connsiteY37" fmla="*/ 1052481 h 1356258"/>
              <a:gd name="connsiteX38" fmla="*/ 1239656 w 1411490"/>
              <a:gd name="connsiteY38" fmla="*/ 1043275 h 1356258"/>
              <a:gd name="connsiteX39" fmla="*/ 1264204 w 1411490"/>
              <a:gd name="connsiteY39" fmla="*/ 1018728 h 1356258"/>
              <a:gd name="connsiteX40" fmla="*/ 1291820 w 1411490"/>
              <a:gd name="connsiteY40" fmla="*/ 975769 h 1356258"/>
              <a:gd name="connsiteX41" fmla="*/ 1301025 w 1411490"/>
              <a:gd name="connsiteY41" fmla="*/ 945085 h 1356258"/>
              <a:gd name="connsiteX42" fmla="*/ 1313299 w 1411490"/>
              <a:gd name="connsiteY42" fmla="*/ 923605 h 1356258"/>
              <a:gd name="connsiteX43" fmla="*/ 1319436 w 1411490"/>
              <a:gd name="connsiteY43" fmla="*/ 908263 h 1356258"/>
              <a:gd name="connsiteX44" fmla="*/ 1322504 w 1411490"/>
              <a:gd name="connsiteY44" fmla="*/ 892921 h 1356258"/>
              <a:gd name="connsiteX45" fmla="*/ 1328641 w 1411490"/>
              <a:gd name="connsiteY45" fmla="*/ 874510 h 1356258"/>
              <a:gd name="connsiteX46" fmla="*/ 1334778 w 1411490"/>
              <a:gd name="connsiteY46" fmla="*/ 831552 h 1356258"/>
              <a:gd name="connsiteX47" fmla="*/ 1343984 w 1411490"/>
              <a:gd name="connsiteY47" fmla="*/ 813141 h 1356258"/>
              <a:gd name="connsiteX48" fmla="*/ 1362394 w 1411490"/>
              <a:gd name="connsiteY48" fmla="*/ 764046 h 1356258"/>
              <a:gd name="connsiteX49" fmla="*/ 1365463 w 1411490"/>
              <a:gd name="connsiteY49" fmla="*/ 745635 h 1356258"/>
              <a:gd name="connsiteX50" fmla="*/ 1371600 w 1411490"/>
              <a:gd name="connsiteY50" fmla="*/ 718019 h 1356258"/>
              <a:gd name="connsiteX51" fmla="*/ 1374668 w 1411490"/>
              <a:gd name="connsiteY51" fmla="*/ 705745 h 1356258"/>
              <a:gd name="connsiteX52" fmla="*/ 1380805 w 1411490"/>
              <a:gd name="connsiteY52" fmla="*/ 675061 h 1356258"/>
              <a:gd name="connsiteX53" fmla="*/ 1393079 w 1411490"/>
              <a:gd name="connsiteY53" fmla="*/ 604486 h 1356258"/>
              <a:gd name="connsiteX54" fmla="*/ 1405353 w 1411490"/>
              <a:gd name="connsiteY54" fmla="*/ 494022 h 1356258"/>
              <a:gd name="connsiteX55" fmla="*/ 1411490 w 1411490"/>
              <a:gd name="connsiteY55" fmla="*/ 472542 h 1356258"/>
              <a:gd name="connsiteX56" fmla="*/ 1405353 w 1411490"/>
              <a:gd name="connsiteY56" fmla="*/ 312983 h 1356258"/>
              <a:gd name="connsiteX57" fmla="*/ 1390010 w 1411490"/>
              <a:gd name="connsiteY57" fmla="*/ 279230 h 1356258"/>
              <a:gd name="connsiteX58" fmla="*/ 1383874 w 1411490"/>
              <a:gd name="connsiteY58" fmla="*/ 260819 h 1356258"/>
              <a:gd name="connsiteX59" fmla="*/ 1356257 w 1411490"/>
              <a:gd name="connsiteY59" fmla="*/ 220929 h 1356258"/>
              <a:gd name="connsiteX60" fmla="*/ 1343984 w 1411490"/>
              <a:gd name="connsiteY60" fmla="*/ 202518 h 1356258"/>
              <a:gd name="connsiteX61" fmla="*/ 1291820 w 1411490"/>
              <a:gd name="connsiteY61" fmla="*/ 153423 h 1356258"/>
              <a:gd name="connsiteX62" fmla="*/ 1236588 w 1411490"/>
              <a:gd name="connsiteY62" fmla="*/ 113533 h 1356258"/>
              <a:gd name="connsiteX63" fmla="*/ 1187492 w 1411490"/>
              <a:gd name="connsiteY63" fmla="*/ 92054 h 1356258"/>
              <a:gd name="connsiteX64" fmla="*/ 1135329 w 1411490"/>
              <a:gd name="connsiteY64" fmla="*/ 70575 h 1356258"/>
              <a:gd name="connsiteX65" fmla="*/ 1104644 w 1411490"/>
              <a:gd name="connsiteY65" fmla="*/ 61369 h 1356258"/>
              <a:gd name="connsiteX66" fmla="*/ 1064754 w 1411490"/>
              <a:gd name="connsiteY66" fmla="*/ 49095 h 1356258"/>
              <a:gd name="connsiteX67" fmla="*/ 1018727 w 1411490"/>
              <a:gd name="connsiteY67" fmla="*/ 33753 h 1356258"/>
              <a:gd name="connsiteX68" fmla="*/ 932810 w 1411490"/>
              <a:gd name="connsiteY68" fmla="*/ 24548 h 1356258"/>
              <a:gd name="connsiteX69" fmla="*/ 874510 w 1411490"/>
              <a:gd name="connsiteY69" fmla="*/ 18411 h 1356258"/>
              <a:gd name="connsiteX70" fmla="*/ 853031 w 1411490"/>
              <a:gd name="connsiteY70" fmla="*/ 15342 h 1356258"/>
              <a:gd name="connsiteX71" fmla="*/ 764045 w 1411490"/>
              <a:gd name="connsiteY71" fmla="*/ 6137 h 1356258"/>
              <a:gd name="connsiteX72" fmla="*/ 693471 w 1411490"/>
              <a:gd name="connsiteY72" fmla="*/ 3069 h 1356258"/>
              <a:gd name="connsiteX73" fmla="*/ 650512 w 1411490"/>
              <a:gd name="connsiteY73" fmla="*/ 0 h 1356258"/>
              <a:gd name="connsiteX74" fmla="*/ 592212 w 1411490"/>
              <a:gd name="connsiteY74" fmla="*/ 3069 h 1356258"/>
              <a:gd name="connsiteX75" fmla="*/ 564596 w 1411490"/>
              <a:gd name="connsiteY75" fmla="*/ 6137 h 1356258"/>
              <a:gd name="connsiteX76" fmla="*/ 524706 w 1411490"/>
              <a:gd name="connsiteY76" fmla="*/ 9205 h 1356258"/>
              <a:gd name="connsiteX77" fmla="*/ 475610 w 1411490"/>
              <a:gd name="connsiteY77" fmla="*/ 15342 h 1356258"/>
              <a:gd name="connsiteX78" fmla="*/ 454131 w 1411490"/>
              <a:gd name="connsiteY78" fmla="*/ 18411 h 1356258"/>
              <a:gd name="connsiteX79" fmla="*/ 420378 w 1411490"/>
              <a:gd name="connsiteY79" fmla="*/ 21479 h 1356258"/>
              <a:gd name="connsiteX80" fmla="*/ 392762 w 1411490"/>
              <a:gd name="connsiteY80" fmla="*/ 27616 h 1356258"/>
              <a:gd name="connsiteX81" fmla="*/ 371283 w 1411490"/>
              <a:gd name="connsiteY81" fmla="*/ 33753 h 1356258"/>
              <a:gd name="connsiteX82" fmla="*/ 349804 w 1411490"/>
              <a:gd name="connsiteY82" fmla="*/ 36822 h 1356258"/>
              <a:gd name="connsiteX83" fmla="*/ 306845 w 1411490"/>
              <a:gd name="connsiteY83" fmla="*/ 46027 h 1356258"/>
              <a:gd name="connsiteX84" fmla="*/ 294571 w 1411490"/>
              <a:gd name="connsiteY84" fmla="*/ 52164 h 1356258"/>
              <a:gd name="connsiteX85" fmla="*/ 263887 w 1411490"/>
              <a:gd name="connsiteY85" fmla="*/ 64438 h 1356258"/>
              <a:gd name="connsiteX86" fmla="*/ 248545 w 1411490"/>
              <a:gd name="connsiteY86" fmla="*/ 73643 h 1356258"/>
              <a:gd name="connsiteX87" fmla="*/ 202518 w 1411490"/>
              <a:gd name="connsiteY87" fmla="*/ 95122 h 1356258"/>
              <a:gd name="connsiteX88" fmla="*/ 193312 w 1411490"/>
              <a:gd name="connsiteY88" fmla="*/ 101259 h 1356258"/>
              <a:gd name="connsiteX89" fmla="*/ 181039 w 1411490"/>
              <a:gd name="connsiteY89" fmla="*/ 107396 h 1356258"/>
              <a:gd name="connsiteX90" fmla="*/ 168765 w 1411490"/>
              <a:gd name="connsiteY90" fmla="*/ 116601 h 1356258"/>
              <a:gd name="connsiteX91" fmla="*/ 159559 w 1411490"/>
              <a:gd name="connsiteY91" fmla="*/ 122738 h 1356258"/>
              <a:gd name="connsiteX92" fmla="*/ 147286 w 1411490"/>
              <a:gd name="connsiteY92" fmla="*/ 131944 h 1356258"/>
              <a:gd name="connsiteX93" fmla="*/ 135012 w 1411490"/>
              <a:gd name="connsiteY93" fmla="*/ 138081 h 1356258"/>
              <a:gd name="connsiteX94" fmla="*/ 98190 w 1411490"/>
              <a:gd name="connsiteY94" fmla="*/ 171834 h 1356258"/>
              <a:gd name="connsiteX95" fmla="*/ 82848 w 1411490"/>
              <a:gd name="connsiteY95" fmla="*/ 184107 h 1356258"/>
              <a:gd name="connsiteX96" fmla="*/ 64437 w 1411490"/>
              <a:gd name="connsiteY96" fmla="*/ 202518 h 1356258"/>
              <a:gd name="connsiteX97" fmla="*/ 58300 w 1411490"/>
              <a:gd name="connsiteY97" fmla="*/ 214792 h 1356258"/>
              <a:gd name="connsiteX98" fmla="*/ 49095 w 1411490"/>
              <a:gd name="connsiteY98" fmla="*/ 220929 h 1356258"/>
              <a:gd name="connsiteX99" fmla="*/ 39890 w 1411490"/>
              <a:gd name="connsiteY99" fmla="*/ 230134 h 1356258"/>
              <a:gd name="connsiteX100" fmla="*/ 27616 w 1411490"/>
              <a:gd name="connsiteY100" fmla="*/ 251614 h 1356258"/>
              <a:gd name="connsiteX101" fmla="*/ 15342 w 1411490"/>
              <a:gd name="connsiteY101" fmla="*/ 273093 h 1356258"/>
              <a:gd name="connsiteX102" fmla="*/ 12274 w 1411490"/>
              <a:gd name="connsiteY102" fmla="*/ 285367 h 1356258"/>
              <a:gd name="connsiteX103" fmla="*/ 9205 w 1411490"/>
              <a:gd name="connsiteY103" fmla="*/ 294572 h 1356258"/>
              <a:gd name="connsiteX104" fmla="*/ 15342 w 1411490"/>
              <a:gd name="connsiteY104" fmla="*/ 312983 h 1356258"/>
              <a:gd name="connsiteX105" fmla="*/ 0 w 1411490"/>
              <a:gd name="connsiteY105" fmla="*/ 300709 h 1356258"/>
              <a:gd name="connsiteX0" fmla="*/ 0 w 1411490"/>
              <a:gd name="connsiteY0" fmla="*/ 300709 h 1356258"/>
              <a:gd name="connsiteX1" fmla="*/ 0 w 1411490"/>
              <a:gd name="connsiteY1" fmla="*/ 300709 h 1356258"/>
              <a:gd name="connsiteX2" fmla="*/ 24547 w 1411490"/>
              <a:gd name="connsiteY2" fmla="*/ 368215 h 1356258"/>
              <a:gd name="connsiteX3" fmla="*/ 39890 w 1411490"/>
              <a:gd name="connsiteY3" fmla="*/ 512432 h 1356258"/>
              <a:gd name="connsiteX4" fmla="*/ 42958 w 1411490"/>
              <a:gd name="connsiteY4" fmla="*/ 536980 h 1356258"/>
              <a:gd name="connsiteX5" fmla="*/ 58300 w 1411490"/>
              <a:gd name="connsiteY5" fmla="*/ 625965 h 1356258"/>
              <a:gd name="connsiteX6" fmla="*/ 92053 w 1411490"/>
              <a:gd name="connsiteY6" fmla="*/ 760977 h 1356258"/>
              <a:gd name="connsiteX7" fmla="*/ 110464 w 1411490"/>
              <a:gd name="connsiteY7" fmla="*/ 840757 h 1356258"/>
              <a:gd name="connsiteX8" fmla="*/ 116601 w 1411490"/>
              <a:gd name="connsiteY8" fmla="*/ 871442 h 1356258"/>
              <a:gd name="connsiteX9" fmla="*/ 153423 w 1411490"/>
              <a:gd name="connsiteY9" fmla="*/ 981906 h 1356258"/>
              <a:gd name="connsiteX10" fmla="*/ 162628 w 1411490"/>
              <a:gd name="connsiteY10" fmla="*/ 997248 h 1356258"/>
              <a:gd name="connsiteX11" fmla="*/ 223997 w 1411490"/>
              <a:gd name="connsiteY11" fmla="*/ 1107713 h 1356258"/>
              <a:gd name="connsiteX12" fmla="*/ 288435 w 1411490"/>
              <a:gd name="connsiteY12" fmla="*/ 1175219 h 1356258"/>
              <a:gd name="connsiteX13" fmla="*/ 322188 w 1411490"/>
              <a:gd name="connsiteY13" fmla="*/ 1196698 h 1356258"/>
              <a:gd name="connsiteX14" fmla="*/ 340598 w 1411490"/>
              <a:gd name="connsiteY14" fmla="*/ 1212040 h 1356258"/>
              <a:gd name="connsiteX15" fmla="*/ 368214 w 1411490"/>
              <a:gd name="connsiteY15" fmla="*/ 1227383 h 1356258"/>
              <a:gd name="connsiteX16" fmla="*/ 423447 w 1411490"/>
              <a:gd name="connsiteY16" fmla="*/ 1261136 h 1356258"/>
              <a:gd name="connsiteX17" fmla="*/ 579938 w 1411490"/>
              <a:gd name="connsiteY17" fmla="*/ 1337847 h 1356258"/>
              <a:gd name="connsiteX18" fmla="*/ 656649 w 1411490"/>
              <a:gd name="connsiteY18" fmla="*/ 1343984 h 1356258"/>
              <a:gd name="connsiteX19" fmla="*/ 751771 w 1411490"/>
              <a:gd name="connsiteY19" fmla="*/ 1356258 h 1356258"/>
              <a:gd name="connsiteX20" fmla="*/ 843825 w 1411490"/>
              <a:gd name="connsiteY20" fmla="*/ 1353189 h 1356258"/>
              <a:gd name="connsiteX21" fmla="*/ 874510 w 1411490"/>
              <a:gd name="connsiteY21" fmla="*/ 1347052 h 1356258"/>
              <a:gd name="connsiteX22" fmla="*/ 905194 w 1411490"/>
              <a:gd name="connsiteY22" fmla="*/ 1343984 h 1356258"/>
              <a:gd name="connsiteX23" fmla="*/ 920537 w 1411490"/>
              <a:gd name="connsiteY23" fmla="*/ 1337847 h 1356258"/>
              <a:gd name="connsiteX24" fmla="*/ 948153 w 1411490"/>
              <a:gd name="connsiteY24" fmla="*/ 1331710 h 1356258"/>
              <a:gd name="connsiteX25" fmla="*/ 978837 w 1411490"/>
              <a:gd name="connsiteY25" fmla="*/ 1313299 h 1356258"/>
              <a:gd name="connsiteX26" fmla="*/ 1006453 w 1411490"/>
              <a:gd name="connsiteY26" fmla="*/ 1301026 h 1356258"/>
              <a:gd name="connsiteX27" fmla="*/ 1040206 w 1411490"/>
              <a:gd name="connsiteY27" fmla="*/ 1273410 h 1356258"/>
              <a:gd name="connsiteX28" fmla="*/ 1058617 w 1411490"/>
              <a:gd name="connsiteY28" fmla="*/ 1239656 h 1356258"/>
              <a:gd name="connsiteX29" fmla="*/ 1067823 w 1411490"/>
              <a:gd name="connsiteY29" fmla="*/ 1227383 h 1356258"/>
              <a:gd name="connsiteX30" fmla="*/ 1119986 w 1411490"/>
              <a:gd name="connsiteY30" fmla="*/ 1159877 h 1356258"/>
              <a:gd name="connsiteX31" fmla="*/ 1132260 w 1411490"/>
              <a:gd name="connsiteY31" fmla="*/ 1150671 h 1356258"/>
              <a:gd name="connsiteX32" fmla="*/ 1150671 w 1411490"/>
              <a:gd name="connsiteY32" fmla="*/ 1129192 h 1356258"/>
              <a:gd name="connsiteX33" fmla="*/ 1159876 w 1411490"/>
              <a:gd name="connsiteY33" fmla="*/ 1123055 h 1356258"/>
              <a:gd name="connsiteX34" fmla="*/ 1181355 w 1411490"/>
              <a:gd name="connsiteY34" fmla="*/ 1101576 h 1356258"/>
              <a:gd name="connsiteX35" fmla="*/ 1218177 w 1411490"/>
              <a:gd name="connsiteY35" fmla="*/ 1070891 h 1356258"/>
              <a:gd name="connsiteX36" fmla="*/ 1233519 w 1411490"/>
              <a:gd name="connsiteY36" fmla="*/ 1052481 h 1356258"/>
              <a:gd name="connsiteX37" fmla="*/ 1239656 w 1411490"/>
              <a:gd name="connsiteY37" fmla="*/ 1043275 h 1356258"/>
              <a:gd name="connsiteX38" fmla="*/ 1264204 w 1411490"/>
              <a:gd name="connsiteY38" fmla="*/ 1018728 h 1356258"/>
              <a:gd name="connsiteX39" fmla="*/ 1291820 w 1411490"/>
              <a:gd name="connsiteY39" fmla="*/ 975769 h 1356258"/>
              <a:gd name="connsiteX40" fmla="*/ 1301025 w 1411490"/>
              <a:gd name="connsiteY40" fmla="*/ 945085 h 1356258"/>
              <a:gd name="connsiteX41" fmla="*/ 1313299 w 1411490"/>
              <a:gd name="connsiteY41" fmla="*/ 923605 h 1356258"/>
              <a:gd name="connsiteX42" fmla="*/ 1319436 w 1411490"/>
              <a:gd name="connsiteY42" fmla="*/ 908263 h 1356258"/>
              <a:gd name="connsiteX43" fmla="*/ 1322504 w 1411490"/>
              <a:gd name="connsiteY43" fmla="*/ 892921 h 1356258"/>
              <a:gd name="connsiteX44" fmla="*/ 1328641 w 1411490"/>
              <a:gd name="connsiteY44" fmla="*/ 874510 h 1356258"/>
              <a:gd name="connsiteX45" fmla="*/ 1334778 w 1411490"/>
              <a:gd name="connsiteY45" fmla="*/ 831552 h 1356258"/>
              <a:gd name="connsiteX46" fmla="*/ 1343984 w 1411490"/>
              <a:gd name="connsiteY46" fmla="*/ 813141 h 1356258"/>
              <a:gd name="connsiteX47" fmla="*/ 1362394 w 1411490"/>
              <a:gd name="connsiteY47" fmla="*/ 764046 h 1356258"/>
              <a:gd name="connsiteX48" fmla="*/ 1365463 w 1411490"/>
              <a:gd name="connsiteY48" fmla="*/ 745635 h 1356258"/>
              <a:gd name="connsiteX49" fmla="*/ 1371600 w 1411490"/>
              <a:gd name="connsiteY49" fmla="*/ 718019 h 1356258"/>
              <a:gd name="connsiteX50" fmla="*/ 1374668 w 1411490"/>
              <a:gd name="connsiteY50" fmla="*/ 705745 h 1356258"/>
              <a:gd name="connsiteX51" fmla="*/ 1380805 w 1411490"/>
              <a:gd name="connsiteY51" fmla="*/ 675061 h 1356258"/>
              <a:gd name="connsiteX52" fmla="*/ 1393079 w 1411490"/>
              <a:gd name="connsiteY52" fmla="*/ 604486 h 1356258"/>
              <a:gd name="connsiteX53" fmla="*/ 1405353 w 1411490"/>
              <a:gd name="connsiteY53" fmla="*/ 494022 h 1356258"/>
              <a:gd name="connsiteX54" fmla="*/ 1411490 w 1411490"/>
              <a:gd name="connsiteY54" fmla="*/ 472542 h 1356258"/>
              <a:gd name="connsiteX55" fmla="*/ 1405353 w 1411490"/>
              <a:gd name="connsiteY55" fmla="*/ 312983 h 1356258"/>
              <a:gd name="connsiteX56" fmla="*/ 1390010 w 1411490"/>
              <a:gd name="connsiteY56" fmla="*/ 279230 h 1356258"/>
              <a:gd name="connsiteX57" fmla="*/ 1383874 w 1411490"/>
              <a:gd name="connsiteY57" fmla="*/ 260819 h 1356258"/>
              <a:gd name="connsiteX58" fmla="*/ 1356257 w 1411490"/>
              <a:gd name="connsiteY58" fmla="*/ 220929 h 1356258"/>
              <a:gd name="connsiteX59" fmla="*/ 1343984 w 1411490"/>
              <a:gd name="connsiteY59" fmla="*/ 202518 h 1356258"/>
              <a:gd name="connsiteX60" fmla="*/ 1291820 w 1411490"/>
              <a:gd name="connsiteY60" fmla="*/ 153423 h 1356258"/>
              <a:gd name="connsiteX61" fmla="*/ 1236588 w 1411490"/>
              <a:gd name="connsiteY61" fmla="*/ 113533 h 1356258"/>
              <a:gd name="connsiteX62" fmla="*/ 1187492 w 1411490"/>
              <a:gd name="connsiteY62" fmla="*/ 92054 h 1356258"/>
              <a:gd name="connsiteX63" fmla="*/ 1135329 w 1411490"/>
              <a:gd name="connsiteY63" fmla="*/ 70575 h 1356258"/>
              <a:gd name="connsiteX64" fmla="*/ 1104644 w 1411490"/>
              <a:gd name="connsiteY64" fmla="*/ 61369 h 1356258"/>
              <a:gd name="connsiteX65" fmla="*/ 1064754 w 1411490"/>
              <a:gd name="connsiteY65" fmla="*/ 49095 h 1356258"/>
              <a:gd name="connsiteX66" fmla="*/ 1018727 w 1411490"/>
              <a:gd name="connsiteY66" fmla="*/ 33753 h 1356258"/>
              <a:gd name="connsiteX67" fmla="*/ 932810 w 1411490"/>
              <a:gd name="connsiteY67" fmla="*/ 24548 h 1356258"/>
              <a:gd name="connsiteX68" fmla="*/ 874510 w 1411490"/>
              <a:gd name="connsiteY68" fmla="*/ 18411 h 1356258"/>
              <a:gd name="connsiteX69" fmla="*/ 853031 w 1411490"/>
              <a:gd name="connsiteY69" fmla="*/ 15342 h 1356258"/>
              <a:gd name="connsiteX70" fmla="*/ 764045 w 1411490"/>
              <a:gd name="connsiteY70" fmla="*/ 6137 h 1356258"/>
              <a:gd name="connsiteX71" fmla="*/ 693471 w 1411490"/>
              <a:gd name="connsiteY71" fmla="*/ 3069 h 1356258"/>
              <a:gd name="connsiteX72" fmla="*/ 650512 w 1411490"/>
              <a:gd name="connsiteY72" fmla="*/ 0 h 1356258"/>
              <a:gd name="connsiteX73" fmla="*/ 592212 w 1411490"/>
              <a:gd name="connsiteY73" fmla="*/ 3069 h 1356258"/>
              <a:gd name="connsiteX74" fmla="*/ 564596 w 1411490"/>
              <a:gd name="connsiteY74" fmla="*/ 6137 h 1356258"/>
              <a:gd name="connsiteX75" fmla="*/ 524706 w 1411490"/>
              <a:gd name="connsiteY75" fmla="*/ 9205 h 1356258"/>
              <a:gd name="connsiteX76" fmla="*/ 475610 w 1411490"/>
              <a:gd name="connsiteY76" fmla="*/ 15342 h 1356258"/>
              <a:gd name="connsiteX77" fmla="*/ 454131 w 1411490"/>
              <a:gd name="connsiteY77" fmla="*/ 18411 h 1356258"/>
              <a:gd name="connsiteX78" fmla="*/ 420378 w 1411490"/>
              <a:gd name="connsiteY78" fmla="*/ 21479 h 1356258"/>
              <a:gd name="connsiteX79" fmla="*/ 392762 w 1411490"/>
              <a:gd name="connsiteY79" fmla="*/ 27616 h 1356258"/>
              <a:gd name="connsiteX80" fmla="*/ 371283 w 1411490"/>
              <a:gd name="connsiteY80" fmla="*/ 33753 h 1356258"/>
              <a:gd name="connsiteX81" fmla="*/ 349804 w 1411490"/>
              <a:gd name="connsiteY81" fmla="*/ 36822 h 1356258"/>
              <a:gd name="connsiteX82" fmla="*/ 306845 w 1411490"/>
              <a:gd name="connsiteY82" fmla="*/ 46027 h 1356258"/>
              <a:gd name="connsiteX83" fmla="*/ 294571 w 1411490"/>
              <a:gd name="connsiteY83" fmla="*/ 52164 h 1356258"/>
              <a:gd name="connsiteX84" fmla="*/ 263887 w 1411490"/>
              <a:gd name="connsiteY84" fmla="*/ 64438 h 1356258"/>
              <a:gd name="connsiteX85" fmla="*/ 248545 w 1411490"/>
              <a:gd name="connsiteY85" fmla="*/ 73643 h 1356258"/>
              <a:gd name="connsiteX86" fmla="*/ 202518 w 1411490"/>
              <a:gd name="connsiteY86" fmla="*/ 95122 h 1356258"/>
              <a:gd name="connsiteX87" fmla="*/ 193312 w 1411490"/>
              <a:gd name="connsiteY87" fmla="*/ 101259 h 1356258"/>
              <a:gd name="connsiteX88" fmla="*/ 181039 w 1411490"/>
              <a:gd name="connsiteY88" fmla="*/ 107396 h 1356258"/>
              <a:gd name="connsiteX89" fmla="*/ 168765 w 1411490"/>
              <a:gd name="connsiteY89" fmla="*/ 116601 h 1356258"/>
              <a:gd name="connsiteX90" fmla="*/ 159559 w 1411490"/>
              <a:gd name="connsiteY90" fmla="*/ 122738 h 1356258"/>
              <a:gd name="connsiteX91" fmla="*/ 147286 w 1411490"/>
              <a:gd name="connsiteY91" fmla="*/ 131944 h 1356258"/>
              <a:gd name="connsiteX92" fmla="*/ 135012 w 1411490"/>
              <a:gd name="connsiteY92" fmla="*/ 138081 h 1356258"/>
              <a:gd name="connsiteX93" fmla="*/ 98190 w 1411490"/>
              <a:gd name="connsiteY93" fmla="*/ 171834 h 1356258"/>
              <a:gd name="connsiteX94" fmla="*/ 82848 w 1411490"/>
              <a:gd name="connsiteY94" fmla="*/ 184107 h 1356258"/>
              <a:gd name="connsiteX95" fmla="*/ 64437 w 1411490"/>
              <a:gd name="connsiteY95" fmla="*/ 202518 h 1356258"/>
              <a:gd name="connsiteX96" fmla="*/ 58300 w 1411490"/>
              <a:gd name="connsiteY96" fmla="*/ 214792 h 1356258"/>
              <a:gd name="connsiteX97" fmla="*/ 49095 w 1411490"/>
              <a:gd name="connsiteY97" fmla="*/ 220929 h 1356258"/>
              <a:gd name="connsiteX98" fmla="*/ 39890 w 1411490"/>
              <a:gd name="connsiteY98" fmla="*/ 230134 h 1356258"/>
              <a:gd name="connsiteX99" fmla="*/ 27616 w 1411490"/>
              <a:gd name="connsiteY99" fmla="*/ 251614 h 1356258"/>
              <a:gd name="connsiteX100" fmla="*/ 15342 w 1411490"/>
              <a:gd name="connsiteY100" fmla="*/ 273093 h 1356258"/>
              <a:gd name="connsiteX101" fmla="*/ 12274 w 1411490"/>
              <a:gd name="connsiteY101" fmla="*/ 285367 h 1356258"/>
              <a:gd name="connsiteX102" fmla="*/ 9205 w 1411490"/>
              <a:gd name="connsiteY102" fmla="*/ 294572 h 1356258"/>
              <a:gd name="connsiteX103" fmla="*/ 15342 w 1411490"/>
              <a:gd name="connsiteY103" fmla="*/ 312983 h 1356258"/>
              <a:gd name="connsiteX104" fmla="*/ 0 w 1411490"/>
              <a:gd name="connsiteY104" fmla="*/ 300709 h 1356258"/>
              <a:gd name="connsiteX0" fmla="*/ 0 w 1411490"/>
              <a:gd name="connsiteY0" fmla="*/ 300709 h 1356258"/>
              <a:gd name="connsiteX1" fmla="*/ 0 w 1411490"/>
              <a:gd name="connsiteY1" fmla="*/ 300709 h 1356258"/>
              <a:gd name="connsiteX2" fmla="*/ 24547 w 1411490"/>
              <a:gd name="connsiteY2" fmla="*/ 368215 h 1356258"/>
              <a:gd name="connsiteX3" fmla="*/ 39890 w 1411490"/>
              <a:gd name="connsiteY3" fmla="*/ 512432 h 1356258"/>
              <a:gd name="connsiteX4" fmla="*/ 42958 w 1411490"/>
              <a:gd name="connsiteY4" fmla="*/ 536980 h 1356258"/>
              <a:gd name="connsiteX5" fmla="*/ 58300 w 1411490"/>
              <a:gd name="connsiteY5" fmla="*/ 625965 h 1356258"/>
              <a:gd name="connsiteX6" fmla="*/ 92053 w 1411490"/>
              <a:gd name="connsiteY6" fmla="*/ 760977 h 1356258"/>
              <a:gd name="connsiteX7" fmla="*/ 110464 w 1411490"/>
              <a:gd name="connsiteY7" fmla="*/ 840757 h 1356258"/>
              <a:gd name="connsiteX8" fmla="*/ 116601 w 1411490"/>
              <a:gd name="connsiteY8" fmla="*/ 871442 h 1356258"/>
              <a:gd name="connsiteX9" fmla="*/ 153423 w 1411490"/>
              <a:gd name="connsiteY9" fmla="*/ 981906 h 1356258"/>
              <a:gd name="connsiteX10" fmla="*/ 162628 w 1411490"/>
              <a:gd name="connsiteY10" fmla="*/ 997248 h 1356258"/>
              <a:gd name="connsiteX11" fmla="*/ 223997 w 1411490"/>
              <a:gd name="connsiteY11" fmla="*/ 1107713 h 1356258"/>
              <a:gd name="connsiteX12" fmla="*/ 288435 w 1411490"/>
              <a:gd name="connsiteY12" fmla="*/ 1175219 h 1356258"/>
              <a:gd name="connsiteX13" fmla="*/ 322188 w 1411490"/>
              <a:gd name="connsiteY13" fmla="*/ 1196698 h 1356258"/>
              <a:gd name="connsiteX14" fmla="*/ 340598 w 1411490"/>
              <a:gd name="connsiteY14" fmla="*/ 1212040 h 1356258"/>
              <a:gd name="connsiteX15" fmla="*/ 368214 w 1411490"/>
              <a:gd name="connsiteY15" fmla="*/ 1227383 h 1356258"/>
              <a:gd name="connsiteX16" fmla="*/ 423447 w 1411490"/>
              <a:gd name="connsiteY16" fmla="*/ 1261136 h 1356258"/>
              <a:gd name="connsiteX17" fmla="*/ 656649 w 1411490"/>
              <a:gd name="connsiteY17" fmla="*/ 1343984 h 1356258"/>
              <a:gd name="connsiteX18" fmla="*/ 751771 w 1411490"/>
              <a:gd name="connsiteY18" fmla="*/ 1356258 h 1356258"/>
              <a:gd name="connsiteX19" fmla="*/ 843825 w 1411490"/>
              <a:gd name="connsiteY19" fmla="*/ 1353189 h 1356258"/>
              <a:gd name="connsiteX20" fmla="*/ 874510 w 1411490"/>
              <a:gd name="connsiteY20" fmla="*/ 1347052 h 1356258"/>
              <a:gd name="connsiteX21" fmla="*/ 905194 w 1411490"/>
              <a:gd name="connsiteY21" fmla="*/ 1343984 h 1356258"/>
              <a:gd name="connsiteX22" fmla="*/ 920537 w 1411490"/>
              <a:gd name="connsiteY22" fmla="*/ 1337847 h 1356258"/>
              <a:gd name="connsiteX23" fmla="*/ 948153 w 1411490"/>
              <a:gd name="connsiteY23" fmla="*/ 1331710 h 1356258"/>
              <a:gd name="connsiteX24" fmla="*/ 978837 w 1411490"/>
              <a:gd name="connsiteY24" fmla="*/ 1313299 h 1356258"/>
              <a:gd name="connsiteX25" fmla="*/ 1006453 w 1411490"/>
              <a:gd name="connsiteY25" fmla="*/ 1301026 h 1356258"/>
              <a:gd name="connsiteX26" fmla="*/ 1040206 w 1411490"/>
              <a:gd name="connsiteY26" fmla="*/ 1273410 h 1356258"/>
              <a:gd name="connsiteX27" fmla="*/ 1058617 w 1411490"/>
              <a:gd name="connsiteY27" fmla="*/ 1239656 h 1356258"/>
              <a:gd name="connsiteX28" fmla="*/ 1067823 w 1411490"/>
              <a:gd name="connsiteY28" fmla="*/ 1227383 h 1356258"/>
              <a:gd name="connsiteX29" fmla="*/ 1119986 w 1411490"/>
              <a:gd name="connsiteY29" fmla="*/ 1159877 h 1356258"/>
              <a:gd name="connsiteX30" fmla="*/ 1132260 w 1411490"/>
              <a:gd name="connsiteY30" fmla="*/ 1150671 h 1356258"/>
              <a:gd name="connsiteX31" fmla="*/ 1150671 w 1411490"/>
              <a:gd name="connsiteY31" fmla="*/ 1129192 h 1356258"/>
              <a:gd name="connsiteX32" fmla="*/ 1159876 w 1411490"/>
              <a:gd name="connsiteY32" fmla="*/ 1123055 h 1356258"/>
              <a:gd name="connsiteX33" fmla="*/ 1181355 w 1411490"/>
              <a:gd name="connsiteY33" fmla="*/ 1101576 h 1356258"/>
              <a:gd name="connsiteX34" fmla="*/ 1218177 w 1411490"/>
              <a:gd name="connsiteY34" fmla="*/ 1070891 h 1356258"/>
              <a:gd name="connsiteX35" fmla="*/ 1233519 w 1411490"/>
              <a:gd name="connsiteY35" fmla="*/ 1052481 h 1356258"/>
              <a:gd name="connsiteX36" fmla="*/ 1239656 w 1411490"/>
              <a:gd name="connsiteY36" fmla="*/ 1043275 h 1356258"/>
              <a:gd name="connsiteX37" fmla="*/ 1264204 w 1411490"/>
              <a:gd name="connsiteY37" fmla="*/ 1018728 h 1356258"/>
              <a:gd name="connsiteX38" fmla="*/ 1291820 w 1411490"/>
              <a:gd name="connsiteY38" fmla="*/ 975769 h 1356258"/>
              <a:gd name="connsiteX39" fmla="*/ 1301025 w 1411490"/>
              <a:gd name="connsiteY39" fmla="*/ 945085 h 1356258"/>
              <a:gd name="connsiteX40" fmla="*/ 1313299 w 1411490"/>
              <a:gd name="connsiteY40" fmla="*/ 923605 h 1356258"/>
              <a:gd name="connsiteX41" fmla="*/ 1319436 w 1411490"/>
              <a:gd name="connsiteY41" fmla="*/ 908263 h 1356258"/>
              <a:gd name="connsiteX42" fmla="*/ 1322504 w 1411490"/>
              <a:gd name="connsiteY42" fmla="*/ 892921 h 1356258"/>
              <a:gd name="connsiteX43" fmla="*/ 1328641 w 1411490"/>
              <a:gd name="connsiteY43" fmla="*/ 874510 h 1356258"/>
              <a:gd name="connsiteX44" fmla="*/ 1334778 w 1411490"/>
              <a:gd name="connsiteY44" fmla="*/ 831552 h 1356258"/>
              <a:gd name="connsiteX45" fmla="*/ 1343984 w 1411490"/>
              <a:gd name="connsiteY45" fmla="*/ 813141 h 1356258"/>
              <a:gd name="connsiteX46" fmla="*/ 1362394 w 1411490"/>
              <a:gd name="connsiteY46" fmla="*/ 764046 h 1356258"/>
              <a:gd name="connsiteX47" fmla="*/ 1365463 w 1411490"/>
              <a:gd name="connsiteY47" fmla="*/ 745635 h 1356258"/>
              <a:gd name="connsiteX48" fmla="*/ 1371600 w 1411490"/>
              <a:gd name="connsiteY48" fmla="*/ 718019 h 1356258"/>
              <a:gd name="connsiteX49" fmla="*/ 1374668 w 1411490"/>
              <a:gd name="connsiteY49" fmla="*/ 705745 h 1356258"/>
              <a:gd name="connsiteX50" fmla="*/ 1380805 w 1411490"/>
              <a:gd name="connsiteY50" fmla="*/ 675061 h 1356258"/>
              <a:gd name="connsiteX51" fmla="*/ 1393079 w 1411490"/>
              <a:gd name="connsiteY51" fmla="*/ 604486 h 1356258"/>
              <a:gd name="connsiteX52" fmla="*/ 1405353 w 1411490"/>
              <a:gd name="connsiteY52" fmla="*/ 494022 h 1356258"/>
              <a:gd name="connsiteX53" fmla="*/ 1411490 w 1411490"/>
              <a:gd name="connsiteY53" fmla="*/ 472542 h 1356258"/>
              <a:gd name="connsiteX54" fmla="*/ 1405353 w 1411490"/>
              <a:gd name="connsiteY54" fmla="*/ 312983 h 1356258"/>
              <a:gd name="connsiteX55" fmla="*/ 1390010 w 1411490"/>
              <a:gd name="connsiteY55" fmla="*/ 279230 h 1356258"/>
              <a:gd name="connsiteX56" fmla="*/ 1383874 w 1411490"/>
              <a:gd name="connsiteY56" fmla="*/ 260819 h 1356258"/>
              <a:gd name="connsiteX57" fmla="*/ 1356257 w 1411490"/>
              <a:gd name="connsiteY57" fmla="*/ 220929 h 1356258"/>
              <a:gd name="connsiteX58" fmla="*/ 1343984 w 1411490"/>
              <a:gd name="connsiteY58" fmla="*/ 202518 h 1356258"/>
              <a:gd name="connsiteX59" fmla="*/ 1291820 w 1411490"/>
              <a:gd name="connsiteY59" fmla="*/ 153423 h 1356258"/>
              <a:gd name="connsiteX60" fmla="*/ 1236588 w 1411490"/>
              <a:gd name="connsiteY60" fmla="*/ 113533 h 1356258"/>
              <a:gd name="connsiteX61" fmla="*/ 1187492 w 1411490"/>
              <a:gd name="connsiteY61" fmla="*/ 92054 h 1356258"/>
              <a:gd name="connsiteX62" fmla="*/ 1135329 w 1411490"/>
              <a:gd name="connsiteY62" fmla="*/ 70575 h 1356258"/>
              <a:gd name="connsiteX63" fmla="*/ 1104644 w 1411490"/>
              <a:gd name="connsiteY63" fmla="*/ 61369 h 1356258"/>
              <a:gd name="connsiteX64" fmla="*/ 1064754 w 1411490"/>
              <a:gd name="connsiteY64" fmla="*/ 49095 h 1356258"/>
              <a:gd name="connsiteX65" fmla="*/ 1018727 w 1411490"/>
              <a:gd name="connsiteY65" fmla="*/ 33753 h 1356258"/>
              <a:gd name="connsiteX66" fmla="*/ 932810 w 1411490"/>
              <a:gd name="connsiteY66" fmla="*/ 24548 h 1356258"/>
              <a:gd name="connsiteX67" fmla="*/ 874510 w 1411490"/>
              <a:gd name="connsiteY67" fmla="*/ 18411 h 1356258"/>
              <a:gd name="connsiteX68" fmla="*/ 853031 w 1411490"/>
              <a:gd name="connsiteY68" fmla="*/ 15342 h 1356258"/>
              <a:gd name="connsiteX69" fmla="*/ 764045 w 1411490"/>
              <a:gd name="connsiteY69" fmla="*/ 6137 h 1356258"/>
              <a:gd name="connsiteX70" fmla="*/ 693471 w 1411490"/>
              <a:gd name="connsiteY70" fmla="*/ 3069 h 1356258"/>
              <a:gd name="connsiteX71" fmla="*/ 650512 w 1411490"/>
              <a:gd name="connsiteY71" fmla="*/ 0 h 1356258"/>
              <a:gd name="connsiteX72" fmla="*/ 592212 w 1411490"/>
              <a:gd name="connsiteY72" fmla="*/ 3069 h 1356258"/>
              <a:gd name="connsiteX73" fmla="*/ 564596 w 1411490"/>
              <a:gd name="connsiteY73" fmla="*/ 6137 h 1356258"/>
              <a:gd name="connsiteX74" fmla="*/ 524706 w 1411490"/>
              <a:gd name="connsiteY74" fmla="*/ 9205 h 1356258"/>
              <a:gd name="connsiteX75" fmla="*/ 475610 w 1411490"/>
              <a:gd name="connsiteY75" fmla="*/ 15342 h 1356258"/>
              <a:gd name="connsiteX76" fmla="*/ 454131 w 1411490"/>
              <a:gd name="connsiteY76" fmla="*/ 18411 h 1356258"/>
              <a:gd name="connsiteX77" fmla="*/ 420378 w 1411490"/>
              <a:gd name="connsiteY77" fmla="*/ 21479 h 1356258"/>
              <a:gd name="connsiteX78" fmla="*/ 392762 w 1411490"/>
              <a:gd name="connsiteY78" fmla="*/ 27616 h 1356258"/>
              <a:gd name="connsiteX79" fmla="*/ 371283 w 1411490"/>
              <a:gd name="connsiteY79" fmla="*/ 33753 h 1356258"/>
              <a:gd name="connsiteX80" fmla="*/ 349804 w 1411490"/>
              <a:gd name="connsiteY80" fmla="*/ 36822 h 1356258"/>
              <a:gd name="connsiteX81" fmla="*/ 306845 w 1411490"/>
              <a:gd name="connsiteY81" fmla="*/ 46027 h 1356258"/>
              <a:gd name="connsiteX82" fmla="*/ 294571 w 1411490"/>
              <a:gd name="connsiteY82" fmla="*/ 52164 h 1356258"/>
              <a:gd name="connsiteX83" fmla="*/ 263887 w 1411490"/>
              <a:gd name="connsiteY83" fmla="*/ 64438 h 1356258"/>
              <a:gd name="connsiteX84" fmla="*/ 248545 w 1411490"/>
              <a:gd name="connsiteY84" fmla="*/ 73643 h 1356258"/>
              <a:gd name="connsiteX85" fmla="*/ 202518 w 1411490"/>
              <a:gd name="connsiteY85" fmla="*/ 95122 h 1356258"/>
              <a:gd name="connsiteX86" fmla="*/ 193312 w 1411490"/>
              <a:gd name="connsiteY86" fmla="*/ 101259 h 1356258"/>
              <a:gd name="connsiteX87" fmla="*/ 181039 w 1411490"/>
              <a:gd name="connsiteY87" fmla="*/ 107396 h 1356258"/>
              <a:gd name="connsiteX88" fmla="*/ 168765 w 1411490"/>
              <a:gd name="connsiteY88" fmla="*/ 116601 h 1356258"/>
              <a:gd name="connsiteX89" fmla="*/ 159559 w 1411490"/>
              <a:gd name="connsiteY89" fmla="*/ 122738 h 1356258"/>
              <a:gd name="connsiteX90" fmla="*/ 147286 w 1411490"/>
              <a:gd name="connsiteY90" fmla="*/ 131944 h 1356258"/>
              <a:gd name="connsiteX91" fmla="*/ 135012 w 1411490"/>
              <a:gd name="connsiteY91" fmla="*/ 138081 h 1356258"/>
              <a:gd name="connsiteX92" fmla="*/ 98190 w 1411490"/>
              <a:gd name="connsiteY92" fmla="*/ 171834 h 1356258"/>
              <a:gd name="connsiteX93" fmla="*/ 82848 w 1411490"/>
              <a:gd name="connsiteY93" fmla="*/ 184107 h 1356258"/>
              <a:gd name="connsiteX94" fmla="*/ 64437 w 1411490"/>
              <a:gd name="connsiteY94" fmla="*/ 202518 h 1356258"/>
              <a:gd name="connsiteX95" fmla="*/ 58300 w 1411490"/>
              <a:gd name="connsiteY95" fmla="*/ 214792 h 1356258"/>
              <a:gd name="connsiteX96" fmla="*/ 49095 w 1411490"/>
              <a:gd name="connsiteY96" fmla="*/ 220929 h 1356258"/>
              <a:gd name="connsiteX97" fmla="*/ 39890 w 1411490"/>
              <a:gd name="connsiteY97" fmla="*/ 230134 h 1356258"/>
              <a:gd name="connsiteX98" fmla="*/ 27616 w 1411490"/>
              <a:gd name="connsiteY98" fmla="*/ 251614 h 1356258"/>
              <a:gd name="connsiteX99" fmla="*/ 15342 w 1411490"/>
              <a:gd name="connsiteY99" fmla="*/ 273093 h 1356258"/>
              <a:gd name="connsiteX100" fmla="*/ 12274 w 1411490"/>
              <a:gd name="connsiteY100" fmla="*/ 285367 h 1356258"/>
              <a:gd name="connsiteX101" fmla="*/ 9205 w 1411490"/>
              <a:gd name="connsiteY101" fmla="*/ 294572 h 1356258"/>
              <a:gd name="connsiteX102" fmla="*/ 15342 w 1411490"/>
              <a:gd name="connsiteY102" fmla="*/ 312983 h 1356258"/>
              <a:gd name="connsiteX103" fmla="*/ 0 w 1411490"/>
              <a:gd name="connsiteY103" fmla="*/ 300709 h 1356258"/>
              <a:gd name="connsiteX0" fmla="*/ 0 w 1411490"/>
              <a:gd name="connsiteY0" fmla="*/ 300709 h 1356258"/>
              <a:gd name="connsiteX1" fmla="*/ 0 w 1411490"/>
              <a:gd name="connsiteY1" fmla="*/ 300709 h 1356258"/>
              <a:gd name="connsiteX2" fmla="*/ 24547 w 1411490"/>
              <a:gd name="connsiteY2" fmla="*/ 368215 h 1356258"/>
              <a:gd name="connsiteX3" fmla="*/ 39890 w 1411490"/>
              <a:gd name="connsiteY3" fmla="*/ 512432 h 1356258"/>
              <a:gd name="connsiteX4" fmla="*/ 42958 w 1411490"/>
              <a:gd name="connsiteY4" fmla="*/ 536980 h 1356258"/>
              <a:gd name="connsiteX5" fmla="*/ 58300 w 1411490"/>
              <a:gd name="connsiteY5" fmla="*/ 625965 h 1356258"/>
              <a:gd name="connsiteX6" fmla="*/ 92053 w 1411490"/>
              <a:gd name="connsiteY6" fmla="*/ 760977 h 1356258"/>
              <a:gd name="connsiteX7" fmla="*/ 110464 w 1411490"/>
              <a:gd name="connsiteY7" fmla="*/ 840757 h 1356258"/>
              <a:gd name="connsiteX8" fmla="*/ 116601 w 1411490"/>
              <a:gd name="connsiteY8" fmla="*/ 871442 h 1356258"/>
              <a:gd name="connsiteX9" fmla="*/ 153423 w 1411490"/>
              <a:gd name="connsiteY9" fmla="*/ 981906 h 1356258"/>
              <a:gd name="connsiteX10" fmla="*/ 162628 w 1411490"/>
              <a:gd name="connsiteY10" fmla="*/ 997248 h 1356258"/>
              <a:gd name="connsiteX11" fmla="*/ 223997 w 1411490"/>
              <a:gd name="connsiteY11" fmla="*/ 1107713 h 1356258"/>
              <a:gd name="connsiteX12" fmla="*/ 288435 w 1411490"/>
              <a:gd name="connsiteY12" fmla="*/ 1175219 h 1356258"/>
              <a:gd name="connsiteX13" fmla="*/ 322188 w 1411490"/>
              <a:gd name="connsiteY13" fmla="*/ 1196698 h 1356258"/>
              <a:gd name="connsiteX14" fmla="*/ 340598 w 1411490"/>
              <a:gd name="connsiteY14" fmla="*/ 1212040 h 1356258"/>
              <a:gd name="connsiteX15" fmla="*/ 368214 w 1411490"/>
              <a:gd name="connsiteY15" fmla="*/ 1227383 h 1356258"/>
              <a:gd name="connsiteX16" fmla="*/ 423447 w 1411490"/>
              <a:gd name="connsiteY16" fmla="*/ 1261136 h 1356258"/>
              <a:gd name="connsiteX17" fmla="*/ 751771 w 1411490"/>
              <a:gd name="connsiteY17" fmla="*/ 1356258 h 1356258"/>
              <a:gd name="connsiteX18" fmla="*/ 843825 w 1411490"/>
              <a:gd name="connsiteY18" fmla="*/ 1353189 h 1356258"/>
              <a:gd name="connsiteX19" fmla="*/ 874510 w 1411490"/>
              <a:gd name="connsiteY19" fmla="*/ 1347052 h 1356258"/>
              <a:gd name="connsiteX20" fmla="*/ 905194 w 1411490"/>
              <a:gd name="connsiteY20" fmla="*/ 1343984 h 1356258"/>
              <a:gd name="connsiteX21" fmla="*/ 920537 w 1411490"/>
              <a:gd name="connsiteY21" fmla="*/ 1337847 h 1356258"/>
              <a:gd name="connsiteX22" fmla="*/ 948153 w 1411490"/>
              <a:gd name="connsiteY22" fmla="*/ 1331710 h 1356258"/>
              <a:gd name="connsiteX23" fmla="*/ 978837 w 1411490"/>
              <a:gd name="connsiteY23" fmla="*/ 1313299 h 1356258"/>
              <a:gd name="connsiteX24" fmla="*/ 1006453 w 1411490"/>
              <a:gd name="connsiteY24" fmla="*/ 1301026 h 1356258"/>
              <a:gd name="connsiteX25" fmla="*/ 1040206 w 1411490"/>
              <a:gd name="connsiteY25" fmla="*/ 1273410 h 1356258"/>
              <a:gd name="connsiteX26" fmla="*/ 1058617 w 1411490"/>
              <a:gd name="connsiteY26" fmla="*/ 1239656 h 1356258"/>
              <a:gd name="connsiteX27" fmla="*/ 1067823 w 1411490"/>
              <a:gd name="connsiteY27" fmla="*/ 1227383 h 1356258"/>
              <a:gd name="connsiteX28" fmla="*/ 1119986 w 1411490"/>
              <a:gd name="connsiteY28" fmla="*/ 1159877 h 1356258"/>
              <a:gd name="connsiteX29" fmla="*/ 1132260 w 1411490"/>
              <a:gd name="connsiteY29" fmla="*/ 1150671 h 1356258"/>
              <a:gd name="connsiteX30" fmla="*/ 1150671 w 1411490"/>
              <a:gd name="connsiteY30" fmla="*/ 1129192 h 1356258"/>
              <a:gd name="connsiteX31" fmla="*/ 1159876 w 1411490"/>
              <a:gd name="connsiteY31" fmla="*/ 1123055 h 1356258"/>
              <a:gd name="connsiteX32" fmla="*/ 1181355 w 1411490"/>
              <a:gd name="connsiteY32" fmla="*/ 1101576 h 1356258"/>
              <a:gd name="connsiteX33" fmla="*/ 1218177 w 1411490"/>
              <a:gd name="connsiteY33" fmla="*/ 1070891 h 1356258"/>
              <a:gd name="connsiteX34" fmla="*/ 1233519 w 1411490"/>
              <a:gd name="connsiteY34" fmla="*/ 1052481 h 1356258"/>
              <a:gd name="connsiteX35" fmla="*/ 1239656 w 1411490"/>
              <a:gd name="connsiteY35" fmla="*/ 1043275 h 1356258"/>
              <a:gd name="connsiteX36" fmla="*/ 1264204 w 1411490"/>
              <a:gd name="connsiteY36" fmla="*/ 1018728 h 1356258"/>
              <a:gd name="connsiteX37" fmla="*/ 1291820 w 1411490"/>
              <a:gd name="connsiteY37" fmla="*/ 975769 h 1356258"/>
              <a:gd name="connsiteX38" fmla="*/ 1301025 w 1411490"/>
              <a:gd name="connsiteY38" fmla="*/ 945085 h 1356258"/>
              <a:gd name="connsiteX39" fmla="*/ 1313299 w 1411490"/>
              <a:gd name="connsiteY39" fmla="*/ 923605 h 1356258"/>
              <a:gd name="connsiteX40" fmla="*/ 1319436 w 1411490"/>
              <a:gd name="connsiteY40" fmla="*/ 908263 h 1356258"/>
              <a:gd name="connsiteX41" fmla="*/ 1322504 w 1411490"/>
              <a:gd name="connsiteY41" fmla="*/ 892921 h 1356258"/>
              <a:gd name="connsiteX42" fmla="*/ 1328641 w 1411490"/>
              <a:gd name="connsiteY42" fmla="*/ 874510 h 1356258"/>
              <a:gd name="connsiteX43" fmla="*/ 1334778 w 1411490"/>
              <a:gd name="connsiteY43" fmla="*/ 831552 h 1356258"/>
              <a:gd name="connsiteX44" fmla="*/ 1343984 w 1411490"/>
              <a:gd name="connsiteY44" fmla="*/ 813141 h 1356258"/>
              <a:gd name="connsiteX45" fmla="*/ 1362394 w 1411490"/>
              <a:gd name="connsiteY45" fmla="*/ 764046 h 1356258"/>
              <a:gd name="connsiteX46" fmla="*/ 1365463 w 1411490"/>
              <a:gd name="connsiteY46" fmla="*/ 745635 h 1356258"/>
              <a:gd name="connsiteX47" fmla="*/ 1371600 w 1411490"/>
              <a:gd name="connsiteY47" fmla="*/ 718019 h 1356258"/>
              <a:gd name="connsiteX48" fmla="*/ 1374668 w 1411490"/>
              <a:gd name="connsiteY48" fmla="*/ 705745 h 1356258"/>
              <a:gd name="connsiteX49" fmla="*/ 1380805 w 1411490"/>
              <a:gd name="connsiteY49" fmla="*/ 675061 h 1356258"/>
              <a:gd name="connsiteX50" fmla="*/ 1393079 w 1411490"/>
              <a:gd name="connsiteY50" fmla="*/ 604486 h 1356258"/>
              <a:gd name="connsiteX51" fmla="*/ 1405353 w 1411490"/>
              <a:gd name="connsiteY51" fmla="*/ 494022 h 1356258"/>
              <a:gd name="connsiteX52" fmla="*/ 1411490 w 1411490"/>
              <a:gd name="connsiteY52" fmla="*/ 472542 h 1356258"/>
              <a:gd name="connsiteX53" fmla="*/ 1405353 w 1411490"/>
              <a:gd name="connsiteY53" fmla="*/ 312983 h 1356258"/>
              <a:gd name="connsiteX54" fmla="*/ 1390010 w 1411490"/>
              <a:gd name="connsiteY54" fmla="*/ 279230 h 1356258"/>
              <a:gd name="connsiteX55" fmla="*/ 1383874 w 1411490"/>
              <a:gd name="connsiteY55" fmla="*/ 260819 h 1356258"/>
              <a:gd name="connsiteX56" fmla="*/ 1356257 w 1411490"/>
              <a:gd name="connsiteY56" fmla="*/ 220929 h 1356258"/>
              <a:gd name="connsiteX57" fmla="*/ 1343984 w 1411490"/>
              <a:gd name="connsiteY57" fmla="*/ 202518 h 1356258"/>
              <a:gd name="connsiteX58" fmla="*/ 1291820 w 1411490"/>
              <a:gd name="connsiteY58" fmla="*/ 153423 h 1356258"/>
              <a:gd name="connsiteX59" fmla="*/ 1236588 w 1411490"/>
              <a:gd name="connsiteY59" fmla="*/ 113533 h 1356258"/>
              <a:gd name="connsiteX60" fmla="*/ 1187492 w 1411490"/>
              <a:gd name="connsiteY60" fmla="*/ 92054 h 1356258"/>
              <a:gd name="connsiteX61" fmla="*/ 1135329 w 1411490"/>
              <a:gd name="connsiteY61" fmla="*/ 70575 h 1356258"/>
              <a:gd name="connsiteX62" fmla="*/ 1104644 w 1411490"/>
              <a:gd name="connsiteY62" fmla="*/ 61369 h 1356258"/>
              <a:gd name="connsiteX63" fmla="*/ 1064754 w 1411490"/>
              <a:gd name="connsiteY63" fmla="*/ 49095 h 1356258"/>
              <a:gd name="connsiteX64" fmla="*/ 1018727 w 1411490"/>
              <a:gd name="connsiteY64" fmla="*/ 33753 h 1356258"/>
              <a:gd name="connsiteX65" fmla="*/ 932810 w 1411490"/>
              <a:gd name="connsiteY65" fmla="*/ 24548 h 1356258"/>
              <a:gd name="connsiteX66" fmla="*/ 874510 w 1411490"/>
              <a:gd name="connsiteY66" fmla="*/ 18411 h 1356258"/>
              <a:gd name="connsiteX67" fmla="*/ 853031 w 1411490"/>
              <a:gd name="connsiteY67" fmla="*/ 15342 h 1356258"/>
              <a:gd name="connsiteX68" fmla="*/ 764045 w 1411490"/>
              <a:gd name="connsiteY68" fmla="*/ 6137 h 1356258"/>
              <a:gd name="connsiteX69" fmla="*/ 693471 w 1411490"/>
              <a:gd name="connsiteY69" fmla="*/ 3069 h 1356258"/>
              <a:gd name="connsiteX70" fmla="*/ 650512 w 1411490"/>
              <a:gd name="connsiteY70" fmla="*/ 0 h 1356258"/>
              <a:gd name="connsiteX71" fmla="*/ 592212 w 1411490"/>
              <a:gd name="connsiteY71" fmla="*/ 3069 h 1356258"/>
              <a:gd name="connsiteX72" fmla="*/ 564596 w 1411490"/>
              <a:gd name="connsiteY72" fmla="*/ 6137 h 1356258"/>
              <a:gd name="connsiteX73" fmla="*/ 524706 w 1411490"/>
              <a:gd name="connsiteY73" fmla="*/ 9205 h 1356258"/>
              <a:gd name="connsiteX74" fmla="*/ 475610 w 1411490"/>
              <a:gd name="connsiteY74" fmla="*/ 15342 h 1356258"/>
              <a:gd name="connsiteX75" fmla="*/ 454131 w 1411490"/>
              <a:gd name="connsiteY75" fmla="*/ 18411 h 1356258"/>
              <a:gd name="connsiteX76" fmla="*/ 420378 w 1411490"/>
              <a:gd name="connsiteY76" fmla="*/ 21479 h 1356258"/>
              <a:gd name="connsiteX77" fmla="*/ 392762 w 1411490"/>
              <a:gd name="connsiteY77" fmla="*/ 27616 h 1356258"/>
              <a:gd name="connsiteX78" fmla="*/ 371283 w 1411490"/>
              <a:gd name="connsiteY78" fmla="*/ 33753 h 1356258"/>
              <a:gd name="connsiteX79" fmla="*/ 349804 w 1411490"/>
              <a:gd name="connsiteY79" fmla="*/ 36822 h 1356258"/>
              <a:gd name="connsiteX80" fmla="*/ 306845 w 1411490"/>
              <a:gd name="connsiteY80" fmla="*/ 46027 h 1356258"/>
              <a:gd name="connsiteX81" fmla="*/ 294571 w 1411490"/>
              <a:gd name="connsiteY81" fmla="*/ 52164 h 1356258"/>
              <a:gd name="connsiteX82" fmla="*/ 263887 w 1411490"/>
              <a:gd name="connsiteY82" fmla="*/ 64438 h 1356258"/>
              <a:gd name="connsiteX83" fmla="*/ 248545 w 1411490"/>
              <a:gd name="connsiteY83" fmla="*/ 73643 h 1356258"/>
              <a:gd name="connsiteX84" fmla="*/ 202518 w 1411490"/>
              <a:gd name="connsiteY84" fmla="*/ 95122 h 1356258"/>
              <a:gd name="connsiteX85" fmla="*/ 193312 w 1411490"/>
              <a:gd name="connsiteY85" fmla="*/ 101259 h 1356258"/>
              <a:gd name="connsiteX86" fmla="*/ 181039 w 1411490"/>
              <a:gd name="connsiteY86" fmla="*/ 107396 h 1356258"/>
              <a:gd name="connsiteX87" fmla="*/ 168765 w 1411490"/>
              <a:gd name="connsiteY87" fmla="*/ 116601 h 1356258"/>
              <a:gd name="connsiteX88" fmla="*/ 159559 w 1411490"/>
              <a:gd name="connsiteY88" fmla="*/ 122738 h 1356258"/>
              <a:gd name="connsiteX89" fmla="*/ 147286 w 1411490"/>
              <a:gd name="connsiteY89" fmla="*/ 131944 h 1356258"/>
              <a:gd name="connsiteX90" fmla="*/ 135012 w 1411490"/>
              <a:gd name="connsiteY90" fmla="*/ 138081 h 1356258"/>
              <a:gd name="connsiteX91" fmla="*/ 98190 w 1411490"/>
              <a:gd name="connsiteY91" fmla="*/ 171834 h 1356258"/>
              <a:gd name="connsiteX92" fmla="*/ 82848 w 1411490"/>
              <a:gd name="connsiteY92" fmla="*/ 184107 h 1356258"/>
              <a:gd name="connsiteX93" fmla="*/ 64437 w 1411490"/>
              <a:gd name="connsiteY93" fmla="*/ 202518 h 1356258"/>
              <a:gd name="connsiteX94" fmla="*/ 58300 w 1411490"/>
              <a:gd name="connsiteY94" fmla="*/ 214792 h 1356258"/>
              <a:gd name="connsiteX95" fmla="*/ 49095 w 1411490"/>
              <a:gd name="connsiteY95" fmla="*/ 220929 h 1356258"/>
              <a:gd name="connsiteX96" fmla="*/ 39890 w 1411490"/>
              <a:gd name="connsiteY96" fmla="*/ 230134 h 1356258"/>
              <a:gd name="connsiteX97" fmla="*/ 27616 w 1411490"/>
              <a:gd name="connsiteY97" fmla="*/ 251614 h 1356258"/>
              <a:gd name="connsiteX98" fmla="*/ 15342 w 1411490"/>
              <a:gd name="connsiteY98" fmla="*/ 273093 h 1356258"/>
              <a:gd name="connsiteX99" fmla="*/ 12274 w 1411490"/>
              <a:gd name="connsiteY99" fmla="*/ 285367 h 1356258"/>
              <a:gd name="connsiteX100" fmla="*/ 9205 w 1411490"/>
              <a:gd name="connsiteY100" fmla="*/ 294572 h 1356258"/>
              <a:gd name="connsiteX101" fmla="*/ 15342 w 1411490"/>
              <a:gd name="connsiteY101" fmla="*/ 312983 h 1356258"/>
              <a:gd name="connsiteX102" fmla="*/ 0 w 1411490"/>
              <a:gd name="connsiteY102" fmla="*/ 300709 h 1356258"/>
              <a:gd name="connsiteX0" fmla="*/ 0 w 1411490"/>
              <a:gd name="connsiteY0" fmla="*/ 300709 h 1361148"/>
              <a:gd name="connsiteX1" fmla="*/ 0 w 1411490"/>
              <a:gd name="connsiteY1" fmla="*/ 300709 h 1361148"/>
              <a:gd name="connsiteX2" fmla="*/ 24547 w 1411490"/>
              <a:gd name="connsiteY2" fmla="*/ 368215 h 1361148"/>
              <a:gd name="connsiteX3" fmla="*/ 39890 w 1411490"/>
              <a:gd name="connsiteY3" fmla="*/ 512432 h 1361148"/>
              <a:gd name="connsiteX4" fmla="*/ 42958 w 1411490"/>
              <a:gd name="connsiteY4" fmla="*/ 536980 h 1361148"/>
              <a:gd name="connsiteX5" fmla="*/ 58300 w 1411490"/>
              <a:gd name="connsiteY5" fmla="*/ 625965 h 1361148"/>
              <a:gd name="connsiteX6" fmla="*/ 92053 w 1411490"/>
              <a:gd name="connsiteY6" fmla="*/ 760977 h 1361148"/>
              <a:gd name="connsiteX7" fmla="*/ 110464 w 1411490"/>
              <a:gd name="connsiteY7" fmla="*/ 840757 h 1361148"/>
              <a:gd name="connsiteX8" fmla="*/ 116601 w 1411490"/>
              <a:gd name="connsiteY8" fmla="*/ 871442 h 1361148"/>
              <a:gd name="connsiteX9" fmla="*/ 153423 w 1411490"/>
              <a:gd name="connsiteY9" fmla="*/ 981906 h 1361148"/>
              <a:gd name="connsiteX10" fmla="*/ 162628 w 1411490"/>
              <a:gd name="connsiteY10" fmla="*/ 997248 h 1361148"/>
              <a:gd name="connsiteX11" fmla="*/ 223997 w 1411490"/>
              <a:gd name="connsiteY11" fmla="*/ 1107713 h 1361148"/>
              <a:gd name="connsiteX12" fmla="*/ 288435 w 1411490"/>
              <a:gd name="connsiteY12" fmla="*/ 1175219 h 1361148"/>
              <a:gd name="connsiteX13" fmla="*/ 322188 w 1411490"/>
              <a:gd name="connsiteY13" fmla="*/ 1196698 h 1361148"/>
              <a:gd name="connsiteX14" fmla="*/ 340598 w 1411490"/>
              <a:gd name="connsiteY14" fmla="*/ 1212040 h 1361148"/>
              <a:gd name="connsiteX15" fmla="*/ 368214 w 1411490"/>
              <a:gd name="connsiteY15" fmla="*/ 1227383 h 1361148"/>
              <a:gd name="connsiteX16" fmla="*/ 423447 w 1411490"/>
              <a:gd name="connsiteY16" fmla="*/ 1261136 h 1361148"/>
              <a:gd name="connsiteX17" fmla="*/ 751771 w 1411490"/>
              <a:gd name="connsiteY17" fmla="*/ 1356258 h 1361148"/>
              <a:gd name="connsiteX18" fmla="*/ 874510 w 1411490"/>
              <a:gd name="connsiteY18" fmla="*/ 1347052 h 1361148"/>
              <a:gd name="connsiteX19" fmla="*/ 905194 w 1411490"/>
              <a:gd name="connsiteY19" fmla="*/ 1343984 h 1361148"/>
              <a:gd name="connsiteX20" fmla="*/ 920537 w 1411490"/>
              <a:gd name="connsiteY20" fmla="*/ 1337847 h 1361148"/>
              <a:gd name="connsiteX21" fmla="*/ 948153 w 1411490"/>
              <a:gd name="connsiteY21" fmla="*/ 1331710 h 1361148"/>
              <a:gd name="connsiteX22" fmla="*/ 978837 w 1411490"/>
              <a:gd name="connsiteY22" fmla="*/ 1313299 h 1361148"/>
              <a:gd name="connsiteX23" fmla="*/ 1006453 w 1411490"/>
              <a:gd name="connsiteY23" fmla="*/ 1301026 h 1361148"/>
              <a:gd name="connsiteX24" fmla="*/ 1040206 w 1411490"/>
              <a:gd name="connsiteY24" fmla="*/ 1273410 h 1361148"/>
              <a:gd name="connsiteX25" fmla="*/ 1058617 w 1411490"/>
              <a:gd name="connsiteY25" fmla="*/ 1239656 h 1361148"/>
              <a:gd name="connsiteX26" fmla="*/ 1067823 w 1411490"/>
              <a:gd name="connsiteY26" fmla="*/ 1227383 h 1361148"/>
              <a:gd name="connsiteX27" fmla="*/ 1119986 w 1411490"/>
              <a:gd name="connsiteY27" fmla="*/ 1159877 h 1361148"/>
              <a:gd name="connsiteX28" fmla="*/ 1132260 w 1411490"/>
              <a:gd name="connsiteY28" fmla="*/ 1150671 h 1361148"/>
              <a:gd name="connsiteX29" fmla="*/ 1150671 w 1411490"/>
              <a:gd name="connsiteY29" fmla="*/ 1129192 h 1361148"/>
              <a:gd name="connsiteX30" fmla="*/ 1159876 w 1411490"/>
              <a:gd name="connsiteY30" fmla="*/ 1123055 h 1361148"/>
              <a:gd name="connsiteX31" fmla="*/ 1181355 w 1411490"/>
              <a:gd name="connsiteY31" fmla="*/ 1101576 h 1361148"/>
              <a:gd name="connsiteX32" fmla="*/ 1218177 w 1411490"/>
              <a:gd name="connsiteY32" fmla="*/ 1070891 h 1361148"/>
              <a:gd name="connsiteX33" fmla="*/ 1233519 w 1411490"/>
              <a:gd name="connsiteY33" fmla="*/ 1052481 h 1361148"/>
              <a:gd name="connsiteX34" fmla="*/ 1239656 w 1411490"/>
              <a:gd name="connsiteY34" fmla="*/ 1043275 h 1361148"/>
              <a:gd name="connsiteX35" fmla="*/ 1264204 w 1411490"/>
              <a:gd name="connsiteY35" fmla="*/ 1018728 h 1361148"/>
              <a:gd name="connsiteX36" fmla="*/ 1291820 w 1411490"/>
              <a:gd name="connsiteY36" fmla="*/ 975769 h 1361148"/>
              <a:gd name="connsiteX37" fmla="*/ 1301025 w 1411490"/>
              <a:gd name="connsiteY37" fmla="*/ 945085 h 1361148"/>
              <a:gd name="connsiteX38" fmla="*/ 1313299 w 1411490"/>
              <a:gd name="connsiteY38" fmla="*/ 923605 h 1361148"/>
              <a:gd name="connsiteX39" fmla="*/ 1319436 w 1411490"/>
              <a:gd name="connsiteY39" fmla="*/ 908263 h 1361148"/>
              <a:gd name="connsiteX40" fmla="*/ 1322504 w 1411490"/>
              <a:gd name="connsiteY40" fmla="*/ 892921 h 1361148"/>
              <a:gd name="connsiteX41" fmla="*/ 1328641 w 1411490"/>
              <a:gd name="connsiteY41" fmla="*/ 874510 h 1361148"/>
              <a:gd name="connsiteX42" fmla="*/ 1334778 w 1411490"/>
              <a:gd name="connsiteY42" fmla="*/ 831552 h 1361148"/>
              <a:gd name="connsiteX43" fmla="*/ 1343984 w 1411490"/>
              <a:gd name="connsiteY43" fmla="*/ 813141 h 1361148"/>
              <a:gd name="connsiteX44" fmla="*/ 1362394 w 1411490"/>
              <a:gd name="connsiteY44" fmla="*/ 764046 h 1361148"/>
              <a:gd name="connsiteX45" fmla="*/ 1365463 w 1411490"/>
              <a:gd name="connsiteY45" fmla="*/ 745635 h 1361148"/>
              <a:gd name="connsiteX46" fmla="*/ 1371600 w 1411490"/>
              <a:gd name="connsiteY46" fmla="*/ 718019 h 1361148"/>
              <a:gd name="connsiteX47" fmla="*/ 1374668 w 1411490"/>
              <a:gd name="connsiteY47" fmla="*/ 705745 h 1361148"/>
              <a:gd name="connsiteX48" fmla="*/ 1380805 w 1411490"/>
              <a:gd name="connsiteY48" fmla="*/ 675061 h 1361148"/>
              <a:gd name="connsiteX49" fmla="*/ 1393079 w 1411490"/>
              <a:gd name="connsiteY49" fmla="*/ 604486 h 1361148"/>
              <a:gd name="connsiteX50" fmla="*/ 1405353 w 1411490"/>
              <a:gd name="connsiteY50" fmla="*/ 494022 h 1361148"/>
              <a:gd name="connsiteX51" fmla="*/ 1411490 w 1411490"/>
              <a:gd name="connsiteY51" fmla="*/ 472542 h 1361148"/>
              <a:gd name="connsiteX52" fmla="*/ 1405353 w 1411490"/>
              <a:gd name="connsiteY52" fmla="*/ 312983 h 1361148"/>
              <a:gd name="connsiteX53" fmla="*/ 1390010 w 1411490"/>
              <a:gd name="connsiteY53" fmla="*/ 279230 h 1361148"/>
              <a:gd name="connsiteX54" fmla="*/ 1383874 w 1411490"/>
              <a:gd name="connsiteY54" fmla="*/ 260819 h 1361148"/>
              <a:gd name="connsiteX55" fmla="*/ 1356257 w 1411490"/>
              <a:gd name="connsiteY55" fmla="*/ 220929 h 1361148"/>
              <a:gd name="connsiteX56" fmla="*/ 1343984 w 1411490"/>
              <a:gd name="connsiteY56" fmla="*/ 202518 h 1361148"/>
              <a:gd name="connsiteX57" fmla="*/ 1291820 w 1411490"/>
              <a:gd name="connsiteY57" fmla="*/ 153423 h 1361148"/>
              <a:gd name="connsiteX58" fmla="*/ 1236588 w 1411490"/>
              <a:gd name="connsiteY58" fmla="*/ 113533 h 1361148"/>
              <a:gd name="connsiteX59" fmla="*/ 1187492 w 1411490"/>
              <a:gd name="connsiteY59" fmla="*/ 92054 h 1361148"/>
              <a:gd name="connsiteX60" fmla="*/ 1135329 w 1411490"/>
              <a:gd name="connsiteY60" fmla="*/ 70575 h 1361148"/>
              <a:gd name="connsiteX61" fmla="*/ 1104644 w 1411490"/>
              <a:gd name="connsiteY61" fmla="*/ 61369 h 1361148"/>
              <a:gd name="connsiteX62" fmla="*/ 1064754 w 1411490"/>
              <a:gd name="connsiteY62" fmla="*/ 49095 h 1361148"/>
              <a:gd name="connsiteX63" fmla="*/ 1018727 w 1411490"/>
              <a:gd name="connsiteY63" fmla="*/ 33753 h 1361148"/>
              <a:gd name="connsiteX64" fmla="*/ 932810 w 1411490"/>
              <a:gd name="connsiteY64" fmla="*/ 24548 h 1361148"/>
              <a:gd name="connsiteX65" fmla="*/ 874510 w 1411490"/>
              <a:gd name="connsiteY65" fmla="*/ 18411 h 1361148"/>
              <a:gd name="connsiteX66" fmla="*/ 853031 w 1411490"/>
              <a:gd name="connsiteY66" fmla="*/ 15342 h 1361148"/>
              <a:gd name="connsiteX67" fmla="*/ 764045 w 1411490"/>
              <a:gd name="connsiteY67" fmla="*/ 6137 h 1361148"/>
              <a:gd name="connsiteX68" fmla="*/ 693471 w 1411490"/>
              <a:gd name="connsiteY68" fmla="*/ 3069 h 1361148"/>
              <a:gd name="connsiteX69" fmla="*/ 650512 w 1411490"/>
              <a:gd name="connsiteY69" fmla="*/ 0 h 1361148"/>
              <a:gd name="connsiteX70" fmla="*/ 592212 w 1411490"/>
              <a:gd name="connsiteY70" fmla="*/ 3069 h 1361148"/>
              <a:gd name="connsiteX71" fmla="*/ 564596 w 1411490"/>
              <a:gd name="connsiteY71" fmla="*/ 6137 h 1361148"/>
              <a:gd name="connsiteX72" fmla="*/ 524706 w 1411490"/>
              <a:gd name="connsiteY72" fmla="*/ 9205 h 1361148"/>
              <a:gd name="connsiteX73" fmla="*/ 475610 w 1411490"/>
              <a:gd name="connsiteY73" fmla="*/ 15342 h 1361148"/>
              <a:gd name="connsiteX74" fmla="*/ 454131 w 1411490"/>
              <a:gd name="connsiteY74" fmla="*/ 18411 h 1361148"/>
              <a:gd name="connsiteX75" fmla="*/ 420378 w 1411490"/>
              <a:gd name="connsiteY75" fmla="*/ 21479 h 1361148"/>
              <a:gd name="connsiteX76" fmla="*/ 392762 w 1411490"/>
              <a:gd name="connsiteY76" fmla="*/ 27616 h 1361148"/>
              <a:gd name="connsiteX77" fmla="*/ 371283 w 1411490"/>
              <a:gd name="connsiteY77" fmla="*/ 33753 h 1361148"/>
              <a:gd name="connsiteX78" fmla="*/ 349804 w 1411490"/>
              <a:gd name="connsiteY78" fmla="*/ 36822 h 1361148"/>
              <a:gd name="connsiteX79" fmla="*/ 306845 w 1411490"/>
              <a:gd name="connsiteY79" fmla="*/ 46027 h 1361148"/>
              <a:gd name="connsiteX80" fmla="*/ 294571 w 1411490"/>
              <a:gd name="connsiteY80" fmla="*/ 52164 h 1361148"/>
              <a:gd name="connsiteX81" fmla="*/ 263887 w 1411490"/>
              <a:gd name="connsiteY81" fmla="*/ 64438 h 1361148"/>
              <a:gd name="connsiteX82" fmla="*/ 248545 w 1411490"/>
              <a:gd name="connsiteY82" fmla="*/ 73643 h 1361148"/>
              <a:gd name="connsiteX83" fmla="*/ 202518 w 1411490"/>
              <a:gd name="connsiteY83" fmla="*/ 95122 h 1361148"/>
              <a:gd name="connsiteX84" fmla="*/ 193312 w 1411490"/>
              <a:gd name="connsiteY84" fmla="*/ 101259 h 1361148"/>
              <a:gd name="connsiteX85" fmla="*/ 181039 w 1411490"/>
              <a:gd name="connsiteY85" fmla="*/ 107396 h 1361148"/>
              <a:gd name="connsiteX86" fmla="*/ 168765 w 1411490"/>
              <a:gd name="connsiteY86" fmla="*/ 116601 h 1361148"/>
              <a:gd name="connsiteX87" fmla="*/ 159559 w 1411490"/>
              <a:gd name="connsiteY87" fmla="*/ 122738 h 1361148"/>
              <a:gd name="connsiteX88" fmla="*/ 147286 w 1411490"/>
              <a:gd name="connsiteY88" fmla="*/ 131944 h 1361148"/>
              <a:gd name="connsiteX89" fmla="*/ 135012 w 1411490"/>
              <a:gd name="connsiteY89" fmla="*/ 138081 h 1361148"/>
              <a:gd name="connsiteX90" fmla="*/ 98190 w 1411490"/>
              <a:gd name="connsiteY90" fmla="*/ 171834 h 1361148"/>
              <a:gd name="connsiteX91" fmla="*/ 82848 w 1411490"/>
              <a:gd name="connsiteY91" fmla="*/ 184107 h 1361148"/>
              <a:gd name="connsiteX92" fmla="*/ 64437 w 1411490"/>
              <a:gd name="connsiteY92" fmla="*/ 202518 h 1361148"/>
              <a:gd name="connsiteX93" fmla="*/ 58300 w 1411490"/>
              <a:gd name="connsiteY93" fmla="*/ 214792 h 1361148"/>
              <a:gd name="connsiteX94" fmla="*/ 49095 w 1411490"/>
              <a:gd name="connsiteY94" fmla="*/ 220929 h 1361148"/>
              <a:gd name="connsiteX95" fmla="*/ 39890 w 1411490"/>
              <a:gd name="connsiteY95" fmla="*/ 230134 h 1361148"/>
              <a:gd name="connsiteX96" fmla="*/ 27616 w 1411490"/>
              <a:gd name="connsiteY96" fmla="*/ 251614 h 1361148"/>
              <a:gd name="connsiteX97" fmla="*/ 15342 w 1411490"/>
              <a:gd name="connsiteY97" fmla="*/ 273093 h 1361148"/>
              <a:gd name="connsiteX98" fmla="*/ 12274 w 1411490"/>
              <a:gd name="connsiteY98" fmla="*/ 285367 h 1361148"/>
              <a:gd name="connsiteX99" fmla="*/ 9205 w 1411490"/>
              <a:gd name="connsiteY99" fmla="*/ 294572 h 1361148"/>
              <a:gd name="connsiteX100" fmla="*/ 15342 w 1411490"/>
              <a:gd name="connsiteY100" fmla="*/ 312983 h 1361148"/>
              <a:gd name="connsiteX101" fmla="*/ 0 w 1411490"/>
              <a:gd name="connsiteY101" fmla="*/ 300709 h 1361148"/>
              <a:gd name="connsiteX0" fmla="*/ 0 w 1411490"/>
              <a:gd name="connsiteY0" fmla="*/ 300709 h 1360633"/>
              <a:gd name="connsiteX1" fmla="*/ 0 w 1411490"/>
              <a:gd name="connsiteY1" fmla="*/ 300709 h 1360633"/>
              <a:gd name="connsiteX2" fmla="*/ 24547 w 1411490"/>
              <a:gd name="connsiteY2" fmla="*/ 368215 h 1360633"/>
              <a:gd name="connsiteX3" fmla="*/ 39890 w 1411490"/>
              <a:gd name="connsiteY3" fmla="*/ 512432 h 1360633"/>
              <a:gd name="connsiteX4" fmla="*/ 42958 w 1411490"/>
              <a:gd name="connsiteY4" fmla="*/ 536980 h 1360633"/>
              <a:gd name="connsiteX5" fmla="*/ 58300 w 1411490"/>
              <a:gd name="connsiteY5" fmla="*/ 625965 h 1360633"/>
              <a:gd name="connsiteX6" fmla="*/ 92053 w 1411490"/>
              <a:gd name="connsiteY6" fmla="*/ 760977 h 1360633"/>
              <a:gd name="connsiteX7" fmla="*/ 110464 w 1411490"/>
              <a:gd name="connsiteY7" fmla="*/ 840757 h 1360633"/>
              <a:gd name="connsiteX8" fmla="*/ 116601 w 1411490"/>
              <a:gd name="connsiteY8" fmla="*/ 871442 h 1360633"/>
              <a:gd name="connsiteX9" fmla="*/ 153423 w 1411490"/>
              <a:gd name="connsiteY9" fmla="*/ 981906 h 1360633"/>
              <a:gd name="connsiteX10" fmla="*/ 162628 w 1411490"/>
              <a:gd name="connsiteY10" fmla="*/ 997248 h 1360633"/>
              <a:gd name="connsiteX11" fmla="*/ 223997 w 1411490"/>
              <a:gd name="connsiteY11" fmla="*/ 1107713 h 1360633"/>
              <a:gd name="connsiteX12" fmla="*/ 288435 w 1411490"/>
              <a:gd name="connsiteY12" fmla="*/ 1175219 h 1360633"/>
              <a:gd name="connsiteX13" fmla="*/ 322188 w 1411490"/>
              <a:gd name="connsiteY13" fmla="*/ 1196698 h 1360633"/>
              <a:gd name="connsiteX14" fmla="*/ 340598 w 1411490"/>
              <a:gd name="connsiteY14" fmla="*/ 1212040 h 1360633"/>
              <a:gd name="connsiteX15" fmla="*/ 368214 w 1411490"/>
              <a:gd name="connsiteY15" fmla="*/ 1227383 h 1360633"/>
              <a:gd name="connsiteX16" fmla="*/ 423447 w 1411490"/>
              <a:gd name="connsiteY16" fmla="*/ 1261136 h 1360633"/>
              <a:gd name="connsiteX17" fmla="*/ 751771 w 1411490"/>
              <a:gd name="connsiteY17" fmla="*/ 1356258 h 1360633"/>
              <a:gd name="connsiteX18" fmla="*/ 905194 w 1411490"/>
              <a:gd name="connsiteY18" fmla="*/ 1343984 h 1360633"/>
              <a:gd name="connsiteX19" fmla="*/ 920537 w 1411490"/>
              <a:gd name="connsiteY19" fmla="*/ 1337847 h 1360633"/>
              <a:gd name="connsiteX20" fmla="*/ 948153 w 1411490"/>
              <a:gd name="connsiteY20" fmla="*/ 1331710 h 1360633"/>
              <a:gd name="connsiteX21" fmla="*/ 978837 w 1411490"/>
              <a:gd name="connsiteY21" fmla="*/ 1313299 h 1360633"/>
              <a:gd name="connsiteX22" fmla="*/ 1006453 w 1411490"/>
              <a:gd name="connsiteY22" fmla="*/ 1301026 h 1360633"/>
              <a:gd name="connsiteX23" fmla="*/ 1040206 w 1411490"/>
              <a:gd name="connsiteY23" fmla="*/ 1273410 h 1360633"/>
              <a:gd name="connsiteX24" fmla="*/ 1058617 w 1411490"/>
              <a:gd name="connsiteY24" fmla="*/ 1239656 h 1360633"/>
              <a:gd name="connsiteX25" fmla="*/ 1067823 w 1411490"/>
              <a:gd name="connsiteY25" fmla="*/ 1227383 h 1360633"/>
              <a:gd name="connsiteX26" fmla="*/ 1119986 w 1411490"/>
              <a:gd name="connsiteY26" fmla="*/ 1159877 h 1360633"/>
              <a:gd name="connsiteX27" fmla="*/ 1132260 w 1411490"/>
              <a:gd name="connsiteY27" fmla="*/ 1150671 h 1360633"/>
              <a:gd name="connsiteX28" fmla="*/ 1150671 w 1411490"/>
              <a:gd name="connsiteY28" fmla="*/ 1129192 h 1360633"/>
              <a:gd name="connsiteX29" fmla="*/ 1159876 w 1411490"/>
              <a:gd name="connsiteY29" fmla="*/ 1123055 h 1360633"/>
              <a:gd name="connsiteX30" fmla="*/ 1181355 w 1411490"/>
              <a:gd name="connsiteY30" fmla="*/ 1101576 h 1360633"/>
              <a:gd name="connsiteX31" fmla="*/ 1218177 w 1411490"/>
              <a:gd name="connsiteY31" fmla="*/ 1070891 h 1360633"/>
              <a:gd name="connsiteX32" fmla="*/ 1233519 w 1411490"/>
              <a:gd name="connsiteY32" fmla="*/ 1052481 h 1360633"/>
              <a:gd name="connsiteX33" fmla="*/ 1239656 w 1411490"/>
              <a:gd name="connsiteY33" fmla="*/ 1043275 h 1360633"/>
              <a:gd name="connsiteX34" fmla="*/ 1264204 w 1411490"/>
              <a:gd name="connsiteY34" fmla="*/ 1018728 h 1360633"/>
              <a:gd name="connsiteX35" fmla="*/ 1291820 w 1411490"/>
              <a:gd name="connsiteY35" fmla="*/ 975769 h 1360633"/>
              <a:gd name="connsiteX36" fmla="*/ 1301025 w 1411490"/>
              <a:gd name="connsiteY36" fmla="*/ 945085 h 1360633"/>
              <a:gd name="connsiteX37" fmla="*/ 1313299 w 1411490"/>
              <a:gd name="connsiteY37" fmla="*/ 923605 h 1360633"/>
              <a:gd name="connsiteX38" fmla="*/ 1319436 w 1411490"/>
              <a:gd name="connsiteY38" fmla="*/ 908263 h 1360633"/>
              <a:gd name="connsiteX39" fmla="*/ 1322504 w 1411490"/>
              <a:gd name="connsiteY39" fmla="*/ 892921 h 1360633"/>
              <a:gd name="connsiteX40" fmla="*/ 1328641 w 1411490"/>
              <a:gd name="connsiteY40" fmla="*/ 874510 h 1360633"/>
              <a:gd name="connsiteX41" fmla="*/ 1334778 w 1411490"/>
              <a:gd name="connsiteY41" fmla="*/ 831552 h 1360633"/>
              <a:gd name="connsiteX42" fmla="*/ 1343984 w 1411490"/>
              <a:gd name="connsiteY42" fmla="*/ 813141 h 1360633"/>
              <a:gd name="connsiteX43" fmla="*/ 1362394 w 1411490"/>
              <a:gd name="connsiteY43" fmla="*/ 764046 h 1360633"/>
              <a:gd name="connsiteX44" fmla="*/ 1365463 w 1411490"/>
              <a:gd name="connsiteY44" fmla="*/ 745635 h 1360633"/>
              <a:gd name="connsiteX45" fmla="*/ 1371600 w 1411490"/>
              <a:gd name="connsiteY45" fmla="*/ 718019 h 1360633"/>
              <a:gd name="connsiteX46" fmla="*/ 1374668 w 1411490"/>
              <a:gd name="connsiteY46" fmla="*/ 705745 h 1360633"/>
              <a:gd name="connsiteX47" fmla="*/ 1380805 w 1411490"/>
              <a:gd name="connsiteY47" fmla="*/ 675061 h 1360633"/>
              <a:gd name="connsiteX48" fmla="*/ 1393079 w 1411490"/>
              <a:gd name="connsiteY48" fmla="*/ 604486 h 1360633"/>
              <a:gd name="connsiteX49" fmla="*/ 1405353 w 1411490"/>
              <a:gd name="connsiteY49" fmla="*/ 494022 h 1360633"/>
              <a:gd name="connsiteX50" fmla="*/ 1411490 w 1411490"/>
              <a:gd name="connsiteY50" fmla="*/ 472542 h 1360633"/>
              <a:gd name="connsiteX51" fmla="*/ 1405353 w 1411490"/>
              <a:gd name="connsiteY51" fmla="*/ 312983 h 1360633"/>
              <a:gd name="connsiteX52" fmla="*/ 1390010 w 1411490"/>
              <a:gd name="connsiteY52" fmla="*/ 279230 h 1360633"/>
              <a:gd name="connsiteX53" fmla="*/ 1383874 w 1411490"/>
              <a:gd name="connsiteY53" fmla="*/ 260819 h 1360633"/>
              <a:gd name="connsiteX54" fmla="*/ 1356257 w 1411490"/>
              <a:gd name="connsiteY54" fmla="*/ 220929 h 1360633"/>
              <a:gd name="connsiteX55" fmla="*/ 1343984 w 1411490"/>
              <a:gd name="connsiteY55" fmla="*/ 202518 h 1360633"/>
              <a:gd name="connsiteX56" fmla="*/ 1291820 w 1411490"/>
              <a:gd name="connsiteY56" fmla="*/ 153423 h 1360633"/>
              <a:gd name="connsiteX57" fmla="*/ 1236588 w 1411490"/>
              <a:gd name="connsiteY57" fmla="*/ 113533 h 1360633"/>
              <a:gd name="connsiteX58" fmla="*/ 1187492 w 1411490"/>
              <a:gd name="connsiteY58" fmla="*/ 92054 h 1360633"/>
              <a:gd name="connsiteX59" fmla="*/ 1135329 w 1411490"/>
              <a:gd name="connsiteY59" fmla="*/ 70575 h 1360633"/>
              <a:gd name="connsiteX60" fmla="*/ 1104644 w 1411490"/>
              <a:gd name="connsiteY60" fmla="*/ 61369 h 1360633"/>
              <a:gd name="connsiteX61" fmla="*/ 1064754 w 1411490"/>
              <a:gd name="connsiteY61" fmla="*/ 49095 h 1360633"/>
              <a:gd name="connsiteX62" fmla="*/ 1018727 w 1411490"/>
              <a:gd name="connsiteY62" fmla="*/ 33753 h 1360633"/>
              <a:gd name="connsiteX63" fmla="*/ 932810 w 1411490"/>
              <a:gd name="connsiteY63" fmla="*/ 24548 h 1360633"/>
              <a:gd name="connsiteX64" fmla="*/ 874510 w 1411490"/>
              <a:gd name="connsiteY64" fmla="*/ 18411 h 1360633"/>
              <a:gd name="connsiteX65" fmla="*/ 853031 w 1411490"/>
              <a:gd name="connsiteY65" fmla="*/ 15342 h 1360633"/>
              <a:gd name="connsiteX66" fmla="*/ 764045 w 1411490"/>
              <a:gd name="connsiteY66" fmla="*/ 6137 h 1360633"/>
              <a:gd name="connsiteX67" fmla="*/ 693471 w 1411490"/>
              <a:gd name="connsiteY67" fmla="*/ 3069 h 1360633"/>
              <a:gd name="connsiteX68" fmla="*/ 650512 w 1411490"/>
              <a:gd name="connsiteY68" fmla="*/ 0 h 1360633"/>
              <a:gd name="connsiteX69" fmla="*/ 592212 w 1411490"/>
              <a:gd name="connsiteY69" fmla="*/ 3069 h 1360633"/>
              <a:gd name="connsiteX70" fmla="*/ 564596 w 1411490"/>
              <a:gd name="connsiteY70" fmla="*/ 6137 h 1360633"/>
              <a:gd name="connsiteX71" fmla="*/ 524706 w 1411490"/>
              <a:gd name="connsiteY71" fmla="*/ 9205 h 1360633"/>
              <a:gd name="connsiteX72" fmla="*/ 475610 w 1411490"/>
              <a:gd name="connsiteY72" fmla="*/ 15342 h 1360633"/>
              <a:gd name="connsiteX73" fmla="*/ 454131 w 1411490"/>
              <a:gd name="connsiteY73" fmla="*/ 18411 h 1360633"/>
              <a:gd name="connsiteX74" fmla="*/ 420378 w 1411490"/>
              <a:gd name="connsiteY74" fmla="*/ 21479 h 1360633"/>
              <a:gd name="connsiteX75" fmla="*/ 392762 w 1411490"/>
              <a:gd name="connsiteY75" fmla="*/ 27616 h 1360633"/>
              <a:gd name="connsiteX76" fmla="*/ 371283 w 1411490"/>
              <a:gd name="connsiteY76" fmla="*/ 33753 h 1360633"/>
              <a:gd name="connsiteX77" fmla="*/ 349804 w 1411490"/>
              <a:gd name="connsiteY77" fmla="*/ 36822 h 1360633"/>
              <a:gd name="connsiteX78" fmla="*/ 306845 w 1411490"/>
              <a:gd name="connsiteY78" fmla="*/ 46027 h 1360633"/>
              <a:gd name="connsiteX79" fmla="*/ 294571 w 1411490"/>
              <a:gd name="connsiteY79" fmla="*/ 52164 h 1360633"/>
              <a:gd name="connsiteX80" fmla="*/ 263887 w 1411490"/>
              <a:gd name="connsiteY80" fmla="*/ 64438 h 1360633"/>
              <a:gd name="connsiteX81" fmla="*/ 248545 w 1411490"/>
              <a:gd name="connsiteY81" fmla="*/ 73643 h 1360633"/>
              <a:gd name="connsiteX82" fmla="*/ 202518 w 1411490"/>
              <a:gd name="connsiteY82" fmla="*/ 95122 h 1360633"/>
              <a:gd name="connsiteX83" fmla="*/ 193312 w 1411490"/>
              <a:gd name="connsiteY83" fmla="*/ 101259 h 1360633"/>
              <a:gd name="connsiteX84" fmla="*/ 181039 w 1411490"/>
              <a:gd name="connsiteY84" fmla="*/ 107396 h 1360633"/>
              <a:gd name="connsiteX85" fmla="*/ 168765 w 1411490"/>
              <a:gd name="connsiteY85" fmla="*/ 116601 h 1360633"/>
              <a:gd name="connsiteX86" fmla="*/ 159559 w 1411490"/>
              <a:gd name="connsiteY86" fmla="*/ 122738 h 1360633"/>
              <a:gd name="connsiteX87" fmla="*/ 147286 w 1411490"/>
              <a:gd name="connsiteY87" fmla="*/ 131944 h 1360633"/>
              <a:gd name="connsiteX88" fmla="*/ 135012 w 1411490"/>
              <a:gd name="connsiteY88" fmla="*/ 138081 h 1360633"/>
              <a:gd name="connsiteX89" fmla="*/ 98190 w 1411490"/>
              <a:gd name="connsiteY89" fmla="*/ 171834 h 1360633"/>
              <a:gd name="connsiteX90" fmla="*/ 82848 w 1411490"/>
              <a:gd name="connsiteY90" fmla="*/ 184107 h 1360633"/>
              <a:gd name="connsiteX91" fmla="*/ 64437 w 1411490"/>
              <a:gd name="connsiteY91" fmla="*/ 202518 h 1360633"/>
              <a:gd name="connsiteX92" fmla="*/ 58300 w 1411490"/>
              <a:gd name="connsiteY92" fmla="*/ 214792 h 1360633"/>
              <a:gd name="connsiteX93" fmla="*/ 49095 w 1411490"/>
              <a:gd name="connsiteY93" fmla="*/ 220929 h 1360633"/>
              <a:gd name="connsiteX94" fmla="*/ 39890 w 1411490"/>
              <a:gd name="connsiteY94" fmla="*/ 230134 h 1360633"/>
              <a:gd name="connsiteX95" fmla="*/ 27616 w 1411490"/>
              <a:gd name="connsiteY95" fmla="*/ 251614 h 1360633"/>
              <a:gd name="connsiteX96" fmla="*/ 15342 w 1411490"/>
              <a:gd name="connsiteY96" fmla="*/ 273093 h 1360633"/>
              <a:gd name="connsiteX97" fmla="*/ 12274 w 1411490"/>
              <a:gd name="connsiteY97" fmla="*/ 285367 h 1360633"/>
              <a:gd name="connsiteX98" fmla="*/ 9205 w 1411490"/>
              <a:gd name="connsiteY98" fmla="*/ 294572 h 1360633"/>
              <a:gd name="connsiteX99" fmla="*/ 15342 w 1411490"/>
              <a:gd name="connsiteY99" fmla="*/ 312983 h 1360633"/>
              <a:gd name="connsiteX100" fmla="*/ 0 w 1411490"/>
              <a:gd name="connsiteY100" fmla="*/ 300709 h 1360633"/>
              <a:gd name="connsiteX0" fmla="*/ 0 w 1411490"/>
              <a:gd name="connsiteY0" fmla="*/ 300709 h 1359657"/>
              <a:gd name="connsiteX1" fmla="*/ 0 w 1411490"/>
              <a:gd name="connsiteY1" fmla="*/ 300709 h 1359657"/>
              <a:gd name="connsiteX2" fmla="*/ 24547 w 1411490"/>
              <a:gd name="connsiteY2" fmla="*/ 368215 h 1359657"/>
              <a:gd name="connsiteX3" fmla="*/ 39890 w 1411490"/>
              <a:gd name="connsiteY3" fmla="*/ 512432 h 1359657"/>
              <a:gd name="connsiteX4" fmla="*/ 42958 w 1411490"/>
              <a:gd name="connsiteY4" fmla="*/ 536980 h 1359657"/>
              <a:gd name="connsiteX5" fmla="*/ 58300 w 1411490"/>
              <a:gd name="connsiteY5" fmla="*/ 625965 h 1359657"/>
              <a:gd name="connsiteX6" fmla="*/ 92053 w 1411490"/>
              <a:gd name="connsiteY6" fmla="*/ 760977 h 1359657"/>
              <a:gd name="connsiteX7" fmla="*/ 110464 w 1411490"/>
              <a:gd name="connsiteY7" fmla="*/ 840757 h 1359657"/>
              <a:gd name="connsiteX8" fmla="*/ 116601 w 1411490"/>
              <a:gd name="connsiteY8" fmla="*/ 871442 h 1359657"/>
              <a:gd name="connsiteX9" fmla="*/ 153423 w 1411490"/>
              <a:gd name="connsiteY9" fmla="*/ 981906 h 1359657"/>
              <a:gd name="connsiteX10" fmla="*/ 162628 w 1411490"/>
              <a:gd name="connsiteY10" fmla="*/ 997248 h 1359657"/>
              <a:gd name="connsiteX11" fmla="*/ 223997 w 1411490"/>
              <a:gd name="connsiteY11" fmla="*/ 1107713 h 1359657"/>
              <a:gd name="connsiteX12" fmla="*/ 288435 w 1411490"/>
              <a:gd name="connsiteY12" fmla="*/ 1175219 h 1359657"/>
              <a:gd name="connsiteX13" fmla="*/ 322188 w 1411490"/>
              <a:gd name="connsiteY13" fmla="*/ 1196698 h 1359657"/>
              <a:gd name="connsiteX14" fmla="*/ 340598 w 1411490"/>
              <a:gd name="connsiteY14" fmla="*/ 1212040 h 1359657"/>
              <a:gd name="connsiteX15" fmla="*/ 368214 w 1411490"/>
              <a:gd name="connsiteY15" fmla="*/ 1227383 h 1359657"/>
              <a:gd name="connsiteX16" fmla="*/ 423447 w 1411490"/>
              <a:gd name="connsiteY16" fmla="*/ 1261136 h 1359657"/>
              <a:gd name="connsiteX17" fmla="*/ 751771 w 1411490"/>
              <a:gd name="connsiteY17" fmla="*/ 1356258 h 1359657"/>
              <a:gd name="connsiteX18" fmla="*/ 920537 w 1411490"/>
              <a:gd name="connsiteY18" fmla="*/ 1337847 h 1359657"/>
              <a:gd name="connsiteX19" fmla="*/ 948153 w 1411490"/>
              <a:gd name="connsiteY19" fmla="*/ 1331710 h 1359657"/>
              <a:gd name="connsiteX20" fmla="*/ 978837 w 1411490"/>
              <a:gd name="connsiteY20" fmla="*/ 1313299 h 1359657"/>
              <a:gd name="connsiteX21" fmla="*/ 1006453 w 1411490"/>
              <a:gd name="connsiteY21" fmla="*/ 1301026 h 1359657"/>
              <a:gd name="connsiteX22" fmla="*/ 1040206 w 1411490"/>
              <a:gd name="connsiteY22" fmla="*/ 1273410 h 1359657"/>
              <a:gd name="connsiteX23" fmla="*/ 1058617 w 1411490"/>
              <a:gd name="connsiteY23" fmla="*/ 1239656 h 1359657"/>
              <a:gd name="connsiteX24" fmla="*/ 1067823 w 1411490"/>
              <a:gd name="connsiteY24" fmla="*/ 1227383 h 1359657"/>
              <a:gd name="connsiteX25" fmla="*/ 1119986 w 1411490"/>
              <a:gd name="connsiteY25" fmla="*/ 1159877 h 1359657"/>
              <a:gd name="connsiteX26" fmla="*/ 1132260 w 1411490"/>
              <a:gd name="connsiteY26" fmla="*/ 1150671 h 1359657"/>
              <a:gd name="connsiteX27" fmla="*/ 1150671 w 1411490"/>
              <a:gd name="connsiteY27" fmla="*/ 1129192 h 1359657"/>
              <a:gd name="connsiteX28" fmla="*/ 1159876 w 1411490"/>
              <a:gd name="connsiteY28" fmla="*/ 1123055 h 1359657"/>
              <a:gd name="connsiteX29" fmla="*/ 1181355 w 1411490"/>
              <a:gd name="connsiteY29" fmla="*/ 1101576 h 1359657"/>
              <a:gd name="connsiteX30" fmla="*/ 1218177 w 1411490"/>
              <a:gd name="connsiteY30" fmla="*/ 1070891 h 1359657"/>
              <a:gd name="connsiteX31" fmla="*/ 1233519 w 1411490"/>
              <a:gd name="connsiteY31" fmla="*/ 1052481 h 1359657"/>
              <a:gd name="connsiteX32" fmla="*/ 1239656 w 1411490"/>
              <a:gd name="connsiteY32" fmla="*/ 1043275 h 1359657"/>
              <a:gd name="connsiteX33" fmla="*/ 1264204 w 1411490"/>
              <a:gd name="connsiteY33" fmla="*/ 1018728 h 1359657"/>
              <a:gd name="connsiteX34" fmla="*/ 1291820 w 1411490"/>
              <a:gd name="connsiteY34" fmla="*/ 975769 h 1359657"/>
              <a:gd name="connsiteX35" fmla="*/ 1301025 w 1411490"/>
              <a:gd name="connsiteY35" fmla="*/ 945085 h 1359657"/>
              <a:gd name="connsiteX36" fmla="*/ 1313299 w 1411490"/>
              <a:gd name="connsiteY36" fmla="*/ 923605 h 1359657"/>
              <a:gd name="connsiteX37" fmla="*/ 1319436 w 1411490"/>
              <a:gd name="connsiteY37" fmla="*/ 908263 h 1359657"/>
              <a:gd name="connsiteX38" fmla="*/ 1322504 w 1411490"/>
              <a:gd name="connsiteY38" fmla="*/ 892921 h 1359657"/>
              <a:gd name="connsiteX39" fmla="*/ 1328641 w 1411490"/>
              <a:gd name="connsiteY39" fmla="*/ 874510 h 1359657"/>
              <a:gd name="connsiteX40" fmla="*/ 1334778 w 1411490"/>
              <a:gd name="connsiteY40" fmla="*/ 831552 h 1359657"/>
              <a:gd name="connsiteX41" fmla="*/ 1343984 w 1411490"/>
              <a:gd name="connsiteY41" fmla="*/ 813141 h 1359657"/>
              <a:gd name="connsiteX42" fmla="*/ 1362394 w 1411490"/>
              <a:gd name="connsiteY42" fmla="*/ 764046 h 1359657"/>
              <a:gd name="connsiteX43" fmla="*/ 1365463 w 1411490"/>
              <a:gd name="connsiteY43" fmla="*/ 745635 h 1359657"/>
              <a:gd name="connsiteX44" fmla="*/ 1371600 w 1411490"/>
              <a:gd name="connsiteY44" fmla="*/ 718019 h 1359657"/>
              <a:gd name="connsiteX45" fmla="*/ 1374668 w 1411490"/>
              <a:gd name="connsiteY45" fmla="*/ 705745 h 1359657"/>
              <a:gd name="connsiteX46" fmla="*/ 1380805 w 1411490"/>
              <a:gd name="connsiteY46" fmla="*/ 675061 h 1359657"/>
              <a:gd name="connsiteX47" fmla="*/ 1393079 w 1411490"/>
              <a:gd name="connsiteY47" fmla="*/ 604486 h 1359657"/>
              <a:gd name="connsiteX48" fmla="*/ 1405353 w 1411490"/>
              <a:gd name="connsiteY48" fmla="*/ 494022 h 1359657"/>
              <a:gd name="connsiteX49" fmla="*/ 1411490 w 1411490"/>
              <a:gd name="connsiteY49" fmla="*/ 472542 h 1359657"/>
              <a:gd name="connsiteX50" fmla="*/ 1405353 w 1411490"/>
              <a:gd name="connsiteY50" fmla="*/ 312983 h 1359657"/>
              <a:gd name="connsiteX51" fmla="*/ 1390010 w 1411490"/>
              <a:gd name="connsiteY51" fmla="*/ 279230 h 1359657"/>
              <a:gd name="connsiteX52" fmla="*/ 1383874 w 1411490"/>
              <a:gd name="connsiteY52" fmla="*/ 260819 h 1359657"/>
              <a:gd name="connsiteX53" fmla="*/ 1356257 w 1411490"/>
              <a:gd name="connsiteY53" fmla="*/ 220929 h 1359657"/>
              <a:gd name="connsiteX54" fmla="*/ 1343984 w 1411490"/>
              <a:gd name="connsiteY54" fmla="*/ 202518 h 1359657"/>
              <a:gd name="connsiteX55" fmla="*/ 1291820 w 1411490"/>
              <a:gd name="connsiteY55" fmla="*/ 153423 h 1359657"/>
              <a:gd name="connsiteX56" fmla="*/ 1236588 w 1411490"/>
              <a:gd name="connsiteY56" fmla="*/ 113533 h 1359657"/>
              <a:gd name="connsiteX57" fmla="*/ 1187492 w 1411490"/>
              <a:gd name="connsiteY57" fmla="*/ 92054 h 1359657"/>
              <a:gd name="connsiteX58" fmla="*/ 1135329 w 1411490"/>
              <a:gd name="connsiteY58" fmla="*/ 70575 h 1359657"/>
              <a:gd name="connsiteX59" fmla="*/ 1104644 w 1411490"/>
              <a:gd name="connsiteY59" fmla="*/ 61369 h 1359657"/>
              <a:gd name="connsiteX60" fmla="*/ 1064754 w 1411490"/>
              <a:gd name="connsiteY60" fmla="*/ 49095 h 1359657"/>
              <a:gd name="connsiteX61" fmla="*/ 1018727 w 1411490"/>
              <a:gd name="connsiteY61" fmla="*/ 33753 h 1359657"/>
              <a:gd name="connsiteX62" fmla="*/ 932810 w 1411490"/>
              <a:gd name="connsiteY62" fmla="*/ 24548 h 1359657"/>
              <a:gd name="connsiteX63" fmla="*/ 874510 w 1411490"/>
              <a:gd name="connsiteY63" fmla="*/ 18411 h 1359657"/>
              <a:gd name="connsiteX64" fmla="*/ 853031 w 1411490"/>
              <a:gd name="connsiteY64" fmla="*/ 15342 h 1359657"/>
              <a:gd name="connsiteX65" fmla="*/ 764045 w 1411490"/>
              <a:gd name="connsiteY65" fmla="*/ 6137 h 1359657"/>
              <a:gd name="connsiteX66" fmla="*/ 693471 w 1411490"/>
              <a:gd name="connsiteY66" fmla="*/ 3069 h 1359657"/>
              <a:gd name="connsiteX67" fmla="*/ 650512 w 1411490"/>
              <a:gd name="connsiteY67" fmla="*/ 0 h 1359657"/>
              <a:gd name="connsiteX68" fmla="*/ 592212 w 1411490"/>
              <a:gd name="connsiteY68" fmla="*/ 3069 h 1359657"/>
              <a:gd name="connsiteX69" fmla="*/ 564596 w 1411490"/>
              <a:gd name="connsiteY69" fmla="*/ 6137 h 1359657"/>
              <a:gd name="connsiteX70" fmla="*/ 524706 w 1411490"/>
              <a:gd name="connsiteY70" fmla="*/ 9205 h 1359657"/>
              <a:gd name="connsiteX71" fmla="*/ 475610 w 1411490"/>
              <a:gd name="connsiteY71" fmla="*/ 15342 h 1359657"/>
              <a:gd name="connsiteX72" fmla="*/ 454131 w 1411490"/>
              <a:gd name="connsiteY72" fmla="*/ 18411 h 1359657"/>
              <a:gd name="connsiteX73" fmla="*/ 420378 w 1411490"/>
              <a:gd name="connsiteY73" fmla="*/ 21479 h 1359657"/>
              <a:gd name="connsiteX74" fmla="*/ 392762 w 1411490"/>
              <a:gd name="connsiteY74" fmla="*/ 27616 h 1359657"/>
              <a:gd name="connsiteX75" fmla="*/ 371283 w 1411490"/>
              <a:gd name="connsiteY75" fmla="*/ 33753 h 1359657"/>
              <a:gd name="connsiteX76" fmla="*/ 349804 w 1411490"/>
              <a:gd name="connsiteY76" fmla="*/ 36822 h 1359657"/>
              <a:gd name="connsiteX77" fmla="*/ 306845 w 1411490"/>
              <a:gd name="connsiteY77" fmla="*/ 46027 h 1359657"/>
              <a:gd name="connsiteX78" fmla="*/ 294571 w 1411490"/>
              <a:gd name="connsiteY78" fmla="*/ 52164 h 1359657"/>
              <a:gd name="connsiteX79" fmla="*/ 263887 w 1411490"/>
              <a:gd name="connsiteY79" fmla="*/ 64438 h 1359657"/>
              <a:gd name="connsiteX80" fmla="*/ 248545 w 1411490"/>
              <a:gd name="connsiteY80" fmla="*/ 73643 h 1359657"/>
              <a:gd name="connsiteX81" fmla="*/ 202518 w 1411490"/>
              <a:gd name="connsiteY81" fmla="*/ 95122 h 1359657"/>
              <a:gd name="connsiteX82" fmla="*/ 193312 w 1411490"/>
              <a:gd name="connsiteY82" fmla="*/ 101259 h 1359657"/>
              <a:gd name="connsiteX83" fmla="*/ 181039 w 1411490"/>
              <a:gd name="connsiteY83" fmla="*/ 107396 h 1359657"/>
              <a:gd name="connsiteX84" fmla="*/ 168765 w 1411490"/>
              <a:gd name="connsiteY84" fmla="*/ 116601 h 1359657"/>
              <a:gd name="connsiteX85" fmla="*/ 159559 w 1411490"/>
              <a:gd name="connsiteY85" fmla="*/ 122738 h 1359657"/>
              <a:gd name="connsiteX86" fmla="*/ 147286 w 1411490"/>
              <a:gd name="connsiteY86" fmla="*/ 131944 h 1359657"/>
              <a:gd name="connsiteX87" fmla="*/ 135012 w 1411490"/>
              <a:gd name="connsiteY87" fmla="*/ 138081 h 1359657"/>
              <a:gd name="connsiteX88" fmla="*/ 98190 w 1411490"/>
              <a:gd name="connsiteY88" fmla="*/ 171834 h 1359657"/>
              <a:gd name="connsiteX89" fmla="*/ 82848 w 1411490"/>
              <a:gd name="connsiteY89" fmla="*/ 184107 h 1359657"/>
              <a:gd name="connsiteX90" fmla="*/ 64437 w 1411490"/>
              <a:gd name="connsiteY90" fmla="*/ 202518 h 1359657"/>
              <a:gd name="connsiteX91" fmla="*/ 58300 w 1411490"/>
              <a:gd name="connsiteY91" fmla="*/ 214792 h 1359657"/>
              <a:gd name="connsiteX92" fmla="*/ 49095 w 1411490"/>
              <a:gd name="connsiteY92" fmla="*/ 220929 h 1359657"/>
              <a:gd name="connsiteX93" fmla="*/ 39890 w 1411490"/>
              <a:gd name="connsiteY93" fmla="*/ 230134 h 1359657"/>
              <a:gd name="connsiteX94" fmla="*/ 27616 w 1411490"/>
              <a:gd name="connsiteY94" fmla="*/ 251614 h 1359657"/>
              <a:gd name="connsiteX95" fmla="*/ 15342 w 1411490"/>
              <a:gd name="connsiteY95" fmla="*/ 273093 h 1359657"/>
              <a:gd name="connsiteX96" fmla="*/ 12274 w 1411490"/>
              <a:gd name="connsiteY96" fmla="*/ 285367 h 1359657"/>
              <a:gd name="connsiteX97" fmla="*/ 9205 w 1411490"/>
              <a:gd name="connsiteY97" fmla="*/ 294572 h 1359657"/>
              <a:gd name="connsiteX98" fmla="*/ 15342 w 1411490"/>
              <a:gd name="connsiteY98" fmla="*/ 312983 h 1359657"/>
              <a:gd name="connsiteX99" fmla="*/ 0 w 1411490"/>
              <a:gd name="connsiteY99" fmla="*/ 300709 h 1359657"/>
              <a:gd name="connsiteX0" fmla="*/ 0 w 1411490"/>
              <a:gd name="connsiteY0" fmla="*/ 300709 h 1359021"/>
              <a:gd name="connsiteX1" fmla="*/ 0 w 1411490"/>
              <a:gd name="connsiteY1" fmla="*/ 300709 h 1359021"/>
              <a:gd name="connsiteX2" fmla="*/ 24547 w 1411490"/>
              <a:gd name="connsiteY2" fmla="*/ 368215 h 1359021"/>
              <a:gd name="connsiteX3" fmla="*/ 39890 w 1411490"/>
              <a:gd name="connsiteY3" fmla="*/ 512432 h 1359021"/>
              <a:gd name="connsiteX4" fmla="*/ 42958 w 1411490"/>
              <a:gd name="connsiteY4" fmla="*/ 536980 h 1359021"/>
              <a:gd name="connsiteX5" fmla="*/ 58300 w 1411490"/>
              <a:gd name="connsiteY5" fmla="*/ 625965 h 1359021"/>
              <a:gd name="connsiteX6" fmla="*/ 92053 w 1411490"/>
              <a:gd name="connsiteY6" fmla="*/ 760977 h 1359021"/>
              <a:gd name="connsiteX7" fmla="*/ 110464 w 1411490"/>
              <a:gd name="connsiteY7" fmla="*/ 840757 h 1359021"/>
              <a:gd name="connsiteX8" fmla="*/ 116601 w 1411490"/>
              <a:gd name="connsiteY8" fmla="*/ 871442 h 1359021"/>
              <a:gd name="connsiteX9" fmla="*/ 153423 w 1411490"/>
              <a:gd name="connsiteY9" fmla="*/ 981906 h 1359021"/>
              <a:gd name="connsiteX10" fmla="*/ 162628 w 1411490"/>
              <a:gd name="connsiteY10" fmla="*/ 997248 h 1359021"/>
              <a:gd name="connsiteX11" fmla="*/ 223997 w 1411490"/>
              <a:gd name="connsiteY11" fmla="*/ 1107713 h 1359021"/>
              <a:gd name="connsiteX12" fmla="*/ 288435 w 1411490"/>
              <a:gd name="connsiteY12" fmla="*/ 1175219 h 1359021"/>
              <a:gd name="connsiteX13" fmla="*/ 322188 w 1411490"/>
              <a:gd name="connsiteY13" fmla="*/ 1196698 h 1359021"/>
              <a:gd name="connsiteX14" fmla="*/ 340598 w 1411490"/>
              <a:gd name="connsiteY14" fmla="*/ 1212040 h 1359021"/>
              <a:gd name="connsiteX15" fmla="*/ 368214 w 1411490"/>
              <a:gd name="connsiteY15" fmla="*/ 1227383 h 1359021"/>
              <a:gd name="connsiteX16" fmla="*/ 423447 w 1411490"/>
              <a:gd name="connsiteY16" fmla="*/ 1261136 h 1359021"/>
              <a:gd name="connsiteX17" fmla="*/ 751771 w 1411490"/>
              <a:gd name="connsiteY17" fmla="*/ 1356258 h 1359021"/>
              <a:gd name="connsiteX18" fmla="*/ 948153 w 1411490"/>
              <a:gd name="connsiteY18" fmla="*/ 1331710 h 1359021"/>
              <a:gd name="connsiteX19" fmla="*/ 978837 w 1411490"/>
              <a:gd name="connsiteY19" fmla="*/ 1313299 h 1359021"/>
              <a:gd name="connsiteX20" fmla="*/ 1006453 w 1411490"/>
              <a:gd name="connsiteY20" fmla="*/ 1301026 h 1359021"/>
              <a:gd name="connsiteX21" fmla="*/ 1040206 w 1411490"/>
              <a:gd name="connsiteY21" fmla="*/ 1273410 h 1359021"/>
              <a:gd name="connsiteX22" fmla="*/ 1058617 w 1411490"/>
              <a:gd name="connsiteY22" fmla="*/ 1239656 h 1359021"/>
              <a:gd name="connsiteX23" fmla="*/ 1067823 w 1411490"/>
              <a:gd name="connsiteY23" fmla="*/ 1227383 h 1359021"/>
              <a:gd name="connsiteX24" fmla="*/ 1119986 w 1411490"/>
              <a:gd name="connsiteY24" fmla="*/ 1159877 h 1359021"/>
              <a:gd name="connsiteX25" fmla="*/ 1132260 w 1411490"/>
              <a:gd name="connsiteY25" fmla="*/ 1150671 h 1359021"/>
              <a:gd name="connsiteX26" fmla="*/ 1150671 w 1411490"/>
              <a:gd name="connsiteY26" fmla="*/ 1129192 h 1359021"/>
              <a:gd name="connsiteX27" fmla="*/ 1159876 w 1411490"/>
              <a:gd name="connsiteY27" fmla="*/ 1123055 h 1359021"/>
              <a:gd name="connsiteX28" fmla="*/ 1181355 w 1411490"/>
              <a:gd name="connsiteY28" fmla="*/ 1101576 h 1359021"/>
              <a:gd name="connsiteX29" fmla="*/ 1218177 w 1411490"/>
              <a:gd name="connsiteY29" fmla="*/ 1070891 h 1359021"/>
              <a:gd name="connsiteX30" fmla="*/ 1233519 w 1411490"/>
              <a:gd name="connsiteY30" fmla="*/ 1052481 h 1359021"/>
              <a:gd name="connsiteX31" fmla="*/ 1239656 w 1411490"/>
              <a:gd name="connsiteY31" fmla="*/ 1043275 h 1359021"/>
              <a:gd name="connsiteX32" fmla="*/ 1264204 w 1411490"/>
              <a:gd name="connsiteY32" fmla="*/ 1018728 h 1359021"/>
              <a:gd name="connsiteX33" fmla="*/ 1291820 w 1411490"/>
              <a:gd name="connsiteY33" fmla="*/ 975769 h 1359021"/>
              <a:gd name="connsiteX34" fmla="*/ 1301025 w 1411490"/>
              <a:gd name="connsiteY34" fmla="*/ 945085 h 1359021"/>
              <a:gd name="connsiteX35" fmla="*/ 1313299 w 1411490"/>
              <a:gd name="connsiteY35" fmla="*/ 923605 h 1359021"/>
              <a:gd name="connsiteX36" fmla="*/ 1319436 w 1411490"/>
              <a:gd name="connsiteY36" fmla="*/ 908263 h 1359021"/>
              <a:gd name="connsiteX37" fmla="*/ 1322504 w 1411490"/>
              <a:gd name="connsiteY37" fmla="*/ 892921 h 1359021"/>
              <a:gd name="connsiteX38" fmla="*/ 1328641 w 1411490"/>
              <a:gd name="connsiteY38" fmla="*/ 874510 h 1359021"/>
              <a:gd name="connsiteX39" fmla="*/ 1334778 w 1411490"/>
              <a:gd name="connsiteY39" fmla="*/ 831552 h 1359021"/>
              <a:gd name="connsiteX40" fmla="*/ 1343984 w 1411490"/>
              <a:gd name="connsiteY40" fmla="*/ 813141 h 1359021"/>
              <a:gd name="connsiteX41" fmla="*/ 1362394 w 1411490"/>
              <a:gd name="connsiteY41" fmla="*/ 764046 h 1359021"/>
              <a:gd name="connsiteX42" fmla="*/ 1365463 w 1411490"/>
              <a:gd name="connsiteY42" fmla="*/ 745635 h 1359021"/>
              <a:gd name="connsiteX43" fmla="*/ 1371600 w 1411490"/>
              <a:gd name="connsiteY43" fmla="*/ 718019 h 1359021"/>
              <a:gd name="connsiteX44" fmla="*/ 1374668 w 1411490"/>
              <a:gd name="connsiteY44" fmla="*/ 705745 h 1359021"/>
              <a:gd name="connsiteX45" fmla="*/ 1380805 w 1411490"/>
              <a:gd name="connsiteY45" fmla="*/ 675061 h 1359021"/>
              <a:gd name="connsiteX46" fmla="*/ 1393079 w 1411490"/>
              <a:gd name="connsiteY46" fmla="*/ 604486 h 1359021"/>
              <a:gd name="connsiteX47" fmla="*/ 1405353 w 1411490"/>
              <a:gd name="connsiteY47" fmla="*/ 494022 h 1359021"/>
              <a:gd name="connsiteX48" fmla="*/ 1411490 w 1411490"/>
              <a:gd name="connsiteY48" fmla="*/ 472542 h 1359021"/>
              <a:gd name="connsiteX49" fmla="*/ 1405353 w 1411490"/>
              <a:gd name="connsiteY49" fmla="*/ 312983 h 1359021"/>
              <a:gd name="connsiteX50" fmla="*/ 1390010 w 1411490"/>
              <a:gd name="connsiteY50" fmla="*/ 279230 h 1359021"/>
              <a:gd name="connsiteX51" fmla="*/ 1383874 w 1411490"/>
              <a:gd name="connsiteY51" fmla="*/ 260819 h 1359021"/>
              <a:gd name="connsiteX52" fmla="*/ 1356257 w 1411490"/>
              <a:gd name="connsiteY52" fmla="*/ 220929 h 1359021"/>
              <a:gd name="connsiteX53" fmla="*/ 1343984 w 1411490"/>
              <a:gd name="connsiteY53" fmla="*/ 202518 h 1359021"/>
              <a:gd name="connsiteX54" fmla="*/ 1291820 w 1411490"/>
              <a:gd name="connsiteY54" fmla="*/ 153423 h 1359021"/>
              <a:gd name="connsiteX55" fmla="*/ 1236588 w 1411490"/>
              <a:gd name="connsiteY55" fmla="*/ 113533 h 1359021"/>
              <a:gd name="connsiteX56" fmla="*/ 1187492 w 1411490"/>
              <a:gd name="connsiteY56" fmla="*/ 92054 h 1359021"/>
              <a:gd name="connsiteX57" fmla="*/ 1135329 w 1411490"/>
              <a:gd name="connsiteY57" fmla="*/ 70575 h 1359021"/>
              <a:gd name="connsiteX58" fmla="*/ 1104644 w 1411490"/>
              <a:gd name="connsiteY58" fmla="*/ 61369 h 1359021"/>
              <a:gd name="connsiteX59" fmla="*/ 1064754 w 1411490"/>
              <a:gd name="connsiteY59" fmla="*/ 49095 h 1359021"/>
              <a:gd name="connsiteX60" fmla="*/ 1018727 w 1411490"/>
              <a:gd name="connsiteY60" fmla="*/ 33753 h 1359021"/>
              <a:gd name="connsiteX61" fmla="*/ 932810 w 1411490"/>
              <a:gd name="connsiteY61" fmla="*/ 24548 h 1359021"/>
              <a:gd name="connsiteX62" fmla="*/ 874510 w 1411490"/>
              <a:gd name="connsiteY62" fmla="*/ 18411 h 1359021"/>
              <a:gd name="connsiteX63" fmla="*/ 853031 w 1411490"/>
              <a:gd name="connsiteY63" fmla="*/ 15342 h 1359021"/>
              <a:gd name="connsiteX64" fmla="*/ 764045 w 1411490"/>
              <a:gd name="connsiteY64" fmla="*/ 6137 h 1359021"/>
              <a:gd name="connsiteX65" fmla="*/ 693471 w 1411490"/>
              <a:gd name="connsiteY65" fmla="*/ 3069 h 1359021"/>
              <a:gd name="connsiteX66" fmla="*/ 650512 w 1411490"/>
              <a:gd name="connsiteY66" fmla="*/ 0 h 1359021"/>
              <a:gd name="connsiteX67" fmla="*/ 592212 w 1411490"/>
              <a:gd name="connsiteY67" fmla="*/ 3069 h 1359021"/>
              <a:gd name="connsiteX68" fmla="*/ 564596 w 1411490"/>
              <a:gd name="connsiteY68" fmla="*/ 6137 h 1359021"/>
              <a:gd name="connsiteX69" fmla="*/ 524706 w 1411490"/>
              <a:gd name="connsiteY69" fmla="*/ 9205 h 1359021"/>
              <a:gd name="connsiteX70" fmla="*/ 475610 w 1411490"/>
              <a:gd name="connsiteY70" fmla="*/ 15342 h 1359021"/>
              <a:gd name="connsiteX71" fmla="*/ 454131 w 1411490"/>
              <a:gd name="connsiteY71" fmla="*/ 18411 h 1359021"/>
              <a:gd name="connsiteX72" fmla="*/ 420378 w 1411490"/>
              <a:gd name="connsiteY72" fmla="*/ 21479 h 1359021"/>
              <a:gd name="connsiteX73" fmla="*/ 392762 w 1411490"/>
              <a:gd name="connsiteY73" fmla="*/ 27616 h 1359021"/>
              <a:gd name="connsiteX74" fmla="*/ 371283 w 1411490"/>
              <a:gd name="connsiteY74" fmla="*/ 33753 h 1359021"/>
              <a:gd name="connsiteX75" fmla="*/ 349804 w 1411490"/>
              <a:gd name="connsiteY75" fmla="*/ 36822 h 1359021"/>
              <a:gd name="connsiteX76" fmla="*/ 306845 w 1411490"/>
              <a:gd name="connsiteY76" fmla="*/ 46027 h 1359021"/>
              <a:gd name="connsiteX77" fmla="*/ 294571 w 1411490"/>
              <a:gd name="connsiteY77" fmla="*/ 52164 h 1359021"/>
              <a:gd name="connsiteX78" fmla="*/ 263887 w 1411490"/>
              <a:gd name="connsiteY78" fmla="*/ 64438 h 1359021"/>
              <a:gd name="connsiteX79" fmla="*/ 248545 w 1411490"/>
              <a:gd name="connsiteY79" fmla="*/ 73643 h 1359021"/>
              <a:gd name="connsiteX80" fmla="*/ 202518 w 1411490"/>
              <a:gd name="connsiteY80" fmla="*/ 95122 h 1359021"/>
              <a:gd name="connsiteX81" fmla="*/ 193312 w 1411490"/>
              <a:gd name="connsiteY81" fmla="*/ 101259 h 1359021"/>
              <a:gd name="connsiteX82" fmla="*/ 181039 w 1411490"/>
              <a:gd name="connsiteY82" fmla="*/ 107396 h 1359021"/>
              <a:gd name="connsiteX83" fmla="*/ 168765 w 1411490"/>
              <a:gd name="connsiteY83" fmla="*/ 116601 h 1359021"/>
              <a:gd name="connsiteX84" fmla="*/ 159559 w 1411490"/>
              <a:gd name="connsiteY84" fmla="*/ 122738 h 1359021"/>
              <a:gd name="connsiteX85" fmla="*/ 147286 w 1411490"/>
              <a:gd name="connsiteY85" fmla="*/ 131944 h 1359021"/>
              <a:gd name="connsiteX86" fmla="*/ 135012 w 1411490"/>
              <a:gd name="connsiteY86" fmla="*/ 138081 h 1359021"/>
              <a:gd name="connsiteX87" fmla="*/ 98190 w 1411490"/>
              <a:gd name="connsiteY87" fmla="*/ 171834 h 1359021"/>
              <a:gd name="connsiteX88" fmla="*/ 82848 w 1411490"/>
              <a:gd name="connsiteY88" fmla="*/ 184107 h 1359021"/>
              <a:gd name="connsiteX89" fmla="*/ 64437 w 1411490"/>
              <a:gd name="connsiteY89" fmla="*/ 202518 h 1359021"/>
              <a:gd name="connsiteX90" fmla="*/ 58300 w 1411490"/>
              <a:gd name="connsiteY90" fmla="*/ 214792 h 1359021"/>
              <a:gd name="connsiteX91" fmla="*/ 49095 w 1411490"/>
              <a:gd name="connsiteY91" fmla="*/ 220929 h 1359021"/>
              <a:gd name="connsiteX92" fmla="*/ 39890 w 1411490"/>
              <a:gd name="connsiteY92" fmla="*/ 230134 h 1359021"/>
              <a:gd name="connsiteX93" fmla="*/ 27616 w 1411490"/>
              <a:gd name="connsiteY93" fmla="*/ 251614 h 1359021"/>
              <a:gd name="connsiteX94" fmla="*/ 15342 w 1411490"/>
              <a:gd name="connsiteY94" fmla="*/ 273093 h 1359021"/>
              <a:gd name="connsiteX95" fmla="*/ 12274 w 1411490"/>
              <a:gd name="connsiteY95" fmla="*/ 285367 h 1359021"/>
              <a:gd name="connsiteX96" fmla="*/ 9205 w 1411490"/>
              <a:gd name="connsiteY96" fmla="*/ 294572 h 1359021"/>
              <a:gd name="connsiteX97" fmla="*/ 15342 w 1411490"/>
              <a:gd name="connsiteY97" fmla="*/ 312983 h 1359021"/>
              <a:gd name="connsiteX98" fmla="*/ 0 w 1411490"/>
              <a:gd name="connsiteY98" fmla="*/ 300709 h 1359021"/>
              <a:gd name="connsiteX0" fmla="*/ 0 w 1411490"/>
              <a:gd name="connsiteY0" fmla="*/ 300709 h 1357424"/>
              <a:gd name="connsiteX1" fmla="*/ 0 w 1411490"/>
              <a:gd name="connsiteY1" fmla="*/ 300709 h 1357424"/>
              <a:gd name="connsiteX2" fmla="*/ 24547 w 1411490"/>
              <a:gd name="connsiteY2" fmla="*/ 368215 h 1357424"/>
              <a:gd name="connsiteX3" fmla="*/ 39890 w 1411490"/>
              <a:gd name="connsiteY3" fmla="*/ 512432 h 1357424"/>
              <a:gd name="connsiteX4" fmla="*/ 42958 w 1411490"/>
              <a:gd name="connsiteY4" fmla="*/ 536980 h 1357424"/>
              <a:gd name="connsiteX5" fmla="*/ 58300 w 1411490"/>
              <a:gd name="connsiteY5" fmla="*/ 625965 h 1357424"/>
              <a:gd name="connsiteX6" fmla="*/ 92053 w 1411490"/>
              <a:gd name="connsiteY6" fmla="*/ 760977 h 1357424"/>
              <a:gd name="connsiteX7" fmla="*/ 110464 w 1411490"/>
              <a:gd name="connsiteY7" fmla="*/ 840757 h 1357424"/>
              <a:gd name="connsiteX8" fmla="*/ 116601 w 1411490"/>
              <a:gd name="connsiteY8" fmla="*/ 871442 h 1357424"/>
              <a:gd name="connsiteX9" fmla="*/ 153423 w 1411490"/>
              <a:gd name="connsiteY9" fmla="*/ 981906 h 1357424"/>
              <a:gd name="connsiteX10" fmla="*/ 162628 w 1411490"/>
              <a:gd name="connsiteY10" fmla="*/ 997248 h 1357424"/>
              <a:gd name="connsiteX11" fmla="*/ 223997 w 1411490"/>
              <a:gd name="connsiteY11" fmla="*/ 1107713 h 1357424"/>
              <a:gd name="connsiteX12" fmla="*/ 288435 w 1411490"/>
              <a:gd name="connsiteY12" fmla="*/ 1175219 h 1357424"/>
              <a:gd name="connsiteX13" fmla="*/ 322188 w 1411490"/>
              <a:gd name="connsiteY13" fmla="*/ 1196698 h 1357424"/>
              <a:gd name="connsiteX14" fmla="*/ 340598 w 1411490"/>
              <a:gd name="connsiteY14" fmla="*/ 1212040 h 1357424"/>
              <a:gd name="connsiteX15" fmla="*/ 368214 w 1411490"/>
              <a:gd name="connsiteY15" fmla="*/ 1227383 h 1357424"/>
              <a:gd name="connsiteX16" fmla="*/ 423447 w 1411490"/>
              <a:gd name="connsiteY16" fmla="*/ 1261136 h 1357424"/>
              <a:gd name="connsiteX17" fmla="*/ 751771 w 1411490"/>
              <a:gd name="connsiteY17" fmla="*/ 1356258 h 1357424"/>
              <a:gd name="connsiteX18" fmla="*/ 978837 w 1411490"/>
              <a:gd name="connsiteY18" fmla="*/ 1313299 h 1357424"/>
              <a:gd name="connsiteX19" fmla="*/ 1006453 w 1411490"/>
              <a:gd name="connsiteY19" fmla="*/ 1301026 h 1357424"/>
              <a:gd name="connsiteX20" fmla="*/ 1040206 w 1411490"/>
              <a:gd name="connsiteY20" fmla="*/ 1273410 h 1357424"/>
              <a:gd name="connsiteX21" fmla="*/ 1058617 w 1411490"/>
              <a:gd name="connsiteY21" fmla="*/ 1239656 h 1357424"/>
              <a:gd name="connsiteX22" fmla="*/ 1067823 w 1411490"/>
              <a:gd name="connsiteY22" fmla="*/ 1227383 h 1357424"/>
              <a:gd name="connsiteX23" fmla="*/ 1119986 w 1411490"/>
              <a:gd name="connsiteY23" fmla="*/ 1159877 h 1357424"/>
              <a:gd name="connsiteX24" fmla="*/ 1132260 w 1411490"/>
              <a:gd name="connsiteY24" fmla="*/ 1150671 h 1357424"/>
              <a:gd name="connsiteX25" fmla="*/ 1150671 w 1411490"/>
              <a:gd name="connsiteY25" fmla="*/ 1129192 h 1357424"/>
              <a:gd name="connsiteX26" fmla="*/ 1159876 w 1411490"/>
              <a:gd name="connsiteY26" fmla="*/ 1123055 h 1357424"/>
              <a:gd name="connsiteX27" fmla="*/ 1181355 w 1411490"/>
              <a:gd name="connsiteY27" fmla="*/ 1101576 h 1357424"/>
              <a:gd name="connsiteX28" fmla="*/ 1218177 w 1411490"/>
              <a:gd name="connsiteY28" fmla="*/ 1070891 h 1357424"/>
              <a:gd name="connsiteX29" fmla="*/ 1233519 w 1411490"/>
              <a:gd name="connsiteY29" fmla="*/ 1052481 h 1357424"/>
              <a:gd name="connsiteX30" fmla="*/ 1239656 w 1411490"/>
              <a:gd name="connsiteY30" fmla="*/ 1043275 h 1357424"/>
              <a:gd name="connsiteX31" fmla="*/ 1264204 w 1411490"/>
              <a:gd name="connsiteY31" fmla="*/ 1018728 h 1357424"/>
              <a:gd name="connsiteX32" fmla="*/ 1291820 w 1411490"/>
              <a:gd name="connsiteY32" fmla="*/ 975769 h 1357424"/>
              <a:gd name="connsiteX33" fmla="*/ 1301025 w 1411490"/>
              <a:gd name="connsiteY33" fmla="*/ 945085 h 1357424"/>
              <a:gd name="connsiteX34" fmla="*/ 1313299 w 1411490"/>
              <a:gd name="connsiteY34" fmla="*/ 923605 h 1357424"/>
              <a:gd name="connsiteX35" fmla="*/ 1319436 w 1411490"/>
              <a:gd name="connsiteY35" fmla="*/ 908263 h 1357424"/>
              <a:gd name="connsiteX36" fmla="*/ 1322504 w 1411490"/>
              <a:gd name="connsiteY36" fmla="*/ 892921 h 1357424"/>
              <a:gd name="connsiteX37" fmla="*/ 1328641 w 1411490"/>
              <a:gd name="connsiteY37" fmla="*/ 874510 h 1357424"/>
              <a:gd name="connsiteX38" fmla="*/ 1334778 w 1411490"/>
              <a:gd name="connsiteY38" fmla="*/ 831552 h 1357424"/>
              <a:gd name="connsiteX39" fmla="*/ 1343984 w 1411490"/>
              <a:gd name="connsiteY39" fmla="*/ 813141 h 1357424"/>
              <a:gd name="connsiteX40" fmla="*/ 1362394 w 1411490"/>
              <a:gd name="connsiteY40" fmla="*/ 764046 h 1357424"/>
              <a:gd name="connsiteX41" fmla="*/ 1365463 w 1411490"/>
              <a:gd name="connsiteY41" fmla="*/ 745635 h 1357424"/>
              <a:gd name="connsiteX42" fmla="*/ 1371600 w 1411490"/>
              <a:gd name="connsiteY42" fmla="*/ 718019 h 1357424"/>
              <a:gd name="connsiteX43" fmla="*/ 1374668 w 1411490"/>
              <a:gd name="connsiteY43" fmla="*/ 705745 h 1357424"/>
              <a:gd name="connsiteX44" fmla="*/ 1380805 w 1411490"/>
              <a:gd name="connsiteY44" fmla="*/ 675061 h 1357424"/>
              <a:gd name="connsiteX45" fmla="*/ 1393079 w 1411490"/>
              <a:gd name="connsiteY45" fmla="*/ 604486 h 1357424"/>
              <a:gd name="connsiteX46" fmla="*/ 1405353 w 1411490"/>
              <a:gd name="connsiteY46" fmla="*/ 494022 h 1357424"/>
              <a:gd name="connsiteX47" fmla="*/ 1411490 w 1411490"/>
              <a:gd name="connsiteY47" fmla="*/ 472542 h 1357424"/>
              <a:gd name="connsiteX48" fmla="*/ 1405353 w 1411490"/>
              <a:gd name="connsiteY48" fmla="*/ 312983 h 1357424"/>
              <a:gd name="connsiteX49" fmla="*/ 1390010 w 1411490"/>
              <a:gd name="connsiteY49" fmla="*/ 279230 h 1357424"/>
              <a:gd name="connsiteX50" fmla="*/ 1383874 w 1411490"/>
              <a:gd name="connsiteY50" fmla="*/ 260819 h 1357424"/>
              <a:gd name="connsiteX51" fmla="*/ 1356257 w 1411490"/>
              <a:gd name="connsiteY51" fmla="*/ 220929 h 1357424"/>
              <a:gd name="connsiteX52" fmla="*/ 1343984 w 1411490"/>
              <a:gd name="connsiteY52" fmla="*/ 202518 h 1357424"/>
              <a:gd name="connsiteX53" fmla="*/ 1291820 w 1411490"/>
              <a:gd name="connsiteY53" fmla="*/ 153423 h 1357424"/>
              <a:gd name="connsiteX54" fmla="*/ 1236588 w 1411490"/>
              <a:gd name="connsiteY54" fmla="*/ 113533 h 1357424"/>
              <a:gd name="connsiteX55" fmla="*/ 1187492 w 1411490"/>
              <a:gd name="connsiteY55" fmla="*/ 92054 h 1357424"/>
              <a:gd name="connsiteX56" fmla="*/ 1135329 w 1411490"/>
              <a:gd name="connsiteY56" fmla="*/ 70575 h 1357424"/>
              <a:gd name="connsiteX57" fmla="*/ 1104644 w 1411490"/>
              <a:gd name="connsiteY57" fmla="*/ 61369 h 1357424"/>
              <a:gd name="connsiteX58" fmla="*/ 1064754 w 1411490"/>
              <a:gd name="connsiteY58" fmla="*/ 49095 h 1357424"/>
              <a:gd name="connsiteX59" fmla="*/ 1018727 w 1411490"/>
              <a:gd name="connsiteY59" fmla="*/ 33753 h 1357424"/>
              <a:gd name="connsiteX60" fmla="*/ 932810 w 1411490"/>
              <a:gd name="connsiteY60" fmla="*/ 24548 h 1357424"/>
              <a:gd name="connsiteX61" fmla="*/ 874510 w 1411490"/>
              <a:gd name="connsiteY61" fmla="*/ 18411 h 1357424"/>
              <a:gd name="connsiteX62" fmla="*/ 853031 w 1411490"/>
              <a:gd name="connsiteY62" fmla="*/ 15342 h 1357424"/>
              <a:gd name="connsiteX63" fmla="*/ 764045 w 1411490"/>
              <a:gd name="connsiteY63" fmla="*/ 6137 h 1357424"/>
              <a:gd name="connsiteX64" fmla="*/ 693471 w 1411490"/>
              <a:gd name="connsiteY64" fmla="*/ 3069 h 1357424"/>
              <a:gd name="connsiteX65" fmla="*/ 650512 w 1411490"/>
              <a:gd name="connsiteY65" fmla="*/ 0 h 1357424"/>
              <a:gd name="connsiteX66" fmla="*/ 592212 w 1411490"/>
              <a:gd name="connsiteY66" fmla="*/ 3069 h 1357424"/>
              <a:gd name="connsiteX67" fmla="*/ 564596 w 1411490"/>
              <a:gd name="connsiteY67" fmla="*/ 6137 h 1357424"/>
              <a:gd name="connsiteX68" fmla="*/ 524706 w 1411490"/>
              <a:gd name="connsiteY68" fmla="*/ 9205 h 1357424"/>
              <a:gd name="connsiteX69" fmla="*/ 475610 w 1411490"/>
              <a:gd name="connsiteY69" fmla="*/ 15342 h 1357424"/>
              <a:gd name="connsiteX70" fmla="*/ 454131 w 1411490"/>
              <a:gd name="connsiteY70" fmla="*/ 18411 h 1357424"/>
              <a:gd name="connsiteX71" fmla="*/ 420378 w 1411490"/>
              <a:gd name="connsiteY71" fmla="*/ 21479 h 1357424"/>
              <a:gd name="connsiteX72" fmla="*/ 392762 w 1411490"/>
              <a:gd name="connsiteY72" fmla="*/ 27616 h 1357424"/>
              <a:gd name="connsiteX73" fmla="*/ 371283 w 1411490"/>
              <a:gd name="connsiteY73" fmla="*/ 33753 h 1357424"/>
              <a:gd name="connsiteX74" fmla="*/ 349804 w 1411490"/>
              <a:gd name="connsiteY74" fmla="*/ 36822 h 1357424"/>
              <a:gd name="connsiteX75" fmla="*/ 306845 w 1411490"/>
              <a:gd name="connsiteY75" fmla="*/ 46027 h 1357424"/>
              <a:gd name="connsiteX76" fmla="*/ 294571 w 1411490"/>
              <a:gd name="connsiteY76" fmla="*/ 52164 h 1357424"/>
              <a:gd name="connsiteX77" fmla="*/ 263887 w 1411490"/>
              <a:gd name="connsiteY77" fmla="*/ 64438 h 1357424"/>
              <a:gd name="connsiteX78" fmla="*/ 248545 w 1411490"/>
              <a:gd name="connsiteY78" fmla="*/ 73643 h 1357424"/>
              <a:gd name="connsiteX79" fmla="*/ 202518 w 1411490"/>
              <a:gd name="connsiteY79" fmla="*/ 95122 h 1357424"/>
              <a:gd name="connsiteX80" fmla="*/ 193312 w 1411490"/>
              <a:gd name="connsiteY80" fmla="*/ 101259 h 1357424"/>
              <a:gd name="connsiteX81" fmla="*/ 181039 w 1411490"/>
              <a:gd name="connsiteY81" fmla="*/ 107396 h 1357424"/>
              <a:gd name="connsiteX82" fmla="*/ 168765 w 1411490"/>
              <a:gd name="connsiteY82" fmla="*/ 116601 h 1357424"/>
              <a:gd name="connsiteX83" fmla="*/ 159559 w 1411490"/>
              <a:gd name="connsiteY83" fmla="*/ 122738 h 1357424"/>
              <a:gd name="connsiteX84" fmla="*/ 147286 w 1411490"/>
              <a:gd name="connsiteY84" fmla="*/ 131944 h 1357424"/>
              <a:gd name="connsiteX85" fmla="*/ 135012 w 1411490"/>
              <a:gd name="connsiteY85" fmla="*/ 138081 h 1357424"/>
              <a:gd name="connsiteX86" fmla="*/ 98190 w 1411490"/>
              <a:gd name="connsiteY86" fmla="*/ 171834 h 1357424"/>
              <a:gd name="connsiteX87" fmla="*/ 82848 w 1411490"/>
              <a:gd name="connsiteY87" fmla="*/ 184107 h 1357424"/>
              <a:gd name="connsiteX88" fmla="*/ 64437 w 1411490"/>
              <a:gd name="connsiteY88" fmla="*/ 202518 h 1357424"/>
              <a:gd name="connsiteX89" fmla="*/ 58300 w 1411490"/>
              <a:gd name="connsiteY89" fmla="*/ 214792 h 1357424"/>
              <a:gd name="connsiteX90" fmla="*/ 49095 w 1411490"/>
              <a:gd name="connsiteY90" fmla="*/ 220929 h 1357424"/>
              <a:gd name="connsiteX91" fmla="*/ 39890 w 1411490"/>
              <a:gd name="connsiteY91" fmla="*/ 230134 h 1357424"/>
              <a:gd name="connsiteX92" fmla="*/ 27616 w 1411490"/>
              <a:gd name="connsiteY92" fmla="*/ 251614 h 1357424"/>
              <a:gd name="connsiteX93" fmla="*/ 15342 w 1411490"/>
              <a:gd name="connsiteY93" fmla="*/ 273093 h 1357424"/>
              <a:gd name="connsiteX94" fmla="*/ 12274 w 1411490"/>
              <a:gd name="connsiteY94" fmla="*/ 285367 h 1357424"/>
              <a:gd name="connsiteX95" fmla="*/ 9205 w 1411490"/>
              <a:gd name="connsiteY95" fmla="*/ 294572 h 1357424"/>
              <a:gd name="connsiteX96" fmla="*/ 15342 w 1411490"/>
              <a:gd name="connsiteY96" fmla="*/ 312983 h 1357424"/>
              <a:gd name="connsiteX97" fmla="*/ 0 w 1411490"/>
              <a:gd name="connsiteY97" fmla="*/ 300709 h 1357424"/>
              <a:gd name="connsiteX0" fmla="*/ 0 w 1411490"/>
              <a:gd name="connsiteY0" fmla="*/ 300709 h 1356885"/>
              <a:gd name="connsiteX1" fmla="*/ 0 w 1411490"/>
              <a:gd name="connsiteY1" fmla="*/ 300709 h 1356885"/>
              <a:gd name="connsiteX2" fmla="*/ 24547 w 1411490"/>
              <a:gd name="connsiteY2" fmla="*/ 368215 h 1356885"/>
              <a:gd name="connsiteX3" fmla="*/ 39890 w 1411490"/>
              <a:gd name="connsiteY3" fmla="*/ 512432 h 1356885"/>
              <a:gd name="connsiteX4" fmla="*/ 42958 w 1411490"/>
              <a:gd name="connsiteY4" fmla="*/ 536980 h 1356885"/>
              <a:gd name="connsiteX5" fmla="*/ 58300 w 1411490"/>
              <a:gd name="connsiteY5" fmla="*/ 625965 h 1356885"/>
              <a:gd name="connsiteX6" fmla="*/ 92053 w 1411490"/>
              <a:gd name="connsiteY6" fmla="*/ 760977 h 1356885"/>
              <a:gd name="connsiteX7" fmla="*/ 110464 w 1411490"/>
              <a:gd name="connsiteY7" fmla="*/ 840757 h 1356885"/>
              <a:gd name="connsiteX8" fmla="*/ 116601 w 1411490"/>
              <a:gd name="connsiteY8" fmla="*/ 871442 h 1356885"/>
              <a:gd name="connsiteX9" fmla="*/ 153423 w 1411490"/>
              <a:gd name="connsiteY9" fmla="*/ 981906 h 1356885"/>
              <a:gd name="connsiteX10" fmla="*/ 162628 w 1411490"/>
              <a:gd name="connsiteY10" fmla="*/ 997248 h 1356885"/>
              <a:gd name="connsiteX11" fmla="*/ 223997 w 1411490"/>
              <a:gd name="connsiteY11" fmla="*/ 1107713 h 1356885"/>
              <a:gd name="connsiteX12" fmla="*/ 288435 w 1411490"/>
              <a:gd name="connsiteY12" fmla="*/ 1175219 h 1356885"/>
              <a:gd name="connsiteX13" fmla="*/ 322188 w 1411490"/>
              <a:gd name="connsiteY13" fmla="*/ 1196698 h 1356885"/>
              <a:gd name="connsiteX14" fmla="*/ 340598 w 1411490"/>
              <a:gd name="connsiteY14" fmla="*/ 1212040 h 1356885"/>
              <a:gd name="connsiteX15" fmla="*/ 368214 w 1411490"/>
              <a:gd name="connsiteY15" fmla="*/ 1227383 h 1356885"/>
              <a:gd name="connsiteX16" fmla="*/ 423447 w 1411490"/>
              <a:gd name="connsiteY16" fmla="*/ 1261136 h 1356885"/>
              <a:gd name="connsiteX17" fmla="*/ 751771 w 1411490"/>
              <a:gd name="connsiteY17" fmla="*/ 1356258 h 1356885"/>
              <a:gd name="connsiteX18" fmla="*/ 1006453 w 1411490"/>
              <a:gd name="connsiteY18" fmla="*/ 1301026 h 1356885"/>
              <a:gd name="connsiteX19" fmla="*/ 1040206 w 1411490"/>
              <a:gd name="connsiteY19" fmla="*/ 1273410 h 1356885"/>
              <a:gd name="connsiteX20" fmla="*/ 1058617 w 1411490"/>
              <a:gd name="connsiteY20" fmla="*/ 1239656 h 1356885"/>
              <a:gd name="connsiteX21" fmla="*/ 1067823 w 1411490"/>
              <a:gd name="connsiteY21" fmla="*/ 1227383 h 1356885"/>
              <a:gd name="connsiteX22" fmla="*/ 1119986 w 1411490"/>
              <a:gd name="connsiteY22" fmla="*/ 1159877 h 1356885"/>
              <a:gd name="connsiteX23" fmla="*/ 1132260 w 1411490"/>
              <a:gd name="connsiteY23" fmla="*/ 1150671 h 1356885"/>
              <a:gd name="connsiteX24" fmla="*/ 1150671 w 1411490"/>
              <a:gd name="connsiteY24" fmla="*/ 1129192 h 1356885"/>
              <a:gd name="connsiteX25" fmla="*/ 1159876 w 1411490"/>
              <a:gd name="connsiteY25" fmla="*/ 1123055 h 1356885"/>
              <a:gd name="connsiteX26" fmla="*/ 1181355 w 1411490"/>
              <a:gd name="connsiteY26" fmla="*/ 1101576 h 1356885"/>
              <a:gd name="connsiteX27" fmla="*/ 1218177 w 1411490"/>
              <a:gd name="connsiteY27" fmla="*/ 1070891 h 1356885"/>
              <a:gd name="connsiteX28" fmla="*/ 1233519 w 1411490"/>
              <a:gd name="connsiteY28" fmla="*/ 1052481 h 1356885"/>
              <a:gd name="connsiteX29" fmla="*/ 1239656 w 1411490"/>
              <a:gd name="connsiteY29" fmla="*/ 1043275 h 1356885"/>
              <a:gd name="connsiteX30" fmla="*/ 1264204 w 1411490"/>
              <a:gd name="connsiteY30" fmla="*/ 1018728 h 1356885"/>
              <a:gd name="connsiteX31" fmla="*/ 1291820 w 1411490"/>
              <a:gd name="connsiteY31" fmla="*/ 975769 h 1356885"/>
              <a:gd name="connsiteX32" fmla="*/ 1301025 w 1411490"/>
              <a:gd name="connsiteY32" fmla="*/ 945085 h 1356885"/>
              <a:gd name="connsiteX33" fmla="*/ 1313299 w 1411490"/>
              <a:gd name="connsiteY33" fmla="*/ 923605 h 1356885"/>
              <a:gd name="connsiteX34" fmla="*/ 1319436 w 1411490"/>
              <a:gd name="connsiteY34" fmla="*/ 908263 h 1356885"/>
              <a:gd name="connsiteX35" fmla="*/ 1322504 w 1411490"/>
              <a:gd name="connsiteY35" fmla="*/ 892921 h 1356885"/>
              <a:gd name="connsiteX36" fmla="*/ 1328641 w 1411490"/>
              <a:gd name="connsiteY36" fmla="*/ 874510 h 1356885"/>
              <a:gd name="connsiteX37" fmla="*/ 1334778 w 1411490"/>
              <a:gd name="connsiteY37" fmla="*/ 831552 h 1356885"/>
              <a:gd name="connsiteX38" fmla="*/ 1343984 w 1411490"/>
              <a:gd name="connsiteY38" fmla="*/ 813141 h 1356885"/>
              <a:gd name="connsiteX39" fmla="*/ 1362394 w 1411490"/>
              <a:gd name="connsiteY39" fmla="*/ 764046 h 1356885"/>
              <a:gd name="connsiteX40" fmla="*/ 1365463 w 1411490"/>
              <a:gd name="connsiteY40" fmla="*/ 745635 h 1356885"/>
              <a:gd name="connsiteX41" fmla="*/ 1371600 w 1411490"/>
              <a:gd name="connsiteY41" fmla="*/ 718019 h 1356885"/>
              <a:gd name="connsiteX42" fmla="*/ 1374668 w 1411490"/>
              <a:gd name="connsiteY42" fmla="*/ 705745 h 1356885"/>
              <a:gd name="connsiteX43" fmla="*/ 1380805 w 1411490"/>
              <a:gd name="connsiteY43" fmla="*/ 675061 h 1356885"/>
              <a:gd name="connsiteX44" fmla="*/ 1393079 w 1411490"/>
              <a:gd name="connsiteY44" fmla="*/ 604486 h 1356885"/>
              <a:gd name="connsiteX45" fmla="*/ 1405353 w 1411490"/>
              <a:gd name="connsiteY45" fmla="*/ 494022 h 1356885"/>
              <a:gd name="connsiteX46" fmla="*/ 1411490 w 1411490"/>
              <a:gd name="connsiteY46" fmla="*/ 472542 h 1356885"/>
              <a:gd name="connsiteX47" fmla="*/ 1405353 w 1411490"/>
              <a:gd name="connsiteY47" fmla="*/ 312983 h 1356885"/>
              <a:gd name="connsiteX48" fmla="*/ 1390010 w 1411490"/>
              <a:gd name="connsiteY48" fmla="*/ 279230 h 1356885"/>
              <a:gd name="connsiteX49" fmla="*/ 1383874 w 1411490"/>
              <a:gd name="connsiteY49" fmla="*/ 260819 h 1356885"/>
              <a:gd name="connsiteX50" fmla="*/ 1356257 w 1411490"/>
              <a:gd name="connsiteY50" fmla="*/ 220929 h 1356885"/>
              <a:gd name="connsiteX51" fmla="*/ 1343984 w 1411490"/>
              <a:gd name="connsiteY51" fmla="*/ 202518 h 1356885"/>
              <a:gd name="connsiteX52" fmla="*/ 1291820 w 1411490"/>
              <a:gd name="connsiteY52" fmla="*/ 153423 h 1356885"/>
              <a:gd name="connsiteX53" fmla="*/ 1236588 w 1411490"/>
              <a:gd name="connsiteY53" fmla="*/ 113533 h 1356885"/>
              <a:gd name="connsiteX54" fmla="*/ 1187492 w 1411490"/>
              <a:gd name="connsiteY54" fmla="*/ 92054 h 1356885"/>
              <a:gd name="connsiteX55" fmla="*/ 1135329 w 1411490"/>
              <a:gd name="connsiteY55" fmla="*/ 70575 h 1356885"/>
              <a:gd name="connsiteX56" fmla="*/ 1104644 w 1411490"/>
              <a:gd name="connsiteY56" fmla="*/ 61369 h 1356885"/>
              <a:gd name="connsiteX57" fmla="*/ 1064754 w 1411490"/>
              <a:gd name="connsiteY57" fmla="*/ 49095 h 1356885"/>
              <a:gd name="connsiteX58" fmla="*/ 1018727 w 1411490"/>
              <a:gd name="connsiteY58" fmla="*/ 33753 h 1356885"/>
              <a:gd name="connsiteX59" fmla="*/ 932810 w 1411490"/>
              <a:gd name="connsiteY59" fmla="*/ 24548 h 1356885"/>
              <a:gd name="connsiteX60" fmla="*/ 874510 w 1411490"/>
              <a:gd name="connsiteY60" fmla="*/ 18411 h 1356885"/>
              <a:gd name="connsiteX61" fmla="*/ 853031 w 1411490"/>
              <a:gd name="connsiteY61" fmla="*/ 15342 h 1356885"/>
              <a:gd name="connsiteX62" fmla="*/ 764045 w 1411490"/>
              <a:gd name="connsiteY62" fmla="*/ 6137 h 1356885"/>
              <a:gd name="connsiteX63" fmla="*/ 693471 w 1411490"/>
              <a:gd name="connsiteY63" fmla="*/ 3069 h 1356885"/>
              <a:gd name="connsiteX64" fmla="*/ 650512 w 1411490"/>
              <a:gd name="connsiteY64" fmla="*/ 0 h 1356885"/>
              <a:gd name="connsiteX65" fmla="*/ 592212 w 1411490"/>
              <a:gd name="connsiteY65" fmla="*/ 3069 h 1356885"/>
              <a:gd name="connsiteX66" fmla="*/ 564596 w 1411490"/>
              <a:gd name="connsiteY66" fmla="*/ 6137 h 1356885"/>
              <a:gd name="connsiteX67" fmla="*/ 524706 w 1411490"/>
              <a:gd name="connsiteY67" fmla="*/ 9205 h 1356885"/>
              <a:gd name="connsiteX68" fmla="*/ 475610 w 1411490"/>
              <a:gd name="connsiteY68" fmla="*/ 15342 h 1356885"/>
              <a:gd name="connsiteX69" fmla="*/ 454131 w 1411490"/>
              <a:gd name="connsiteY69" fmla="*/ 18411 h 1356885"/>
              <a:gd name="connsiteX70" fmla="*/ 420378 w 1411490"/>
              <a:gd name="connsiteY70" fmla="*/ 21479 h 1356885"/>
              <a:gd name="connsiteX71" fmla="*/ 392762 w 1411490"/>
              <a:gd name="connsiteY71" fmla="*/ 27616 h 1356885"/>
              <a:gd name="connsiteX72" fmla="*/ 371283 w 1411490"/>
              <a:gd name="connsiteY72" fmla="*/ 33753 h 1356885"/>
              <a:gd name="connsiteX73" fmla="*/ 349804 w 1411490"/>
              <a:gd name="connsiteY73" fmla="*/ 36822 h 1356885"/>
              <a:gd name="connsiteX74" fmla="*/ 306845 w 1411490"/>
              <a:gd name="connsiteY74" fmla="*/ 46027 h 1356885"/>
              <a:gd name="connsiteX75" fmla="*/ 294571 w 1411490"/>
              <a:gd name="connsiteY75" fmla="*/ 52164 h 1356885"/>
              <a:gd name="connsiteX76" fmla="*/ 263887 w 1411490"/>
              <a:gd name="connsiteY76" fmla="*/ 64438 h 1356885"/>
              <a:gd name="connsiteX77" fmla="*/ 248545 w 1411490"/>
              <a:gd name="connsiteY77" fmla="*/ 73643 h 1356885"/>
              <a:gd name="connsiteX78" fmla="*/ 202518 w 1411490"/>
              <a:gd name="connsiteY78" fmla="*/ 95122 h 1356885"/>
              <a:gd name="connsiteX79" fmla="*/ 193312 w 1411490"/>
              <a:gd name="connsiteY79" fmla="*/ 101259 h 1356885"/>
              <a:gd name="connsiteX80" fmla="*/ 181039 w 1411490"/>
              <a:gd name="connsiteY80" fmla="*/ 107396 h 1356885"/>
              <a:gd name="connsiteX81" fmla="*/ 168765 w 1411490"/>
              <a:gd name="connsiteY81" fmla="*/ 116601 h 1356885"/>
              <a:gd name="connsiteX82" fmla="*/ 159559 w 1411490"/>
              <a:gd name="connsiteY82" fmla="*/ 122738 h 1356885"/>
              <a:gd name="connsiteX83" fmla="*/ 147286 w 1411490"/>
              <a:gd name="connsiteY83" fmla="*/ 131944 h 1356885"/>
              <a:gd name="connsiteX84" fmla="*/ 135012 w 1411490"/>
              <a:gd name="connsiteY84" fmla="*/ 138081 h 1356885"/>
              <a:gd name="connsiteX85" fmla="*/ 98190 w 1411490"/>
              <a:gd name="connsiteY85" fmla="*/ 171834 h 1356885"/>
              <a:gd name="connsiteX86" fmla="*/ 82848 w 1411490"/>
              <a:gd name="connsiteY86" fmla="*/ 184107 h 1356885"/>
              <a:gd name="connsiteX87" fmla="*/ 64437 w 1411490"/>
              <a:gd name="connsiteY87" fmla="*/ 202518 h 1356885"/>
              <a:gd name="connsiteX88" fmla="*/ 58300 w 1411490"/>
              <a:gd name="connsiteY88" fmla="*/ 214792 h 1356885"/>
              <a:gd name="connsiteX89" fmla="*/ 49095 w 1411490"/>
              <a:gd name="connsiteY89" fmla="*/ 220929 h 1356885"/>
              <a:gd name="connsiteX90" fmla="*/ 39890 w 1411490"/>
              <a:gd name="connsiteY90" fmla="*/ 230134 h 1356885"/>
              <a:gd name="connsiteX91" fmla="*/ 27616 w 1411490"/>
              <a:gd name="connsiteY91" fmla="*/ 251614 h 1356885"/>
              <a:gd name="connsiteX92" fmla="*/ 15342 w 1411490"/>
              <a:gd name="connsiteY92" fmla="*/ 273093 h 1356885"/>
              <a:gd name="connsiteX93" fmla="*/ 12274 w 1411490"/>
              <a:gd name="connsiteY93" fmla="*/ 285367 h 1356885"/>
              <a:gd name="connsiteX94" fmla="*/ 9205 w 1411490"/>
              <a:gd name="connsiteY94" fmla="*/ 294572 h 1356885"/>
              <a:gd name="connsiteX95" fmla="*/ 15342 w 1411490"/>
              <a:gd name="connsiteY95" fmla="*/ 312983 h 1356885"/>
              <a:gd name="connsiteX96" fmla="*/ 0 w 1411490"/>
              <a:gd name="connsiteY96" fmla="*/ 300709 h 1356885"/>
              <a:gd name="connsiteX0" fmla="*/ 0 w 1411490"/>
              <a:gd name="connsiteY0" fmla="*/ 300709 h 1356304"/>
              <a:gd name="connsiteX1" fmla="*/ 0 w 1411490"/>
              <a:gd name="connsiteY1" fmla="*/ 300709 h 1356304"/>
              <a:gd name="connsiteX2" fmla="*/ 24547 w 1411490"/>
              <a:gd name="connsiteY2" fmla="*/ 368215 h 1356304"/>
              <a:gd name="connsiteX3" fmla="*/ 39890 w 1411490"/>
              <a:gd name="connsiteY3" fmla="*/ 512432 h 1356304"/>
              <a:gd name="connsiteX4" fmla="*/ 42958 w 1411490"/>
              <a:gd name="connsiteY4" fmla="*/ 536980 h 1356304"/>
              <a:gd name="connsiteX5" fmla="*/ 58300 w 1411490"/>
              <a:gd name="connsiteY5" fmla="*/ 625965 h 1356304"/>
              <a:gd name="connsiteX6" fmla="*/ 92053 w 1411490"/>
              <a:gd name="connsiteY6" fmla="*/ 760977 h 1356304"/>
              <a:gd name="connsiteX7" fmla="*/ 110464 w 1411490"/>
              <a:gd name="connsiteY7" fmla="*/ 840757 h 1356304"/>
              <a:gd name="connsiteX8" fmla="*/ 116601 w 1411490"/>
              <a:gd name="connsiteY8" fmla="*/ 871442 h 1356304"/>
              <a:gd name="connsiteX9" fmla="*/ 153423 w 1411490"/>
              <a:gd name="connsiteY9" fmla="*/ 981906 h 1356304"/>
              <a:gd name="connsiteX10" fmla="*/ 162628 w 1411490"/>
              <a:gd name="connsiteY10" fmla="*/ 997248 h 1356304"/>
              <a:gd name="connsiteX11" fmla="*/ 223997 w 1411490"/>
              <a:gd name="connsiteY11" fmla="*/ 1107713 h 1356304"/>
              <a:gd name="connsiteX12" fmla="*/ 288435 w 1411490"/>
              <a:gd name="connsiteY12" fmla="*/ 1175219 h 1356304"/>
              <a:gd name="connsiteX13" fmla="*/ 322188 w 1411490"/>
              <a:gd name="connsiteY13" fmla="*/ 1196698 h 1356304"/>
              <a:gd name="connsiteX14" fmla="*/ 340598 w 1411490"/>
              <a:gd name="connsiteY14" fmla="*/ 1212040 h 1356304"/>
              <a:gd name="connsiteX15" fmla="*/ 368214 w 1411490"/>
              <a:gd name="connsiteY15" fmla="*/ 1227383 h 1356304"/>
              <a:gd name="connsiteX16" fmla="*/ 423447 w 1411490"/>
              <a:gd name="connsiteY16" fmla="*/ 1261136 h 1356304"/>
              <a:gd name="connsiteX17" fmla="*/ 751771 w 1411490"/>
              <a:gd name="connsiteY17" fmla="*/ 1356258 h 1356304"/>
              <a:gd name="connsiteX18" fmla="*/ 1040206 w 1411490"/>
              <a:gd name="connsiteY18" fmla="*/ 1273410 h 1356304"/>
              <a:gd name="connsiteX19" fmla="*/ 1058617 w 1411490"/>
              <a:gd name="connsiteY19" fmla="*/ 1239656 h 1356304"/>
              <a:gd name="connsiteX20" fmla="*/ 1067823 w 1411490"/>
              <a:gd name="connsiteY20" fmla="*/ 1227383 h 1356304"/>
              <a:gd name="connsiteX21" fmla="*/ 1119986 w 1411490"/>
              <a:gd name="connsiteY21" fmla="*/ 1159877 h 1356304"/>
              <a:gd name="connsiteX22" fmla="*/ 1132260 w 1411490"/>
              <a:gd name="connsiteY22" fmla="*/ 1150671 h 1356304"/>
              <a:gd name="connsiteX23" fmla="*/ 1150671 w 1411490"/>
              <a:gd name="connsiteY23" fmla="*/ 1129192 h 1356304"/>
              <a:gd name="connsiteX24" fmla="*/ 1159876 w 1411490"/>
              <a:gd name="connsiteY24" fmla="*/ 1123055 h 1356304"/>
              <a:gd name="connsiteX25" fmla="*/ 1181355 w 1411490"/>
              <a:gd name="connsiteY25" fmla="*/ 1101576 h 1356304"/>
              <a:gd name="connsiteX26" fmla="*/ 1218177 w 1411490"/>
              <a:gd name="connsiteY26" fmla="*/ 1070891 h 1356304"/>
              <a:gd name="connsiteX27" fmla="*/ 1233519 w 1411490"/>
              <a:gd name="connsiteY27" fmla="*/ 1052481 h 1356304"/>
              <a:gd name="connsiteX28" fmla="*/ 1239656 w 1411490"/>
              <a:gd name="connsiteY28" fmla="*/ 1043275 h 1356304"/>
              <a:gd name="connsiteX29" fmla="*/ 1264204 w 1411490"/>
              <a:gd name="connsiteY29" fmla="*/ 1018728 h 1356304"/>
              <a:gd name="connsiteX30" fmla="*/ 1291820 w 1411490"/>
              <a:gd name="connsiteY30" fmla="*/ 975769 h 1356304"/>
              <a:gd name="connsiteX31" fmla="*/ 1301025 w 1411490"/>
              <a:gd name="connsiteY31" fmla="*/ 945085 h 1356304"/>
              <a:gd name="connsiteX32" fmla="*/ 1313299 w 1411490"/>
              <a:gd name="connsiteY32" fmla="*/ 923605 h 1356304"/>
              <a:gd name="connsiteX33" fmla="*/ 1319436 w 1411490"/>
              <a:gd name="connsiteY33" fmla="*/ 908263 h 1356304"/>
              <a:gd name="connsiteX34" fmla="*/ 1322504 w 1411490"/>
              <a:gd name="connsiteY34" fmla="*/ 892921 h 1356304"/>
              <a:gd name="connsiteX35" fmla="*/ 1328641 w 1411490"/>
              <a:gd name="connsiteY35" fmla="*/ 874510 h 1356304"/>
              <a:gd name="connsiteX36" fmla="*/ 1334778 w 1411490"/>
              <a:gd name="connsiteY36" fmla="*/ 831552 h 1356304"/>
              <a:gd name="connsiteX37" fmla="*/ 1343984 w 1411490"/>
              <a:gd name="connsiteY37" fmla="*/ 813141 h 1356304"/>
              <a:gd name="connsiteX38" fmla="*/ 1362394 w 1411490"/>
              <a:gd name="connsiteY38" fmla="*/ 764046 h 1356304"/>
              <a:gd name="connsiteX39" fmla="*/ 1365463 w 1411490"/>
              <a:gd name="connsiteY39" fmla="*/ 745635 h 1356304"/>
              <a:gd name="connsiteX40" fmla="*/ 1371600 w 1411490"/>
              <a:gd name="connsiteY40" fmla="*/ 718019 h 1356304"/>
              <a:gd name="connsiteX41" fmla="*/ 1374668 w 1411490"/>
              <a:gd name="connsiteY41" fmla="*/ 705745 h 1356304"/>
              <a:gd name="connsiteX42" fmla="*/ 1380805 w 1411490"/>
              <a:gd name="connsiteY42" fmla="*/ 675061 h 1356304"/>
              <a:gd name="connsiteX43" fmla="*/ 1393079 w 1411490"/>
              <a:gd name="connsiteY43" fmla="*/ 604486 h 1356304"/>
              <a:gd name="connsiteX44" fmla="*/ 1405353 w 1411490"/>
              <a:gd name="connsiteY44" fmla="*/ 494022 h 1356304"/>
              <a:gd name="connsiteX45" fmla="*/ 1411490 w 1411490"/>
              <a:gd name="connsiteY45" fmla="*/ 472542 h 1356304"/>
              <a:gd name="connsiteX46" fmla="*/ 1405353 w 1411490"/>
              <a:gd name="connsiteY46" fmla="*/ 312983 h 1356304"/>
              <a:gd name="connsiteX47" fmla="*/ 1390010 w 1411490"/>
              <a:gd name="connsiteY47" fmla="*/ 279230 h 1356304"/>
              <a:gd name="connsiteX48" fmla="*/ 1383874 w 1411490"/>
              <a:gd name="connsiteY48" fmla="*/ 260819 h 1356304"/>
              <a:gd name="connsiteX49" fmla="*/ 1356257 w 1411490"/>
              <a:gd name="connsiteY49" fmla="*/ 220929 h 1356304"/>
              <a:gd name="connsiteX50" fmla="*/ 1343984 w 1411490"/>
              <a:gd name="connsiteY50" fmla="*/ 202518 h 1356304"/>
              <a:gd name="connsiteX51" fmla="*/ 1291820 w 1411490"/>
              <a:gd name="connsiteY51" fmla="*/ 153423 h 1356304"/>
              <a:gd name="connsiteX52" fmla="*/ 1236588 w 1411490"/>
              <a:gd name="connsiteY52" fmla="*/ 113533 h 1356304"/>
              <a:gd name="connsiteX53" fmla="*/ 1187492 w 1411490"/>
              <a:gd name="connsiteY53" fmla="*/ 92054 h 1356304"/>
              <a:gd name="connsiteX54" fmla="*/ 1135329 w 1411490"/>
              <a:gd name="connsiteY54" fmla="*/ 70575 h 1356304"/>
              <a:gd name="connsiteX55" fmla="*/ 1104644 w 1411490"/>
              <a:gd name="connsiteY55" fmla="*/ 61369 h 1356304"/>
              <a:gd name="connsiteX56" fmla="*/ 1064754 w 1411490"/>
              <a:gd name="connsiteY56" fmla="*/ 49095 h 1356304"/>
              <a:gd name="connsiteX57" fmla="*/ 1018727 w 1411490"/>
              <a:gd name="connsiteY57" fmla="*/ 33753 h 1356304"/>
              <a:gd name="connsiteX58" fmla="*/ 932810 w 1411490"/>
              <a:gd name="connsiteY58" fmla="*/ 24548 h 1356304"/>
              <a:gd name="connsiteX59" fmla="*/ 874510 w 1411490"/>
              <a:gd name="connsiteY59" fmla="*/ 18411 h 1356304"/>
              <a:gd name="connsiteX60" fmla="*/ 853031 w 1411490"/>
              <a:gd name="connsiteY60" fmla="*/ 15342 h 1356304"/>
              <a:gd name="connsiteX61" fmla="*/ 764045 w 1411490"/>
              <a:gd name="connsiteY61" fmla="*/ 6137 h 1356304"/>
              <a:gd name="connsiteX62" fmla="*/ 693471 w 1411490"/>
              <a:gd name="connsiteY62" fmla="*/ 3069 h 1356304"/>
              <a:gd name="connsiteX63" fmla="*/ 650512 w 1411490"/>
              <a:gd name="connsiteY63" fmla="*/ 0 h 1356304"/>
              <a:gd name="connsiteX64" fmla="*/ 592212 w 1411490"/>
              <a:gd name="connsiteY64" fmla="*/ 3069 h 1356304"/>
              <a:gd name="connsiteX65" fmla="*/ 564596 w 1411490"/>
              <a:gd name="connsiteY65" fmla="*/ 6137 h 1356304"/>
              <a:gd name="connsiteX66" fmla="*/ 524706 w 1411490"/>
              <a:gd name="connsiteY66" fmla="*/ 9205 h 1356304"/>
              <a:gd name="connsiteX67" fmla="*/ 475610 w 1411490"/>
              <a:gd name="connsiteY67" fmla="*/ 15342 h 1356304"/>
              <a:gd name="connsiteX68" fmla="*/ 454131 w 1411490"/>
              <a:gd name="connsiteY68" fmla="*/ 18411 h 1356304"/>
              <a:gd name="connsiteX69" fmla="*/ 420378 w 1411490"/>
              <a:gd name="connsiteY69" fmla="*/ 21479 h 1356304"/>
              <a:gd name="connsiteX70" fmla="*/ 392762 w 1411490"/>
              <a:gd name="connsiteY70" fmla="*/ 27616 h 1356304"/>
              <a:gd name="connsiteX71" fmla="*/ 371283 w 1411490"/>
              <a:gd name="connsiteY71" fmla="*/ 33753 h 1356304"/>
              <a:gd name="connsiteX72" fmla="*/ 349804 w 1411490"/>
              <a:gd name="connsiteY72" fmla="*/ 36822 h 1356304"/>
              <a:gd name="connsiteX73" fmla="*/ 306845 w 1411490"/>
              <a:gd name="connsiteY73" fmla="*/ 46027 h 1356304"/>
              <a:gd name="connsiteX74" fmla="*/ 294571 w 1411490"/>
              <a:gd name="connsiteY74" fmla="*/ 52164 h 1356304"/>
              <a:gd name="connsiteX75" fmla="*/ 263887 w 1411490"/>
              <a:gd name="connsiteY75" fmla="*/ 64438 h 1356304"/>
              <a:gd name="connsiteX76" fmla="*/ 248545 w 1411490"/>
              <a:gd name="connsiteY76" fmla="*/ 73643 h 1356304"/>
              <a:gd name="connsiteX77" fmla="*/ 202518 w 1411490"/>
              <a:gd name="connsiteY77" fmla="*/ 95122 h 1356304"/>
              <a:gd name="connsiteX78" fmla="*/ 193312 w 1411490"/>
              <a:gd name="connsiteY78" fmla="*/ 101259 h 1356304"/>
              <a:gd name="connsiteX79" fmla="*/ 181039 w 1411490"/>
              <a:gd name="connsiteY79" fmla="*/ 107396 h 1356304"/>
              <a:gd name="connsiteX80" fmla="*/ 168765 w 1411490"/>
              <a:gd name="connsiteY80" fmla="*/ 116601 h 1356304"/>
              <a:gd name="connsiteX81" fmla="*/ 159559 w 1411490"/>
              <a:gd name="connsiteY81" fmla="*/ 122738 h 1356304"/>
              <a:gd name="connsiteX82" fmla="*/ 147286 w 1411490"/>
              <a:gd name="connsiteY82" fmla="*/ 131944 h 1356304"/>
              <a:gd name="connsiteX83" fmla="*/ 135012 w 1411490"/>
              <a:gd name="connsiteY83" fmla="*/ 138081 h 1356304"/>
              <a:gd name="connsiteX84" fmla="*/ 98190 w 1411490"/>
              <a:gd name="connsiteY84" fmla="*/ 171834 h 1356304"/>
              <a:gd name="connsiteX85" fmla="*/ 82848 w 1411490"/>
              <a:gd name="connsiteY85" fmla="*/ 184107 h 1356304"/>
              <a:gd name="connsiteX86" fmla="*/ 64437 w 1411490"/>
              <a:gd name="connsiteY86" fmla="*/ 202518 h 1356304"/>
              <a:gd name="connsiteX87" fmla="*/ 58300 w 1411490"/>
              <a:gd name="connsiteY87" fmla="*/ 214792 h 1356304"/>
              <a:gd name="connsiteX88" fmla="*/ 49095 w 1411490"/>
              <a:gd name="connsiteY88" fmla="*/ 220929 h 1356304"/>
              <a:gd name="connsiteX89" fmla="*/ 39890 w 1411490"/>
              <a:gd name="connsiteY89" fmla="*/ 230134 h 1356304"/>
              <a:gd name="connsiteX90" fmla="*/ 27616 w 1411490"/>
              <a:gd name="connsiteY90" fmla="*/ 251614 h 1356304"/>
              <a:gd name="connsiteX91" fmla="*/ 15342 w 1411490"/>
              <a:gd name="connsiteY91" fmla="*/ 273093 h 1356304"/>
              <a:gd name="connsiteX92" fmla="*/ 12274 w 1411490"/>
              <a:gd name="connsiteY92" fmla="*/ 285367 h 1356304"/>
              <a:gd name="connsiteX93" fmla="*/ 9205 w 1411490"/>
              <a:gd name="connsiteY93" fmla="*/ 294572 h 1356304"/>
              <a:gd name="connsiteX94" fmla="*/ 15342 w 1411490"/>
              <a:gd name="connsiteY94" fmla="*/ 312983 h 1356304"/>
              <a:gd name="connsiteX95" fmla="*/ 0 w 1411490"/>
              <a:gd name="connsiteY95" fmla="*/ 300709 h 1356304"/>
              <a:gd name="connsiteX0" fmla="*/ 0 w 1411490"/>
              <a:gd name="connsiteY0" fmla="*/ 300709 h 1356258"/>
              <a:gd name="connsiteX1" fmla="*/ 0 w 1411490"/>
              <a:gd name="connsiteY1" fmla="*/ 300709 h 1356258"/>
              <a:gd name="connsiteX2" fmla="*/ 24547 w 1411490"/>
              <a:gd name="connsiteY2" fmla="*/ 368215 h 1356258"/>
              <a:gd name="connsiteX3" fmla="*/ 39890 w 1411490"/>
              <a:gd name="connsiteY3" fmla="*/ 512432 h 1356258"/>
              <a:gd name="connsiteX4" fmla="*/ 42958 w 1411490"/>
              <a:gd name="connsiteY4" fmla="*/ 536980 h 1356258"/>
              <a:gd name="connsiteX5" fmla="*/ 58300 w 1411490"/>
              <a:gd name="connsiteY5" fmla="*/ 625965 h 1356258"/>
              <a:gd name="connsiteX6" fmla="*/ 92053 w 1411490"/>
              <a:gd name="connsiteY6" fmla="*/ 760977 h 1356258"/>
              <a:gd name="connsiteX7" fmla="*/ 110464 w 1411490"/>
              <a:gd name="connsiteY7" fmla="*/ 840757 h 1356258"/>
              <a:gd name="connsiteX8" fmla="*/ 116601 w 1411490"/>
              <a:gd name="connsiteY8" fmla="*/ 871442 h 1356258"/>
              <a:gd name="connsiteX9" fmla="*/ 153423 w 1411490"/>
              <a:gd name="connsiteY9" fmla="*/ 981906 h 1356258"/>
              <a:gd name="connsiteX10" fmla="*/ 162628 w 1411490"/>
              <a:gd name="connsiteY10" fmla="*/ 997248 h 1356258"/>
              <a:gd name="connsiteX11" fmla="*/ 223997 w 1411490"/>
              <a:gd name="connsiteY11" fmla="*/ 1107713 h 1356258"/>
              <a:gd name="connsiteX12" fmla="*/ 288435 w 1411490"/>
              <a:gd name="connsiteY12" fmla="*/ 1175219 h 1356258"/>
              <a:gd name="connsiteX13" fmla="*/ 322188 w 1411490"/>
              <a:gd name="connsiteY13" fmla="*/ 1196698 h 1356258"/>
              <a:gd name="connsiteX14" fmla="*/ 340598 w 1411490"/>
              <a:gd name="connsiteY14" fmla="*/ 1212040 h 1356258"/>
              <a:gd name="connsiteX15" fmla="*/ 368214 w 1411490"/>
              <a:gd name="connsiteY15" fmla="*/ 1227383 h 1356258"/>
              <a:gd name="connsiteX16" fmla="*/ 423447 w 1411490"/>
              <a:gd name="connsiteY16" fmla="*/ 1261136 h 1356258"/>
              <a:gd name="connsiteX17" fmla="*/ 751771 w 1411490"/>
              <a:gd name="connsiteY17" fmla="*/ 1356258 h 1356258"/>
              <a:gd name="connsiteX18" fmla="*/ 1058617 w 1411490"/>
              <a:gd name="connsiteY18" fmla="*/ 1239656 h 1356258"/>
              <a:gd name="connsiteX19" fmla="*/ 1067823 w 1411490"/>
              <a:gd name="connsiteY19" fmla="*/ 1227383 h 1356258"/>
              <a:gd name="connsiteX20" fmla="*/ 1119986 w 1411490"/>
              <a:gd name="connsiteY20" fmla="*/ 1159877 h 1356258"/>
              <a:gd name="connsiteX21" fmla="*/ 1132260 w 1411490"/>
              <a:gd name="connsiteY21" fmla="*/ 1150671 h 1356258"/>
              <a:gd name="connsiteX22" fmla="*/ 1150671 w 1411490"/>
              <a:gd name="connsiteY22" fmla="*/ 1129192 h 1356258"/>
              <a:gd name="connsiteX23" fmla="*/ 1159876 w 1411490"/>
              <a:gd name="connsiteY23" fmla="*/ 1123055 h 1356258"/>
              <a:gd name="connsiteX24" fmla="*/ 1181355 w 1411490"/>
              <a:gd name="connsiteY24" fmla="*/ 1101576 h 1356258"/>
              <a:gd name="connsiteX25" fmla="*/ 1218177 w 1411490"/>
              <a:gd name="connsiteY25" fmla="*/ 1070891 h 1356258"/>
              <a:gd name="connsiteX26" fmla="*/ 1233519 w 1411490"/>
              <a:gd name="connsiteY26" fmla="*/ 1052481 h 1356258"/>
              <a:gd name="connsiteX27" fmla="*/ 1239656 w 1411490"/>
              <a:gd name="connsiteY27" fmla="*/ 1043275 h 1356258"/>
              <a:gd name="connsiteX28" fmla="*/ 1264204 w 1411490"/>
              <a:gd name="connsiteY28" fmla="*/ 1018728 h 1356258"/>
              <a:gd name="connsiteX29" fmla="*/ 1291820 w 1411490"/>
              <a:gd name="connsiteY29" fmla="*/ 975769 h 1356258"/>
              <a:gd name="connsiteX30" fmla="*/ 1301025 w 1411490"/>
              <a:gd name="connsiteY30" fmla="*/ 945085 h 1356258"/>
              <a:gd name="connsiteX31" fmla="*/ 1313299 w 1411490"/>
              <a:gd name="connsiteY31" fmla="*/ 923605 h 1356258"/>
              <a:gd name="connsiteX32" fmla="*/ 1319436 w 1411490"/>
              <a:gd name="connsiteY32" fmla="*/ 908263 h 1356258"/>
              <a:gd name="connsiteX33" fmla="*/ 1322504 w 1411490"/>
              <a:gd name="connsiteY33" fmla="*/ 892921 h 1356258"/>
              <a:gd name="connsiteX34" fmla="*/ 1328641 w 1411490"/>
              <a:gd name="connsiteY34" fmla="*/ 874510 h 1356258"/>
              <a:gd name="connsiteX35" fmla="*/ 1334778 w 1411490"/>
              <a:gd name="connsiteY35" fmla="*/ 831552 h 1356258"/>
              <a:gd name="connsiteX36" fmla="*/ 1343984 w 1411490"/>
              <a:gd name="connsiteY36" fmla="*/ 813141 h 1356258"/>
              <a:gd name="connsiteX37" fmla="*/ 1362394 w 1411490"/>
              <a:gd name="connsiteY37" fmla="*/ 764046 h 1356258"/>
              <a:gd name="connsiteX38" fmla="*/ 1365463 w 1411490"/>
              <a:gd name="connsiteY38" fmla="*/ 745635 h 1356258"/>
              <a:gd name="connsiteX39" fmla="*/ 1371600 w 1411490"/>
              <a:gd name="connsiteY39" fmla="*/ 718019 h 1356258"/>
              <a:gd name="connsiteX40" fmla="*/ 1374668 w 1411490"/>
              <a:gd name="connsiteY40" fmla="*/ 705745 h 1356258"/>
              <a:gd name="connsiteX41" fmla="*/ 1380805 w 1411490"/>
              <a:gd name="connsiteY41" fmla="*/ 675061 h 1356258"/>
              <a:gd name="connsiteX42" fmla="*/ 1393079 w 1411490"/>
              <a:gd name="connsiteY42" fmla="*/ 604486 h 1356258"/>
              <a:gd name="connsiteX43" fmla="*/ 1405353 w 1411490"/>
              <a:gd name="connsiteY43" fmla="*/ 494022 h 1356258"/>
              <a:gd name="connsiteX44" fmla="*/ 1411490 w 1411490"/>
              <a:gd name="connsiteY44" fmla="*/ 472542 h 1356258"/>
              <a:gd name="connsiteX45" fmla="*/ 1405353 w 1411490"/>
              <a:gd name="connsiteY45" fmla="*/ 312983 h 1356258"/>
              <a:gd name="connsiteX46" fmla="*/ 1390010 w 1411490"/>
              <a:gd name="connsiteY46" fmla="*/ 279230 h 1356258"/>
              <a:gd name="connsiteX47" fmla="*/ 1383874 w 1411490"/>
              <a:gd name="connsiteY47" fmla="*/ 260819 h 1356258"/>
              <a:gd name="connsiteX48" fmla="*/ 1356257 w 1411490"/>
              <a:gd name="connsiteY48" fmla="*/ 220929 h 1356258"/>
              <a:gd name="connsiteX49" fmla="*/ 1343984 w 1411490"/>
              <a:gd name="connsiteY49" fmla="*/ 202518 h 1356258"/>
              <a:gd name="connsiteX50" fmla="*/ 1291820 w 1411490"/>
              <a:gd name="connsiteY50" fmla="*/ 153423 h 1356258"/>
              <a:gd name="connsiteX51" fmla="*/ 1236588 w 1411490"/>
              <a:gd name="connsiteY51" fmla="*/ 113533 h 1356258"/>
              <a:gd name="connsiteX52" fmla="*/ 1187492 w 1411490"/>
              <a:gd name="connsiteY52" fmla="*/ 92054 h 1356258"/>
              <a:gd name="connsiteX53" fmla="*/ 1135329 w 1411490"/>
              <a:gd name="connsiteY53" fmla="*/ 70575 h 1356258"/>
              <a:gd name="connsiteX54" fmla="*/ 1104644 w 1411490"/>
              <a:gd name="connsiteY54" fmla="*/ 61369 h 1356258"/>
              <a:gd name="connsiteX55" fmla="*/ 1064754 w 1411490"/>
              <a:gd name="connsiteY55" fmla="*/ 49095 h 1356258"/>
              <a:gd name="connsiteX56" fmla="*/ 1018727 w 1411490"/>
              <a:gd name="connsiteY56" fmla="*/ 33753 h 1356258"/>
              <a:gd name="connsiteX57" fmla="*/ 932810 w 1411490"/>
              <a:gd name="connsiteY57" fmla="*/ 24548 h 1356258"/>
              <a:gd name="connsiteX58" fmla="*/ 874510 w 1411490"/>
              <a:gd name="connsiteY58" fmla="*/ 18411 h 1356258"/>
              <a:gd name="connsiteX59" fmla="*/ 853031 w 1411490"/>
              <a:gd name="connsiteY59" fmla="*/ 15342 h 1356258"/>
              <a:gd name="connsiteX60" fmla="*/ 764045 w 1411490"/>
              <a:gd name="connsiteY60" fmla="*/ 6137 h 1356258"/>
              <a:gd name="connsiteX61" fmla="*/ 693471 w 1411490"/>
              <a:gd name="connsiteY61" fmla="*/ 3069 h 1356258"/>
              <a:gd name="connsiteX62" fmla="*/ 650512 w 1411490"/>
              <a:gd name="connsiteY62" fmla="*/ 0 h 1356258"/>
              <a:gd name="connsiteX63" fmla="*/ 592212 w 1411490"/>
              <a:gd name="connsiteY63" fmla="*/ 3069 h 1356258"/>
              <a:gd name="connsiteX64" fmla="*/ 564596 w 1411490"/>
              <a:gd name="connsiteY64" fmla="*/ 6137 h 1356258"/>
              <a:gd name="connsiteX65" fmla="*/ 524706 w 1411490"/>
              <a:gd name="connsiteY65" fmla="*/ 9205 h 1356258"/>
              <a:gd name="connsiteX66" fmla="*/ 475610 w 1411490"/>
              <a:gd name="connsiteY66" fmla="*/ 15342 h 1356258"/>
              <a:gd name="connsiteX67" fmla="*/ 454131 w 1411490"/>
              <a:gd name="connsiteY67" fmla="*/ 18411 h 1356258"/>
              <a:gd name="connsiteX68" fmla="*/ 420378 w 1411490"/>
              <a:gd name="connsiteY68" fmla="*/ 21479 h 1356258"/>
              <a:gd name="connsiteX69" fmla="*/ 392762 w 1411490"/>
              <a:gd name="connsiteY69" fmla="*/ 27616 h 1356258"/>
              <a:gd name="connsiteX70" fmla="*/ 371283 w 1411490"/>
              <a:gd name="connsiteY70" fmla="*/ 33753 h 1356258"/>
              <a:gd name="connsiteX71" fmla="*/ 349804 w 1411490"/>
              <a:gd name="connsiteY71" fmla="*/ 36822 h 1356258"/>
              <a:gd name="connsiteX72" fmla="*/ 306845 w 1411490"/>
              <a:gd name="connsiteY72" fmla="*/ 46027 h 1356258"/>
              <a:gd name="connsiteX73" fmla="*/ 294571 w 1411490"/>
              <a:gd name="connsiteY73" fmla="*/ 52164 h 1356258"/>
              <a:gd name="connsiteX74" fmla="*/ 263887 w 1411490"/>
              <a:gd name="connsiteY74" fmla="*/ 64438 h 1356258"/>
              <a:gd name="connsiteX75" fmla="*/ 248545 w 1411490"/>
              <a:gd name="connsiteY75" fmla="*/ 73643 h 1356258"/>
              <a:gd name="connsiteX76" fmla="*/ 202518 w 1411490"/>
              <a:gd name="connsiteY76" fmla="*/ 95122 h 1356258"/>
              <a:gd name="connsiteX77" fmla="*/ 193312 w 1411490"/>
              <a:gd name="connsiteY77" fmla="*/ 101259 h 1356258"/>
              <a:gd name="connsiteX78" fmla="*/ 181039 w 1411490"/>
              <a:gd name="connsiteY78" fmla="*/ 107396 h 1356258"/>
              <a:gd name="connsiteX79" fmla="*/ 168765 w 1411490"/>
              <a:gd name="connsiteY79" fmla="*/ 116601 h 1356258"/>
              <a:gd name="connsiteX80" fmla="*/ 159559 w 1411490"/>
              <a:gd name="connsiteY80" fmla="*/ 122738 h 1356258"/>
              <a:gd name="connsiteX81" fmla="*/ 147286 w 1411490"/>
              <a:gd name="connsiteY81" fmla="*/ 131944 h 1356258"/>
              <a:gd name="connsiteX82" fmla="*/ 135012 w 1411490"/>
              <a:gd name="connsiteY82" fmla="*/ 138081 h 1356258"/>
              <a:gd name="connsiteX83" fmla="*/ 98190 w 1411490"/>
              <a:gd name="connsiteY83" fmla="*/ 171834 h 1356258"/>
              <a:gd name="connsiteX84" fmla="*/ 82848 w 1411490"/>
              <a:gd name="connsiteY84" fmla="*/ 184107 h 1356258"/>
              <a:gd name="connsiteX85" fmla="*/ 64437 w 1411490"/>
              <a:gd name="connsiteY85" fmla="*/ 202518 h 1356258"/>
              <a:gd name="connsiteX86" fmla="*/ 58300 w 1411490"/>
              <a:gd name="connsiteY86" fmla="*/ 214792 h 1356258"/>
              <a:gd name="connsiteX87" fmla="*/ 49095 w 1411490"/>
              <a:gd name="connsiteY87" fmla="*/ 220929 h 1356258"/>
              <a:gd name="connsiteX88" fmla="*/ 39890 w 1411490"/>
              <a:gd name="connsiteY88" fmla="*/ 230134 h 1356258"/>
              <a:gd name="connsiteX89" fmla="*/ 27616 w 1411490"/>
              <a:gd name="connsiteY89" fmla="*/ 251614 h 1356258"/>
              <a:gd name="connsiteX90" fmla="*/ 15342 w 1411490"/>
              <a:gd name="connsiteY90" fmla="*/ 273093 h 1356258"/>
              <a:gd name="connsiteX91" fmla="*/ 12274 w 1411490"/>
              <a:gd name="connsiteY91" fmla="*/ 285367 h 1356258"/>
              <a:gd name="connsiteX92" fmla="*/ 9205 w 1411490"/>
              <a:gd name="connsiteY92" fmla="*/ 294572 h 1356258"/>
              <a:gd name="connsiteX93" fmla="*/ 15342 w 1411490"/>
              <a:gd name="connsiteY93" fmla="*/ 312983 h 1356258"/>
              <a:gd name="connsiteX94" fmla="*/ 0 w 1411490"/>
              <a:gd name="connsiteY94" fmla="*/ 300709 h 1356258"/>
              <a:gd name="connsiteX0" fmla="*/ 0 w 1411490"/>
              <a:gd name="connsiteY0" fmla="*/ 300709 h 1356258"/>
              <a:gd name="connsiteX1" fmla="*/ 0 w 1411490"/>
              <a:gd name="connsiteY1" fmla="*/ 300709 h 1356258"/>
              <a:gd name="connsiteX2" fmla="*/ 24547 w 1411490"/>
              <a:gd name="connsiteY2" fmla="*/ 368215 h 1356258"/>
              <a:gd name="connsiteX3" fmla="*/ 39890 w 1411490"/>
              <a:gd name="connsiteY3" fmla="*/ 512432 h 1356258"/>
              <a:gd name="connsiteX4" fmla="*/ 42958 w 1411490"/>
              <a:gd name="connsiteY4" fmla="*/ 536980 h 1356258"/>
              <a:gd name="connsiteX5" fmla="*/ 58300 w 1411490"/>
              <a:gd name="connsiteY5" fmla="*/ 625965 h 1356258"/>
              <a:gd name="connsiteX6" fmla="*/ 92053 w 1411490"/>
              <a:gd name="connsiteY6" fmla="*/ 760977 h 1356258"/>
              <a:gd name="connsiteX7" fmla="*/ 110464 w 1411490"/>
              <a:gd name="connsiteY7" fmla="*/ 840757 h 1356258"/>
              <a:gd name="connsiteX8" fmla="*/ 116601 w 1411490"/>
              <a:gd name="connsiteY8" fmla="*/ 871442 h 1356258"/>
              <a:gd name="connsiteX9" fmla="*/ 153423 w 1411490"/>
              <a:gd name="connsiteY9" fmla="*/ 981906 h 1356258"/>
              <a:gd name="connsiteX10" fmla="*/ 162628 w 1411490"/>
              <a:gd name="connsiteY10" fmla="*/ 997248 h 1356258"/>
              <a:gd name="connsiteX11" fmla="*/ 223997 w 1411490"/>
              <a:gd name="connsiteY11" fmla="*/ 1107713 h 1356258"/>
              <a:gd name="connsiteX12" fmla="*/ 288435 w 1411490"/>
              <a:gd name="connsiteY12" fmla="*/ 1175219 h 1356258"/>
              <a:gd name="connsiteX13" fmla="*/ 322188 w 1411490"/>
              <a:gd name="connsiteY13" fmla="*/ 1196698 h 1356258"/>
              <a:gd name="connsiteX14" fmla="*/ 340598 w 1411490"/>
              <a:gd name="connsiteY14" fmla="*/ 1212040 h 1356258"/>
              <a:gd name="connsiteX15" fmla="*/ 368214 w 1411490"/>
              <a:gd name="connsiteY15" fmla="*/ 1227383 h 1356258"/>
              <a:gd name="connsiteX16" fmla="*/ 423447 w 1411490"/>
              <a:gd name="connsiteY16" fmla="*/ 1261136 h 1356258"/>
              <a:gd name="connsiteX17" fmla="*/ 751771 w 1411490"/>
              <a:gd name="connsiteY17" fmla="*/ 1356258 h 1356258"/>
              <a:gd name="connsiteX18" fmla="*/ 1058617 w 1411490"/>
              <a:gd name="connsiteY18" fmla="*/ 1239656 h 1356258"/>
              <a:gd name="connsiteX19" fmla="*/ 1119986 w 1411490"/>
              <a:gd name="connsiteY19" fmla="*/ 1159877 h 1356258"/>
              <a:gd name="connsiteX20" fmla="*/ 1132260 w 1411490"/>
              <a:gd name="connsiteY20" fmla="*/ 1150671 h 1356258"/>
              <a:gd name="connsiteX21" fmla="*/ 1150671 w 1411490"/>
              <a:gd name="connsiteY21" fmla="*/ 1129192 h 1356258"/>
              <a:gd name="connsiteX22" fmla="*/ 1159876 w 1411490"/>
              <a:gd name="connsiteY22" fmla="*/ 1123055 h 1356258"/>
              <a:gd name="connsiteX23" fmla="*/ 1181355 w 1411490"/>
              <a:gd name="connsiteY23" fmla="*/ 1101576 h 1356258"/>
              <a:gd name="connsiteX24" fmla="*/ 1218177 w 1411490"/>
              <a:gd name="connsiteY24" fmla="*/ 1070891 h 1356258"/>
              <a:gd name="connsiteX25" fmla="*/ 1233519 w 1411490"/>
              <a:gd name="connsiteY25" fmla="*/ 1052481 h 1356258"/>
              <a:gd name="connsiteX26" fmla="*/ 1239656 w 1411490"/>
              <a:gd name="connsiteY26" fmla="*/ 1043275 h 1356258"/>
              <a:gd name="connsiteX27" fmla="*/ 1264204 w 1411490"/>
              <a:gd name="connsiteY27" fmla="*/ 1018728 h 1356258"/>
              <a:gd name="connsiteX28" fmla="*/ 1291820 w 1411490"/>
              <a:gd name="connsiteY28" fmla="*/ 975769 h 1356258"/>
              <a:gd name="connsiteX29" fmla="*/ 1301025 w 1411490"/>
              <a:gd name="connsiteY29" fmla="*/ 945085 h 1356258"/>
              <a:gd name="connsiteX30" fmla="*/ 1313299 w 1411490"/>
              <a:gd name="connsiteY30" fmla="*/ 923605 h 1356258"/>
              <a:gd name="connsiteX31" fmla="*/ 1319436 w 1411490"/>
              <a:gd name="connsiteY31" fmla="*/ 908263 h 1356258"/>
              <a:gd name="connsiteX32" fmla="*/ 1322504 w 1411490"/>
              <a:gd name="connsiteY32" fmla="*/ 892921 h 1356258"/>
              <a:gd name="connsiteX33" fmla="*/ 1328641 w 1411490"/>
              <a:gd name="connsiteY33" fmla="*/ 874510 h 1356258"/>
              <a:gd name="connsiteX34" fmla="*/ 1334778 w 1411490"/>
              <a:gd name="connsiteY34" fmla="*/ 831552 h 1356258"/>
              <a:gd name="connsiteX35" fmla="*/ 1343984 w 1411490"/>
              <a:gd name="connsiteY35" fmla="*/ 813141 h 1356258"/>
              <a:gd name="connsiteX36" fmla="*/ 1362394 w 1411490"/>
              <a:gd name="connsiteY36" fmla="*/ 764046 h 1356258"/>
              <a:gd name="connsiteX37" fmla="*/ 1365463 w 1411490"/>
              <a:gd name="connsiteY37" fmla="*/ 745635 h 1356258"/>
              <a:gd name="connsiteX38" fmla="*/ 1371600 w 1411490"/>
              <a:gd name="connsiteY38" fmla="*/ 718019 h 1356258"/>
              <a:gd name="connsiteX39" fmla="*/ 1374668 w 1411490"/>
              <a:gd name="connsiteY39" fmla="*/ 705745 h 1356258"/>
              <a:gd name="connsiteX40" fmla="*/ 1380805 w 1411490"/>
              <a:gd name="connsiteY40" fmla="*/ 675061 h 1356258"/>
              <a:gd name="connsiteX41" fmla="*/ 1393079 w 1411490"/>
              <a:gd name="connsiteY41" fmla="*/ 604486 h 1356258"/>
              <a:gd name="connsiteX42" fmla="*/ 1405353 w 1411490"/>
              <a:gd name="connsiteY42" fmla="*/ 494022 h 1356258"/>
              <a:gd name="connsiteX43" fmla="*/ 1411490 w 1411490"/>
              <a:gd name="connsiteY43" fmla="*/ 472542 h 1356258"/>
              <a:gd name="connsiteX44" fmla="*/ 1405353 w 1411490"/>
              <a:gd name="connsiteY44" fmla="*/ 312983 h 1356258"/>
              <a:gd name="connsiteX45" fmla="*/ 1390010 w 1411490"/>
              <a:gd name="connsiteY45" fmla="*/ 279230 h 1356258"/>
              <a:gd name="connsiteX46" fmla="*/ 1383874 w 1411490"/>
              <a:gd name="connsiteY46" fmla="*/ 260819 h 1356258"/>
              <a:gd name="connsiteX47" fmla="*/ 1356257 w 1411490"/>
              <a:gd name="connsiteY47" fmla="*/ 220929 h 1356258"/>
              <a:gd name="connsiteX48" fmla="*/ 1343984 w 1411490"/>
              <a:gd name="connsiteY48" fmla="*/ 202518 h 1356258"/>
              <a:gd name="connsiteX49" fmla="*/ 1291820 w 1411490"/>
              <a:gd name="connsiteY49" fmla="*/ 153423 h 1356258"/>
              <a:gd name="connsiteX50" fmla="*/ 1236588 w 1411490"/>
              <a:gd name="connsiteY50" fmla="*/ 113533 h 1356258"/>
              <a:gd name="connsiteX51" fmla="*/ 1187492 w 1411490"/>
              <a:gd name="connsiteY51" fmla="*/ 92054 h 1356258"/>
              <a:gd name="connsiteX52" fmla="*/ 1135329 w 1411490"/>
              <a:gd name="connsiteY52" fmla="*/ 70575 h 1356258"/>
              <a:gd name="connsiteX53" fmla="*/ 1104644 w 1411490"/>
              <a:gd name="connsiteY53" fmla="*/ 61369 h 1356258"/>
              <a:gd name="connsiteX54" fmla="*/ 1064754 w 1411490"/>
              <a:gd name="connsiteY54" fmla="*/ 49095 h 1356258"/>
              <a:gd name="connsiteX55" fmla="*/ 1018727 w 1411490"/>
              <a:gd name="connsiteY55" fmla="*/ 33753 h 1356258"/>
              <a:gd name="connsiteX56" fmla="*/ 932810 w 1411490"/>
              <a:gd name="connsiteY56" fmla="*/ 24548 h 1356258"/>
              <a:gd name="connsiteX57" fmla="*/ 874510 w 1411490"/>
              <a:gd name="connsiteY57" fmla="*/ 18411 h 1356258"/>
              <a:gd name="connsiteX58" fmla="*/ 853031 w 1411490"/>
              <a:gd name="connsiteY58" fmla="*/ 15342 h 1356258"/>
              <a:gd name="connsiteX59" fmla="*/ 764045 w 1411490"/>
              <a:gd name="connsiteY59" fmla="*/ 6137 h 1356258"/>
              <a:gd name="connsiteX60" fmla="*/ 693471 w 1411490"/>
              <a:gd name="connsiteY60" fmla="*/ 3069 h 1356258"/>
              <a:gd name="connsiteX61" fmla="*/ 650512 w 1411490"/>
              <a:gd name="connsiteY61" fmla="*/ 0 h 1356258"/>
              <a:gd name="connsiteX62" fmla="*/ 592212 w 1411490"/>
              <a:gd name="connsiteY62" fmla="*/ 3069 h 1356258"/>
              <a:gd name="connsiteX63" fmla="*/ 564596 w 1411490"/>
              <a:gd name="connsiteY63" fmla="*/ 6137 h 1356258"/>
              <a:gd name="connsiteX64" fmla="*/ 524706 w 1411490"/>
              <a:gd name="connsiteY64" fmla="*/ 9205 h 1356258"/>
              <a:gd name="connsiteX65" fmla="*/ 475610 w 1411490"/>
              <a:gd name="connsiteY65" fmla="*/ 15342 h 1356258"/>
              <a:gd name="connsiteX66" fmla="*/ 454131 w 1411490"/>
              <a:gd name="connsiteY66" fmla="*/ 18411 h 1356258"/>
              <a:gd name="connsiteX67" fmla="*/ 420378 w 1411490"/>
              <a:gd name="connsiteY67" fmla="*/ 21479 h 1356258"/>
              <a:gd name="connsiteX68" fmla="*/ 392762 w 1411490"/>
              <a:gd name="connsiteY68" fmla="*/ 27616 h 1356258"/>
              <a:gd name="connsiteX69" fmla="*/ 371283 w 1411490"/>
              <a:gd name="connsiteY69" fmla="*/ 33753 h 1356258"/>
              <a:gd name="connsiteX70" fmla="*/ 349804 w 1411490"/>
              <a:gd name="connsiteY70" fmla="*/ 36822 h 1356258"/>
              <a:gd name="connsiteX71" fmla="*/ 306845 w 1411490"/>
              <a:gd name="connsiteY71" fmla="*/ 46027 h 1356258"/>
              <a:gd name="connsiteX72" fmla="*/ 294571 w 1411490"/>
              <a:gd name="connsiteY72" fmla="*/ 52164 h 1356258"/>
              <a:gd name="connsiteX73" fmla="*/ 263887 w 1411490"/>
              <a:gd name="connsiteY73" fmla="*/ 64438 h 1356258"/>
              <a:gd name="connsiteX74" fmla="*/ 248545 w 1411490"/>
              <a:gd name="connsiteY74" fmla="*/ 73643 h 1356258"/>
              <a:gd name="connsiteX75" fmla="*/ 202518 w 1411490"/>
              <a:gd name="connsiteY75" fmla="*/ 95122 h 1356258"/>
              <a:gd name="connsiteX76" fmla="*/ 193312 w 1411490"/>
              <a:gd name="connsiteY76" fmla="*/ 101259 h 1356258"/>
              <a:gd name="connsiteX77" fmla="*/ 181039 w 1411490"/>
              <a:gd name="connsiteY77" fmla="*/ 107396 h 1356258"/>
              <a:gd name="connsiteX78" fmla="*/ 168765 w 1411490"/>
              <a:gd name="connsiteY78" fmla="*/ 116601 h 1356258"/>
              <a:gd name="connsiteX79" fmla="*/ 159559 w 1411490"/>
              <a:gd name="connsiteY79" fmla="*/ 122738 h 1356258"/>
              <a:gd name="connsiteX80" fmla="*/ 147286 w 1411490"/>
              <a:gd name="connsiteY80" fmla="*/ 131944 h 1356258"/>
              <a:gd name="connsiteX81" fmla="*/ 135012 w 1411490"/>
              <a:gd name="connsiteY81" fmla="*/ 138081 h 1356258"/>
              <a:gd name="connsiteX82" fmla="*/ 98190 w 1411490"/>
              <a:gd name="connsiteY82" fmla="*/ 171834 h 1356258"/>
              <a:gd name="connsiteX83" fmla="*/ 82848 w 1411490"/>
              <a:gd name="connsiteY83" fmla="*/ 184107 h 1356258"/>
              <a:gd name="connsiteX84" fmla="*/ 64437 w 1411490"/>
              <a:gd name="connsiteY84" fmla="*/ 202518 h 1356258"/>
              <a:gd name="connsiteX85" fmla="*/ 58300 w 1411490"/>
              <a:gd name="connsiteY85" fmla="*/ 214792 h 1356258"/>
              <a:gd name="connsiteX86" fmla="*/ 49095 w 1411490"/>
              <a:gd name="connsiteY86" fmla="*/ 220929 h 1356258"/>
              <a:gd name="connsiteX87" fmla="*/ 39890 w 1411490"/>
              <a:gd name="connsiteY87" fmla="*/ 230134 h 1356258"/>
              <a:gd name="connsiteX88" fmla="*/ 27616 w 1411490"/>
              <a:gd name="connsiteY88" fmla="*/ 251614 h 1356258"/>
              <a:gd name="connsiteX89" fmla="*/ 15342 w 1411490"/>
              <a:gd name="connsiteY89" fmla="*/ 273093 h 1356258"/>
              <a:gd name="connsiteX90" fmla="*/ 12274 w 1411490"/>
              <a:gd name="connsiteY90" fmla="*/ 285367 h 1356258"/>
              <a:gd name="connsiteX91" fmla="*/ 9205 w 1411490"/>
              <a:gd name="connsiteY91" fmla="*/ 294572 h 1356258"/>
              <a:gd name="connsiteX92" fmla="*/ 15342 w 1411490"/>
              <a:gd name="connsiteY92" fmla="*/ 312983 h 1356258"/>
              <a:gd name="connsiteX93" fmla="*/ 0 w 1411490"/>
              <a:gd name="connsiteY93" fmla="*/ 300709 h 1356258"/>
              <a:gd name="connsiteX0" fmla="*/ 0 w 1411490"/>
              <a:gd name="connsiteY0" fmla="*/ 300709 h 1279480"/>
              <a:gd name="connsiteX1" fmla="*/ 0 w 1411490"/>
              <a:gd name="connsiteY1" fmla="*/ 300709 h 1279480"/>
              <a:gd name="connsiteX2" fmla="*/ 24547 w 1411490"/>
              <a:gd name="connsiteY2" fmla="*/ 368215 h 1279480"/>
              <a:gd name="connsiteX3" fmla="*/ 39890 w 1411490"/>
              <a:gd name="connsiteY3" fmla="*/ 512432 h 1279480"/>
              <a:gd name="connsiteX4" fmla="*/ 42958 w 1411490"/>
              <a:gd name="connsiteY4" fmla="*/ 536980 h 1279480"/>
              <a:gd name="connsiteX5" fmla="*/ 58300 w 1411490"/>
              <a:gd name="connsiteY5" fmla="*/ 625965 h 1279480"/>
              <a:gd name="connsiteX6" fmla="*/ 92053 w 1411490"/>
              <a:gd name="connsiteY6" fmla="*/ 760977 h 1279480"/>
              <a:gd name="connsiteX7" fmla="*/ 110464 w 1411490"/>
              <a:gd name="connsiteY7" fmla="*/ 840757 h 1279480"/>
              <a:gd name="connsiteX8" fmla="*/ 116601 w 1411490"/>
              <a:gd name="connsiteY8" fmla="*/ 871442 h 1279480"/>
              <a:gd name="connsiteX9" fmla="*/ 153423 w 1411490"/>
              <a:gd name="connsiteY9" fmla="*/ 981906 h 1279480"/>
              <a:gd name="connsiteX10" fmla="*/ 162628 w 1411490"/>
              <a:gd name="connsiteY10" fmla="*/ 997248 h 1279480"/>
              <a:gd name="connsiteX11" fmla="*/ 223997 w 1411490"/>
              <a:gd name="connsiteY11" fmla="*/ 1107713 h 1279480"/>
              <a:gd name="connsiteX12" fmla="*/ 288435 w 1411490"/>
              <a:gd name="connsiteY12" fmla="*/ 1175219 h 1279480"/>
              <a:gd name="connsiteX13" fmla="*/ 322188 w 1411490"/>
              <a:gd name="connsiteY13" fmla="*/ 1196698 h 1279480"/>
              <a:gd name="connsiteX14" fmla="*/ 340598 w 1411490"/>
              <a:gd name="connsiteY14" fmla="*/ 1212040 h 1279480"/>
              <a:gd name="connsiteX15" fmla="*/ 368214 w 1411490"/>
              <a:gd name="connsiteY15" fmla="*/ 1227383 h 1279480"/>
              <a:gd name="connsiteX16" fmla="*/ 423447 w 1411490"/>
              <a:gd name="connsiteY16" fmla="*/ 1261136 h 1279480"/>
              <a:gd name="connsiteX17" fmla="*/ 754832 w 1411490"/>
              <a:gd name="connsiteY17" fmla="*/ 1279480 h 1279480"/>
              <a:gd name="connsiteX18" fmla="*/ 1058617 w 1411490"/>
              <a:gd name="connsiteY18" fmla="*/ 1239656 h 1279480"/>
              <a:gd name="connsiteX19" fmla="*/ 1119986 w 1411490"/>
              <a:gd name="connsiteY19" fmla="*/ 1159877 h 1279480"/>
              <a:gd name="connsiteX20" fmla="*/ 1132260 w 1411490"/>
              <a:gd name="connsiteY20" fmla="*/ 1150671 h 1279480"/>
              <a:gd name="connsiteX21" fmla="*/ 1150671 w 1411490"/>
              <a:gd name="connsiteY21" fmla="*/ 1129192 h 1279480"/>
              <a:gd name="connsiteX22" fmla="*/ 1159876 w 1411490"/>
              <a:gd name="connsiteY22" fmla="*/ 1123055 h 1279480"/>
              <a:gd name="connsiteX23" fmla="*/ 1181355 w 1411490"/>
              <a:gd name="connsiteY23" fmla="*/ 1101576 h 1279480"/>
              <a:gd name="connsiteX24" fmla="*/ 1218177 w 1411490"/>
              <a:gd name="connsiteY24" fmla="*/ 1070891 h 1279480"/>
              <a:gd name="connsiteX25" fmla="*/ 1233519 w 1411490"/>
              <a:gd name="connsiteY25" fmla="*/ 1052481 h 1279480"/>
              <a:gd name="connsiteX26" fmla="*/ 1239656 w 1411490"/>
              <a:gd name="connsiteY26" fmla="*/ 1043275 h 1279480"/>
              <a:gd name="connsiteX27" fmla="*/ 1264204 w 1411490"/>
              <a:gd name="connsiteY27" fmla="*/ 1018728 h 1279480"/>
              <a:gd name="connsiteX28" fmla="*/ 1291820 w 1411490"/>
              <a:gd name="connsiteY28" fmla="*/ 975769 h 1279480"/>
              <a:gd name="connsiteX29" fmla="*/ 1301025 w 1411490"/>
              <a:gd name="connsiteY29" fmla="*/ 945085 h 1279480"/>
              <a:gd name="connsiteX30" fmla="*/ 1313299 w 1411490"/>
              <a:gd name="connsiteY30" fmla="*/ 923605 h 1279480"/>
              <a:gd name="connsiteX31" fmla="*/ 1319436 w 1411490"/>
              <a:gd name="connsiteY31" fmla="*/ 908263 h 1279480"/>
              <a:gd name="connsiteX32" fmla="*/ 1322504 w 1411490"/>
              <a:gd name="connsiteY32" fmla="*/ 892921 h 1279480"/>
              <a:gd name="connsiteX33" fmla="*/ 1328641 w 1411490"/>
              <a:gd name="connsiteY33" fmla="*/ 874510 h 1279480"/>
              <a:gd name="connsiteX34" fmla="*/ 1334778 w 1411490"/>
              <a:gd name="connsiteY34" fmla="*/ 831552 h 1279480"/>
              <a:gd name="connsiteX35" fmla="*/ 1343984 w 1411490"/>
              <a:gd name="connsiteY35" fmla="*/ 813141 h 1279480"/>
              <a:gd name="connsiteX36" fmla="*/ 1362394 w 1411490"/>
              <a:gd name="connsiteY36" fmla="*/ 764046 h 1279480"/>
              <a:gd name="connsiteX37" fmla="*/ 1365463 w 1411490"/>
              <a:gd name="connsiteY37" fmla="*/ 745635 h 1279480"/>
              <a:gd name="connsiteX38" fmla="*/ 1371600 w 1411490"/>
              <a:gd name="connsiteY38" fmla="*/ 718019 h 1279480"/>
              <a:gd name="connsiteX39" fmla="*/ 1374668 w 1411490"/>
              <a:gd name="connsiteY39" fmla="*/ 705745 h 1279480"/>
              <a:gd name="connsiteX40" fmla="*/ 1380805 w 1411490"/>
              <a:gd name="connsiteY40" fmla="*/ 675061 h 1279480"/>
              <a:gd name="connsiteX41" fmla="*/ 1393079 w 1411490"/>
              <a:gd name="connsiteY41" fmla="*/ 604486 h 1279480"/>
              <a:gd name="connsiteX42" fmla="*/ 1405353 w 1411490"/>
              <a:gd name="connsiteY42" fmla="*/ 494022 h 1279480"/>
              <a:gd name="connsiteX43" fmla="*/ 1411490 w 1411490"/>
              <a:gd name="connsiteY43" fmla="*/ 472542 h 1279480"/>
              <a:gd name="connsiteX44" fmla="*/ 1405353 w 1411490"/>
              <a:gd name="connsiteY44" fmla="*/ 312983 h 1279480"/>
              <a:gd name="connsiteX45" fmla="*/ 1390010 w 1411490"/>
              <a:gd name="connsiteY45" fmla="*/ 279230 h 1279480"/>
              <a:gd name="connsiteX46" fmla="*/ 1383874 w 1411490"/>
              <a:gd name="connsiteY46" fmla="*/ 260819 h 1279480"/>
              <a:gd name="connsiteX47" fmla="*/ 1356257 w 1411490"/>
              <a:gd name="connsiteY47" fmla="*/ 220929 h 1279480"/>
              <a:gd name="connsiteX48" fmla="*/ 1343984 w 1411490"/>
              <a:gd name="connsiteY48" fmla="*/ 202518 h 1279480"/>
              <a:gd name="connsiteX49" fmla="*/ 1291820 w 1411490"/>
              <a:gd name="connsiteY49" fmla="*/ 153423 h 1279480"/>
              <a:gd name="connsiteX50" fmla="*/ 1236588 w 1411490"/>
              <a:gd name="connsiteY50" fmla="*/ 113533 h 1279480"/>
              <a:gd name="connsiteX51" fmla="*/ 1187492 w 1411490"/>
              <a:gd name="connsiteY51" fmla="*/ 92054 h 1279480"/>
              <a:gd name="connsiteX52" fmla="*/ 1135329 w 1411490"/>
              <a:gd name="connsiteY52" fmla="*/ 70575 h 1279480"/>
              <a:gd name="connsiteX53" fmla="*/ 1104644 w 1411490"/>
              <a:gd name="connsiteY53" fmla="*/ 61369 h 1279480"/>
              <a:gd name="connsiteX54" fmla="*/ 1064754 w 1411490"/>
              <a:gd name="connsiteY54" fmla="*/ 49095 h 1279480"/>
              <a:gd name="connsiteX55" fmla="*/ 1018727 w 1411490"/>
              <a:gd name="connsiteY55" fmla="*/ 33753 h 1279480"/>
              <a:gd name="connsiteX56" fmla="*/ 932810 w 1411490"/>
              <a:gd name="connsiteY56" fmla="*/ 24548 h 1279480"/>
              <a:gd name="connsiteX57" fmla="*/ 874510 w 1411490"/>
              <a:gd name="connsiteY57" fmla="*/ 18411 h 1279480"/>
              <a:gd name="connsiteX58" fmla="*/ 853031 w 1411490"/>
              <a:gd name="connsiteY58" fmla="*/ 15342 h 1279480"/>
              <a:gd name="connsiteX59" fmla="*/ 764045 w 1411490"/>
              <a:gd name="connsiteY59" fmla="*/ 6137 h 1279480"/>
              <a:gd name="connsiteX60" fmla="*/ 693471 w 1411490"/>
              <a:gd name="connsiteY60" fmla="*/ 3069 h 1279480"/>
              <a:gd name="connsiteX61" fmla="*/ 650512 w 1411490"/>
              <a:gd name="connsiteY61" fmla="*/ 0 h 1279480"/>
              <a:gd name="connsiteX62" fmla="*/ 592212 w 1411490"/>
              <a:gd name="connsiteY62" fmla="*/ 3069 h 1279480"/>
              <a:gd name="connsiteX63" fmla="*/ 564596 w 1411490"/>
              <a:gd name="connsiteY63" fmla="*/ 6137 h 1279480"/>
              <a:gd name="connsiteX64" fmla="*/ 524706 w 1411490"/>
              <a:gd name="connsiteY64" fmla="*/ 9205 h 1279480"/>
              <a:gd name="connsiteX65" fmla="*/ 475610 w 1411490"/>
              <a:gd name="connsiteY65" fmla="*/ 15342 h 1279480"/>
              <a:gd name="connsiteX66" fmla="*/ 454131 w 1411490"/>
              <a:gd name="connsiteY66" fmla="*/ 18411 h 1279480"/>
              <a:gd name="connsiteX67" fmla="*/ 420378 w 1411490"/>
              <a:gd name="connsiteY67" fmla="*/ 21479 h 1279480"/>
              <a:gd name="connsiteX68" fmla="*/ 392762 w 1411490"/>
              <a:gd name="connsiteY68" fmla="*/ 27616 h 1279480"/>
              <a:gd name="connsiteX69" fmla="*/ 371283 w 1411490"/>
              <a:gd name="connsiteY69" fmla="*/ 33753 h 1279480"/>
              <a:gd name="connsiteX70" fmla="*/ 349804 w 1411490"/>
              <a:gd name="connsiteY70" fmla="*/ 36822 h 1279480"/>
              <a:gd name="connsiteX71" fmla="*/ 306845 w 1411490"/>
              <a:gd name="connsiteY71" fmla="*/ 46027 h 1279480"/>
              <a:gd name="connsiteX72" fmla="*/ 294571 w 1411490"/>
              <a:gd name="connsiteY72" fmla="*/ 52164 h 1279480"/>
              <a:gd name="connsiteX73" fmla="*/ 263887 w 1411490"/>
              <a:gd name="connsiteY73" fmla="*/ 64438 h 1279480"/>
              <a:gd name="connsiteX74" fmla="*/ 248545 w 1411490"/>
              <a:gd name="connsiteY74" fmla="*/ 73643 h 1279480"/>
              <a:gd name="connsiteX75" fmla="*/ 202518 w 1411490"/>
              <a:gd name="connsiteY75" fmla="*/ 95122 h 1279480"/>
              <a:gd name="connsiteX76" fmla="*/ 193312 w 1411490"/>
              <a:gd name="connsiteY76" fmla="*/ 101259 h 1279480"/>
              <a:gd name="connsiteX77" fmla="*/ 181039 w 1411490"/>
              <a:gd name="connsiteY77" fmla="*/ 107396 h 1279480"/>
              <a:gd name="connsiteX78" fmla="*/ 168765 w 1411490"/>
              <a:gd name="connsiteY78" fmla="*/ 116601 h 1279480"/>
              <a:gd name="connsiteX79" fmla="*/ 159559 w 1411490"/>
              <a:gd name="connsiteY79" fmla="*/ 122738 h 1279480"/>
              <a:gd name="connsiteX80" fmla="*/ 147286 w 1411490"/>
              <a:gd name="connsiteY80" fmla="*/ 131944 h 1279480"/>
              <a:gd name="connsiteX81" fmla="*/ 135012 w 1411490"/>
              <a:gd name="connsiteY81" fmla="*/ 138081 h 1279480"/>
              <a:gd name="connsiteX82" fmla="*/ 98190 w 1411490"/>
              <a:gd name="connsiteY82" fmla="*/ 171834 h 1279480"/>
              <a:gd name="connsiteX83" fmla="*/ 82848 w 1411490"/>
              <a:gd name="connsiteY83" fmla="*/ 184107 h 1279480"/>
              <a:gd name="connsiteX84" fmla="*/ 64437 w 1411490"/>
              <a:gd name="connsiteY84" fmla="*/ 202518 h 1279480"/>
              <a:gd name="connsiteX85" fmla="*/ 58300 w 1411490"/>
              <a:gd name="connsiteY85" fmla="*/ 214792 h 1279480"/>
              <a:gd name="connsiteX86" fmla="*/ 49095 w 1411490"/>
              <a:gd name="connsiteY86" fmla="*/ 220929 h 1279480"/>
              <a:gd name="connsiteX87" fmla="*/ 39890 w 1411490"/>
              <a:gd name="connsiteY87" fmla="*/ 230134 h 1279480"/>
              <a:gd name="connsiteX88" fmla="*/ 27616 w 1411490"/>
              <a:gd name="connsiteY88" fmla="*/ 251614 h 1279480"/>
              <a:gd name="connsiteX89" fmla="*/ 15342 w 1411490"/>
              <a:gd name="connsiteY89" fmla="*/ 273093 h 1279480"/>
              <a:gd name="connsiteX90" fmla="*/ 12274 w 1411490"/>
              <a:gd name="connsiteY90" fmla="*/ 285367 h 1279480"/>
              <a:gd name="connsiteX91" fmla="*/ 9205 w 1411490"/>
              <a:gd name="connsiteY91" fmla="*/ 294572 h 1279480"/>
              <a:gd name="connsiteX92" fmla="*/ 15342 w 1411490"/>
              <a:gd name="connsiteY92" fmla="*/ 312983 h 1279480"/>
              <a:gd name="connsiteX93" fmla="*/ 0 w 1411490"/>
              <a:gd name="connsiteY93" fmla="*/ 300709 h 1279480"/>
              <a:gd name="connsiteX0" fmla="*/ 0 w 1411490"/>
              <a:gd name="connsiteY0" fmla="*/ 300709 h 1279480"/>
              <a:gd name="connsiteX1" fmla="*/ 0 w 1411490"/>
              <a:gd name="connsiteY1" fmla="*/ 300709 h 1279480"/>
              <a:gd name="connsiteX2" fmla="*/ 24547 w 1411490"/>
              <a:gd name="connsiteY2" fmla="*/ 368215 h 1279480"/>
              <a:gd name="connsiteX3" fmla="*/ 39890 w 1411490"/>
              <a:gd name="connsiteY3" fmla="*/ 512432 h 1279480"/>
              <a:gd name="connsiteX4" fmla="*/ 42958 w 1411490"/>
              <a:gd name="connsiteY4" fmla="*/ 536980 h 1279480"/>
              <a:gd name="connsiteX5" fmla="*/ 58300 w 1411490"/>
              <a:gd name="connsiteY5" fmla="*/ 625965 h 1279480"/>
              <a:gd name="connsiteX6" fmla="*/ 92053 w 1411490"/>
              <a:gd name="connsiteY6" fmla="*/ 760977 h 1279480"/>
              <a:gd name="connsiteX7" fmla="*/ 110464 w 1411490"/>
              <a:gd name="connsiteY7" fmla="*/ 840757 h 1279480"/>
              <a:gd name="connsiteX8" fmla="*/ 116601 w 1411490"/>
              <a:gd name="connsiteY8" fmla="*/ 871442 h 1279480"/>
              <a:gd name="connsiteX9" fmla="*/ 153423 w 1411490"/>
              <a:gd name="connsiteY9" fmla="*/ 981906 h 1279480"/>
              <a:gd name="connsiteX10" fmla="*/ 162628 w 1411490"/>
              <a:gd name="connsiteY10" fmla="*/ 997248 h 1279480"/>
              <a:gd name="connsiteX11" fmla="*/ 223997 w 1411490"/>
              <a:gd name="connsiteY11" fmla="*/ 1107713 h 1279480"/>
              <a:gd name="connsiteX12" fmla="*/ 288435 w 1411490"/>
              <a:gd name="connsiteY12" fmla="*/ 1175219 h 1279480"/>
              <a:gd name="connsiteX13" fmla="*/ 322188 w 1411490"/>
              <a:gd name="connsiteY13" fmla="*/ 1196698 h 1279480"/>
              <a:gd name="connsiteX14" fmla="*/ 340598 w 1411490"/>
              <a:gd name="connsiteY14" fmla="*/ 1212040 h 1279480"/>
              <a:gd name="connsiteX15" fmla="*/ 368214 w 1411490"/>
              <a:gd name="connsiteY15" fmla="*/ 1227383 h 1279480"/>
              <a:gd name="connsiteX16" fmla="*/ 423447 w 1411490"/>
              <a:gd name="connsiteY16" fmla="*/ 1261136 h 1279480"/>
              <a:gd name="connsiteX17" fmla="*/ 754832 w 1411490"/>
              <a:gd name="connsiteY17" fmla="*/ 1279480 h 1279480"/>
              <a:gd name="connsiteX18" fmla="*/ 1040590 w 1411490"/>
              <a:gd name="connsiteY18" fmla="*/ 1240228 h 1279480"/>
              <a:gd name="connsiteX19" fmla="*/ 1119986 w 1411490"/>
              <a:gd name="connsiteY19" fmla="*/ 1159877 h 1279480"/>
              <a:gd name="connsiteX20" fmla="*/ 1132260 w 1411490"/>
              <a:gd name="connsiteY20" fmla="*/ 1150671 h 1279480"/>
              <a:gd name="connsiteX21" fmla="*/ 1150671 w 1411490"/>
              <a:gd name="connsiteY21" fmla="*/ 1129192 h 1279480"/>
              <a:gd name="connsiteX22" fmla="*/ 1159876 w 1411490"/>
              <a:gd name="connsiteY22" fmla="*/ 1123055 h 1279480"/>
              <a:gd name="connsiteX23" fmla="*/ 1181355 w 1411490"/>
              <a:gd name="connsiteY23" fmla="*/ 1101576 h 1279480"/>
              <a:gd name="connsiteX24" fmla="*/ 1218177 w 1411490"/>
              <a:gd name="connsiteY24" fmla="*/ 1070891 h 1279480"/>
              <a:gd name="connsiteX25" fmla="*/ 1233519 w 1411490"/>
              <a:gd name="connsiteY25" fmla="*/ 1052481 h 1279480"/>
              <a:gd name="connsiteX26" fmla="*/ 1239656 w 1411490"/>
              <a:gd name="connsiteY26" fmla="*/ 1043275 h 1279480"/>
              <a:gd name="connsiteX27" fmla="*/ 1264204 w 1411490"/>
              <a:gd name="connsiteY27" fmla="*/ 1018728 h 1279480"/>
              <a:gd name="connsiteX28" fmla="*/ 1291820 w 1411490"/>
              <a:gd name="connsiteY28" fmla="*/ 975769 h 1279480"/>
              <a:gd name="connsiteX29" fmla="*/ 1301025 w 1411490"/>
              <a:gd name="connsiteY29" fmla="*/ 945085 h 1279480"/>
              <a:gd name="connsiteX30" fmla="*/ 1313299 w 1411490"/>
              <a:gd name="connsiteY30" fmla="*/ 923605 h 1279480"/>
              <a:gd name="connsiteX31" fmla="*/ 1319436 w 1411490"/>
              <a:gd name="connsiteY31" fmla="*/ 908263 h 1279480"/>
              <a:gd name="connsiteX32" fmla="*/ 1322504 w 1411490"/>
              <a:gd name="connsiteY32" fmla="*/ 892921 h 1279480"/>
              <a:gd name="connsiteX33" fmla="*/ 1328641 w 1411490"/>
              <a:gd name="connsiteY33" fmla="*/ 874510 h 1279480"/>
              <a:gd name="connsiteX34" fmla="*/ 1334778 w 1411490"/>
              <a:gd name="connsiteY34" fmla="*/ 831552 h 1279480"/>
              <a:gd name="connsiteX35" fmla="*/ 1343984 w 1411490"/>
              <a:gd name="connsiteY35" fmla="*/ 813141 h 1279480"/>
              <a:gd name="connsiteX36" fmla="*/ 1362394 w 1411490"/>
              <a:gd name="connsiteY36" fmla="*/ 764046 h 1279480"/>
              <a:gd name="connsiteX37" fmla="*/ 1365463 w 1411490"/>
              <a:gd name="connsiteY37" fmla="*/ 745635 h 1279480"/>
              <a:gd name="connsiteX38" fmla="*/ 1371600 w 1411490"/>
              <a:gd name="connsiteY38" fmla="*/ 718019 h 1279480"/>
              <a:gd name="connsiteX39" fmla="*/ 1374668 w 1411490"/>
              <a:gd name="connsiteY39" fmla="*/ 705745 h 1279480"/>
              <a:gd name="connsiteX40" fmla="*/ 1380805 w 1411490"/>
              <a:gd name="connsiteY40" fmla="*/ 675061 h 1279480"/>
              <a:gd name="connsiteX41" fmla="*/ 1393079 w 1411490"/>
              <a:gd name="connsiteY41" fmla="*/ 604486 h 1279480"/>
              <a:gd name="connsiteX42" fmla="*/ 1405353 w 1411490"/>
              <a:gd name="connsiteY42" fmla="*/ 494022 h 1279480"/>
              <a:gd name="connsiteX43" fmla="*/ 1411490 w 1411490"/>
              <a:gd name="connsiteY43" fmla="*/ 472542 h 1279480"/>
              <a:gd name="connsiteX44" fmla="*/ 1405353 w 1411490"/>
              <a:gd name="connsiteY44" fmla="*/ 312983 h 1279480"/>
              <a:gd name="connsiteX45" fmla="*/ 1390010 w 1411490"/>
              <a:gd name="connsiteY45" fmla="*/ 279230 h 1279480"/>
              <a:gd name="connsiteX46" fmla="*/ 1383874 w 1411490"/>
              <a:gd name="connsiteY46" fmla="*/ 260819 h 1279480"/>
              <a:gd name="connsiteX47" fmla="*/ 1356257 w 1411490"/>
              <a:gd name="connsiteY47" fmla="*/ 220929 h 1279480"/>
              <a:gd name="connsiteX48" fmla="*/ 1343984 w 1411490"/>
              <a:gd name="connsiteY48" fmla="*/ 202518 h 1279480"/>
              <a:gd name="connsiteX49" fmla="*/ 1291820 w 1411490"/>
              <a:gd name="connsiteY49" fmla="*/ 153423 h 1279480"/>
              <a:gd name="connsiteX50" fmla="*/ 1236588 w 1411490"/>
              <a:gd name="connsiteY50" fmla="*/ 113533 h 1279480"/>
              <a:gd name="connsiteX51" fmla="*/ 1187492 w 1411490"/>
              <a:gd name="connsiteY51" fmla="*/ 92054 h 1279480"/>
              <a:gd name="connsiteX52" fmla="*/ 1135329 w 1411490"/>
              <a:gd name="connsiteY52" fmla="*/ 70575 h 1279480"/>
              <a:gd name="connsiteX53" fmla="*/ 1104644 w 1411490"/>
              <a:gd name="connsiteY53" fmla="*/ 61369 h 1279480"/>
              <a:gd name="connsiteX54" fmla="*/ 1064754 w 1411490"/>
              <a:gd name="connsiteY54" fmla="*/ 49095 h 1279480"/>
              <a:gd name="connsiteX55" fmla="*/ 1018727 w 1411490"/>
              <a:gd name="connsiteY55" fmla="*/ 33753 h 1279480"/>
              <a:gd name="connsiteX56" fmla="*/ 932810 w 1411490"/>
              <a:gd name="connsiteY56" fmla="*/ 24548 h 1279480"/>
              <a:gd name="connsiteX57" fmla="*/ 874510 w 1411490"/>
              <a:gd name="connsiteY57" fmla="*/ 18411 h 1279480"/>
              <a:gd name="connsiteX58" fmla="*/ 853031 w 1411490"/>
              <a:gd name="connsiteY58" fmla="*/ 15342 h 1279480"/>
              <a:gd name="connsiteX59" fmla="*/ 764045 w 1411490"/>
              <a:gd name="connsiteY59" fmla="*/ 6137 h 1279480"/>
              <a:gd name="connsiteX60" fmla="*/ 693471 w 1411490"/>
              <a:gd name="connsiteY60" fmla="*/ 3069 h 1279480"/>
              <a:gd name="connsiteX61" fmla="*/ 650512 w 1411490"/>
              <a:gd name="connsiteY61" fmla="*/ 0 h 1279480"/>
              <a:gd name="connsiteX62" fmla="*/ 592212 w 1411490"/>
              <a:gd name="connsiteY62" fmla="*/ 3069 h 1279480"/>
              <a:gd name="connsiteX63" fmla="*/ 564596 w 1411490"/>
              <a:gd name="connsiteY63" fmla="*/ 6137 h 1279480"/>
              <a:gd name="connsiteX64" fmla="*/ 524706 w 1411490"/>
              <a:gd name="connsiteY64" fmla="*/ 9205 h 1279480"/>
              <a:gd name="connsiteX65" fmla="*/ 475610 w 1411490"/>
              <a:gd name="connsiteY65" fmla="*/ 15342 h 1279480"/>
              <a:gd name="connsiteX66" fmla="*/ 454131 w 1411490"/>
              <a:gd name="connsiteY66" fmla="*/ 18411 h 1279480"/>
              <a:gd name="connsiteX67" fmla="*/ 420378 w 1411490"/>
              <a:gd name="connsiteY67" fmla="*/ 21479 h 1279480"/>
              <a:gd name="connsiteX68" fmla="*/ 392762 w 1411490"/>
              <a:gd name="connsiteY68" fmla="*/ 27616 h 1279480"/>
              <a:gd name="connsiteX69" fmla="*/ 371283 w 1411490"/>
              <a:gd name="connsiteY69" fmla="*/ 33753 h 1279480"/>
              <a:gd name="connsiteX70" fmla="*/ 349804 w 1411490"/>
              <a:gd name="connsiteY70" fmla="*/ 36822 h 1279480"/>
              <a:gd name="connsiteX71" fmla="*/ 306845 w 1411490"/>
              <a:gd name="connsiteY71" fmla="*/ 46027 h 1279480"/>
              <a:gd name="connsiteX72" fmla="*/ 294571 w 1411490"/>
              <a:gd name="connsiteY72" fmla="*/ 52164 h 1279480"/>
              <a:gd name="connsiteX73" fmla="*/ 263887 w 1411490"/>
              <a:gd name="connsiteY73" fmla="*/ 64438 h 1279480"/>
              <a:gd name="connsiteX74" fmla="*/ 248545 w 1411490"/>
              <a:gd name="connsiteY74" fmla="*/ 73643 h 1279480"/>
              <a:gd name="connsiteX75" fmla="*/ 202518 w 1411490"/>
              <a:gd name="connsiteY75" fmla="*/ 95122 h 1279480"/>
              <a:gd name="connsiteX76" fmla="*/ 193312 w 1411490"/>
              <a:gd name="connsiteY76" fmla="*/ 101259 h 1279480"/>
              <a:gd name="connsiteX77" fmla="*/ 181039 w 1411490"/>
              <a:gd name="connsiteY77" fmla="*/ 107396 h 1279480"/>
              <a:gd name="connsiteX78" fmla="*/ 168765 w 1411490"/>
              <a:gd name="connsiteY78" fmla="*/ 116601 h 1279480"/>
              <a:gd name="connsiteX79" fmla="*/ 159559 w 1411490"/>
              <a:gd name="connsiteY79" fmla="*/ 122738 h 1279480"/>
              <a:gd name="connsiteX80" fmla="*/ 147286 w 1411490"/>
              <a:gd name="connsiteY80" fmla="*/ 131944 h 1279480"/>
              <a:gd name="connsiteX81" fmla="*/ 135012 w 1411490"/>
              <a:gd name="connsiteY81" fmla="*/ 138081 h 1279480"/>
              <a:gd name="connsiteX82" fmla="*/ 98190 w 1411490"/>
              <a:gd name="connsiteY82" fmla="*/ 171834 h 1279480"/>
              <a:gd name="connsiteX83" fmla="*/ 82848 w 1411490"/>
              <a:gd name="connsiteY83" fmla="*/ 184107 h 1279480"/>
              <a:gd name="connsiteX84" fmla="*/ 64437 w 1411490"/>
              <a:gd name="connsiteY84" fmla="*/ 202518 h 1279480"/>
              <a:gd name="connsiteX85" fmla="*/ 58300 w 1411490"/>
              <a:gd name="connsiteY85" fmla="*/ 214792 h 1279480"/>
              <a:gd name="connsiteX86" fmla="*/ 49095 w 1411490"/>
              <a:gd name="connsiteY86" fmla="*/ 220929 h 1279480"/>
              <a:gd name="connsiteX87" fmla="*/ 39890 w 1411490"/>
              <a:gd name="connsiteY87" fmla="*/ 230134 h 1279480"/>
              <a:gd name="connsiteX88" fmla="*/ 27616 w 1411490"/>
              <a:gd name="connsiteY88" fmla="*/ 251614 h 1279480"/>
              <a:gd name="connsiteX89" fmla="*/ 15342 w 1411490"/>
              <a:gd name="connsiteY89" fmla="*/ 273093 h 1279480"/>
              <a:gd name="connsiteX90" fmla="*/ 12274 w 1411490"/>
              <a:gd name="connsiteY90" fmla="*/ 285367 h 1279480"/>
              <a:gd name="connsiteX91" fmla="*/ 9205 w 1411490"/>
              <a:gd name="connsiteY91" fmla="*/ 294572 h 1279480"/>
              <a:gd name="connsiteX92" fmla="*/ 15342 w 1411490"/>
              <a:gd name="connsiteY92" fmla="*/ 312983 h 1279480"/>
              <a:gd name="connsiteX93" fmla="*/ 0 w 1411490"/>
              <a:gd name="connsiteY93" fmla="*/ 300709 h 1279480"/>
              <a:gd name="connsiteX0" fmla="*/ 0 w 1411490"/>
              <a:gd name="connsiteY0" fmla="*/ 300709 h 1279480"/>
              <a:gd name="connsiteX1" fmla="*/ 0 w 1411490"/>
              <a:gd name="connsiteY1" fmla="*/ 300709 h 1279480"/>
              <a:gd name="connsiteX2" fmla="*/ 24547 w 1411490"/>
              <a:gd name="connsiteY2" fmla="*/ 368215 h 1279480"/>
              <a:gd name="connsiteX3" fmla="*/ 39890 w 1411490"/>
              <a:gd name="connsiteY3" fmla="*/ 512432 h 1279480"/>
              <a:gd name="connsiteX4" fmla="*/ 42958 w 1411490"/>
              <a:gd name="connsiteY4" fmla="*/ 536980 h 1279480"/>
              <a:gd name="connsiteX5" fmla="*/ 58300 w 1411490"/>
              <a:gd name="connsiteY5" fmla="*/ 625965 h 1279480"/>
              <a:gd name="connsiteX6" fmla="*/ 92053 w 1411490"/>
              <a:gd name="connsiteY6" fmla="*/ 760977 h 1279480"/>
              <a:gd name="connsiteX7" fmla="*/ 110464 w 1411490"/>
              <a:gd name="connsiteY7" fmla="*/ 840757 h 1279480"/>
              <a:gd name="connsiteX8" fmla="*/ 116601 w 1411490"/>
              <a:gd name="connsiteY8" fmla="*/ 871442 h 1279480"/>
              <a:gd name="connsiteX9" fmla="*/ 153423 w 1411490"/>
              <a:gd name="connsiteY9" fmla="*/ 981906 h 1279480"/>
              <a:gd name="connsiteX10" fmla="*/ 162628 w 1411490"/>
              <a:gd name="connsiteY10" fmla="*/ 997248 h 1279480"/>
              <a:gd name="connsiteX11" fmla="*/ 223997 w 1411490"/>
              <a:gd name="connsiteY11" fmla="*/ 1107713 h 1279480"/>
              <a:gd name="connsiteX12" fmla="*/ 288435 w 1411490"/>
              <a:gd name="connsiteY12" fmla="*/ 1175219 h 1279480"/>
              <a:gd name="connsiteX13" fmla="*/ 322188 w 1411490"/>
              <a:gd name="connsiteY13" fmla="*/ 1196698 h 1279480"/>
              <a:gd name="connsiteX14" fmla="*/ 340598 w 1411490"/>
              <a:gd name="connsiteY14" fmla="*/ 1212040 h 1279480"/>
              <a:gd name="connsiteX15" fmla="*/ 368214 w 1411490"/>
              <a:gd name="connsiteY15" fmla="*/ 1227383 h 1279480"/>
              <a:gd name="connsiteX16" fmla="*/ 423447 w 1411490"/>
              <a:gd name="connsiteY16" fmla="*/ 1261136 h 1279480"/>
              <a:gd name="connsiteX17" fmla="*/ 754832 w 1411490"/>
              <a:gd name="connsiteY17" fmla="*/ 1279480 h 1279480"/>
              <a:gd name="connsiteX18" fmla="*/ 1040590 w 1411490"/>
              <a:gd name="connsiteY18" fmla="*/ 1240228 h 1279480"/>
              <a:gd name="connsiteX19" fmla="*/ 1119986 w 1411490"/>
              <a:gd name="connsiteY19" fmla="*/ 1159877 h 1279480"/>
              <a:gd name="connsiteX20" fmla="*/ 1132260 w 1411490"/>
              <a:gd name="connsiteY20" fmla="*/ 1150671 h 1279480"/>
              <a:gd name="connsiteX21" fmla="*/ 1150671 w 1411490"/>
              <a:gd name="connsiteY21" fmla="*/ 1129192 h 1279480"/>
              <a:gd name="connsiteX22" fmla="*/ 1159876 w 1411490"/>
              <a:gd name="connsiteY22" fmla="*/ 1123055 h 1279480"/>
              <a:gd name="connsiteX23" fmla="*/ 1181355 w 1411490"/>
              <a:gd name="connsiteY23" fmla="*/ 1101576 h 1279480"/>
              <a:gd name="connsiteX24" fmla="*/ 1218177 w 1411490"/>
              <a:gd name="connsiteY24" fmla="*/ 1070891 h 1279480"/>
              <a:gd name="connsiteX25" fmla="*/ 1233519 w 1411490"/>
              <a:gd name="connsiteY25" fmla="*/ 1052481 h 1279480"/>
              <a:gd name="connsiteX26" fmla="*/ 1239656 w 1411490"/>
              <a:gd name="connsiteY26" fmla="*/ 1043275 h 1279480"/>
              <a:gd name="connsiteX27" fmla="*/ 1264204 w 1411490"/>
              <a:gd name="connsiteY27" fmla="*/ 1018728 h 1279480"/>
              <a:gd name="connsiteX28" fmla="*/ 1291820 w 1411490"/>
              <a:gd name="connsiteY28" fmla="*/ 975769 h 1279480"/>
              <a:gd name="connsiteX29" fmla="*/ 1301025 w 1411490"/>
              <a:gd name="connsiteY29" fmla="*/ 945085 h 1279480"/>
              <a:gd name="connsiteX30" fmla="*/ 1313299 w 1411490"/>
              <a:gd name="connsiteY30" fmla="*/ 923605 h 1279480"/>
              <a:gd name="connsiteX31" fmla="*/ 1319436 w 1411490"/>
              <a:gd name="connsiteY31" fmla="*/ 908263 h 1279480"/>
              <a:gd name="connsiteX32" fmla="*/ 1322504 w 1411490"/>
              <a:gd name="connsiteY32" fmla="*/ 892921 h 1279480"/>
              <a:gd name="connsiteX33" fmla="*/ 1328641 w 1411490"/>
              <a:gd name="connsiteY33" fmla="*/ 874510 h 1279480"/>
              <a:gd name="connsiteX34" fmla="*/ 1334778 w 1411490"/>
              <a:gd name="connsiteY34" fmla="*/ 831552 h 1279480"/>
              <a:gd name="connsiteX35" fmla="*/ 1343984 w 1411490"/>
              <a:gd name="connsiteY35" fmla="*/ 813141 h 1279480"/>
              <a:gd name="connsiteX36" fmla="*/ 1362394 w 1411490"/>
              <a:gd name="connsiteY36" fmla="*/ 764046 h 1279480"/>
              <a:gd name="connsiteX37" fmla="*/ 1365463 w 1411490"/>
              <a:gd name="connsiteY37" fmla="*/ 745635 h 1279480"/>
              <a:gd name="connsiteX38" fmla="*/ 1371600 w 1411490"/>
              <a:gd name="connsiteY38" fmla="*/ 718019 h 1279480"/>
              <a:gd name="connsiteX39" fmla="*/ 1374668 w 1411490"/>
              <a:gd name="connsiteY39" fmla="*/ 705745 h 1279480"/>
              <a:gd name="connsiteX40" fmla="*/ 1380805 w 1411490"/>
              <a:gd name="connsiteY40" fmla="*/ 675061 h 1279480"/>
              <a:gd name="connsiteX41" fmla="*/ 1393079 w 1411490"/>
              <a:gd name="connsiteY41" fmla="*/ 604486 h 1279480"/>
              <a:gd name="connsiteX42" fmla="*/ 1405353 w 1411490"/>
              <a:gd name="connsiteY42" fmla="*/ 494022 h 1279480"/>
              <a:gd name="connsiteX43" fmla="*/ 1411490 w 1411490"/>
              <a:gd name="connsiteY43" fmla="*/ 472542 h 1279480"/>
              <a:gd name="connsiteX44" fmla="*/ 1405353 w 1411490"/>
              <a:gd name="connsiteY44" fmla="*/ 312983 h 1279480"/>
              <a:gd name="connsiteX45" fmla="*/ 1390010 w 1411490"/>
              <a:gd name="connsiteY45" fmla="*/ 279230 h 1279480"/>
              <a:gd name="connsiteX46" fmla="*/ 1383874 w 1411490"/>
              <a:gd name="connsiteY46" fmla="*/ 260819 h 1279480"/>
              <a:gd name="connsiteX47" fmla="*/ 1356257 w 1411490"/>
              <a:gd name="connsiteY47" fmla="*/ 220929 h 1279480"/>
              <a:gd name="connsiteX48" fmla="*/ 1343984 w 1411490"/>
              <a:gd name="connsiteY48" fmla="*/ 202518 h 1279480"/>
              <a:gd name="connsiteX49" fmla="*/ 1291820 w 1411490"/>
              <a:gd name="connsiteY49" fmla="*/ 153423 h 1279480"/>
              <a:gd name="connsiteX50" fmla="*/ 1236588 w 1411490"/>
              <a:gd name="connsiteY50" fmla="*/ 113533 h 1279480"/>
              <a:gd name="connsiteX51" fmla="*/ 1187492 w 1411490"/>
              <a:gd name="connsiteY51" fmla="*/ 92054 h 1279480"/>
              <a:gd name="connsiteX52" fmla="*/ 1135329 w 1411490"/>
              <a:gd name="connsiteY52" fmla="*/ 70575 h 1279480"/>
              <a:gd name="connsiteX53" fmla="*/ 1104644 w 1411490"/>
              <a:gd name="connsiteY53" fmla="*/ 61369 h 1279480"/>
              <a:gd name="connsiteX54" fmla="*/ 1064754 w 1411490"/>
              <a:gd name="connsiteY54" fmla="*/ 49095 h 1279480"/>
              <a:gd name="connsiteX55" fmla="*/ 1018727 w 1411490"/>
              <a:gd name="connsiteY55" fmla="*/ 33753 h 1279480"/>
              <a:gd name="connsiteX56" fmla="*/ 932810 w 1411490"/>
              <a:gd name="connsiteY56" fmla="*/ 24548 h 1279480"/>
              <a:gd name="connsiteX57" fmla="*/ 874510 w 1411490"/>
              <a:gd name="connsiteY57" fmla="*/ 18411 h 1279480"/>
              <a:gd name="connsiteX58" fmla="*/ 853031 w 1411490"/>
              <a:gd name="connsiteY58" fmla="*/ 15342 h 1279480"/>
              <a:gd name="connsiteX59" fmla="*/ 764045 w 1411490"/>
              <a:gd name="connsiteY59" fmla="*/ 6137 h 1279480"/>
              <a:gd name="connsiteX60" fmla="*/ 693471 w 1411490"/>
              <a:gd name="connsiteY60" fmla="*/ 3069 h 1279480"/>
              <a:gd name="connsiteX61" fmla="*/ 650512 w 1411490"/>
              <a:gd name="connsiteY61" fmla="*/ 0 h 1279480"/>
              <a:gd name="connsiteX62" fmla="*/ 592212 w 1411490"/>
              <a:gd name="connsiteY62" fmla="*/ 3069 h 1279480"/>
              <a:gd name="connsiteX63" fmla="*/ 564596 w 1411490"/>
              <a:gd name="connsiteY63" fmla="*/ 6137 h 1279480"/>
              <a:gd name="connsiteX64" fmla="*/ 524706 w 1411490"/>
              <a:gd name="connsiteY64" fmla="*/ 9205 h 1279480"/>
              <a:gd name="connsiteX65" fmla="*/ 475610 w 1411490"/>
              <a:gd name="connsiteY65" fmla="*/ 15342 h 1279480"/>
              <a:gd name="connsiteX66" fmla="*/ 454131 w 1411490"/>
              <a:gd name="connsiteY66" fmla="*/ 18411 h 1279480"/>
              <a:gd name="connsiteX67" fmla="*/ 420378 w 1411490"/>
              <a:gd name="connsiteY67" fmla="*/ 21479 h 1279480"/>
              <a:gd name="connsiteX68" fmla="*/ 392762 w 1411490"/>
              <a:gd name="connsiteY68" fmla="*/ 27616 h 1279480"/>
              <a:gd name="connsiteX69" fmla="*/ 371283 w 1411490"/>
              <a:gd name="connsiteY69" fmla="*/ 33753 h 1279480"/>
              <a:gd name="connsiteX70" fmla="*/ 349804 w 1411490"/>
              <a:gd name="connsiteY70" fmla="*/ 36822 h 1279480"/>
              <a:gd name="connsiteX71" fmla="*/ 306845 w 1411490"/>
              <a:gd name="connsiteY71" fmla="*/ 46027 h 1279480"/>
              <a:gd name="connsiteX72" fmla="*/ 294571 w 1411490"/>
              <a:gd name="connsiteY72" fmla="*/ 52164 h 1279480"/>
              <a:gd name="connsiteX73" fmla="*/ 263887 w 1411490"/>
              <a:gd name="connsiteY73" fmla="*/ 64438 h 1279480"/>
              <a:gd name="connsiteX74" fmla="*/ 248545 w 1411490"/>
              <a:gd name="connsiteY74" fmla="*/ 73643 h 1279480"/>
              <a:gd name="connsiteX75" fmla="*/ 202518 w 1411490"/>
              <a:gd name="connsiteY75" fmla="*/ 95122 h 1279480"/>
              <a:gd name="connsiteX76" fmla="*/ 193312 w 1411490"/>
              <a:gd name="connsiteY76" fmla="*/ 101259 h 1279480"/>
              <a:gd name="connsiteX77" fmla="*/ 181039 w 1411490"/>
              <a:gd name="connsiteY77" fmla="*/ 107396 h 1279480"/>
              <a:gd name="connsiteX78" fmla="*/ 168765 w 1411490"/>
              <a:gd name="connsiteY78" fmla="*/ 116601 h 1279480"/>
              <a:gd name="connsiteX79" fmla="*/ 159559 w 1411490"/>
              <a:gd name="connsiteY79" fmla="*/ 122738 h 1279480"/>
              <a:gd name="connsiteX80" fmla="*/ 147286 w 1411490"/>
              <a:gd name="connsiteY80" fmla="*/ 131944 h 1279480"/>
              <a:gd name="connsiteX81" fmla="*/ 135012 w 1411490"/>
              <a:gd name="connsiteY81" fmla="*/ 138081 h 1279480"/>
              <a:gd name="connsiteX82" fmla="*/ 98190 w 1411490"/>
              <a:gd name="connsiteY82" fmla="*/ 171834 h 1279480"/>
              <a:gd name="connsiteX83" fmla="*/ 82848 w 1411490"/>
              <a:gd name="connsiteY83" fmla="*/ 184107 h 1279480"/>
              <a:gd name="connsiteX84" fmla="*/ 64437 w 1411490"/>
              <a:gd name="connsiteY84" fmla="*/ 202518 h 1279480"/>
              <a:gd name="connsiteX85" fmla="*/ 58300 w 1411490"/>
              <a:gd name="connsiteY85" fmla="*/ 214792 h 1279480"/>
              <a:gd name="connsiteX86" fmla="*/ 49095 w 1411490"/>
              <a:gd name="connsiteY86" fmla="*/ 220929 h 1279480"/>
              <a:gd name="connsiteX87" fmla="*/ 39890 w 1411490"/>
              <a:gd name="connsiteY87" fmla="*/ 230134 h 1279480"/>
              <a:gd name="connsiteX88" fmla="*/ 27616 w 1411490"/>
              <a:gd name="connsiteY88" fmla="*/ 251614 h 1279480"/>
              <a:gd name="connsiteX89" fmla="*/ 15342 w 1411490"/>
              <a:gd name="connsiteY89" fmla="*/ 273093 h 1279480"/>
              <a:gd name="connsiteX90" fmla="*/ 12274 w 1411490"/>
              <a:gd name="connsiteY90" fmla="*/ 285367 h 1279480"/>
              <a:gd name="connsiteX91" fmla="*/ 9205 w 1411490"/>
              <a:gd name="connsiteY91" fmla="*/ 294572 h 1279480"/>
              <a:gd name="connsiteX92" fmla="*/ 15342 w 1411490"/>
              <a:gd name="connsiteY92" fmla="*/ 312983 h 1279480"/>
              <a:gd name="connsiteX93" fmla="*/ 0 w 1411490"/>
              <a:gd name="connsiteY93" fmla="*/ 300709 h 127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1411490" h="1279480">
                <a:moveTo>
                  <a:pt x="0" y="300709"/>
                </a:moveTo>
                <a:lnTo>
                  <a:pt x="0" y="300709"/>
                </a:lnTo>
                <a:cubicBezTo>
                  <a:pt x="19520" y="362527"/>
                  <a:pt x="7105" y="342053"/>
                  <a:pt x="24547" y="368215"/>
                </a:cubicBezTo>
                <a:cubicBezTo>
                  <a:pt x="40840" y="455106"/>
                  <a:pt x="30331" y="388163"/>
                  <a:pt x="39890" y="512432"/>
                </a:cubicBezTo>
                <a:cubicBezTo>
                  <a:pt x="40522" y="520654"/>
                  <a:pt x="41638" y="528840"/>
                  <a:pt x="42958" y="536980"/>
                </a:cubicBezTo>
                <a:cubicBezTo>
                  <a:pt x="47776" y="566691"/>
                  <a:pt x="52795" y="596373"/>
                  <a:pt x="58300" y="625965"/>
                </a:cubicBezTo>
                <a:cubicBezTo>
                  <a:pt x="70684" y="692531"/>
                  <a:pt x="71270" y="670918"/>
                  <a:pt x="92053" y="760977"/>
                </a:cubicBezTo>
                <a:cubicBezTo>
                  <a:pt x="98190" y="787570"/>
                  <a:pt x="105112" y="813995"/>
                  <a:pt x="110464" y="840757"/>
                </a:cubicBezTo>
                <a:cubicBezTo>
                  <a:pt x="112510" y="850985"/>
                  <a:pt x="113983" y="861345"/>
                  <a:pt x="116601" y="871442"/>
                </a:cubicBezTo>
                <a:cubicBezTo>
                  <a:pt x="125905" y="907327"/>
                  <a:pt x="139255" y="947904"/>
                  <a:pt x="153423" y="981906"/>
                </a:cubicBezTo>
                <a:cubicBezTo>
                  <a:pt x="155717" y="987411"/>
                  <a:pt x="159838" y="991977"/>
                  <a:pt x="162628" y="997248"/>
                </a:cubicBezTo>
                <a:cubicBezTo>
                  <a:pt x="167037" y="1005577"/>
                  <a:pt x="201275" y="1082369"/>
                  <a:pt x="223997" y="1107713"/>
                </a:cubicBezTo>
                <a:cubicBezTo>
                  <a:pt x="244763" y="1130875"/>
                  <a:pt x="261760" y="1159214"/>
                  <a:pt x="288435" y="1175219"/>
                </a:cubicBezTo>
                <a:cubicBezTo>
                  <a:pt x="299603" y="1181920"/>
                  <a:pt x="311799" y="1188906"/>
                  <a:pt x="322188" y="1196698"/>
                </a:cubicBezTo>
                <a:cubicBezTo>
                  <a:pt x="328579" y="1201491"/>
                  <a:pt x="333951" y="1207609"/>
                  <a:pt x="340598" y="1212040"/>
                </a:cubicBezTo>
                <a:cubicBezTo>
                  <a:pt x="349360" y="1217881"/>
                  <a:pt x="359310" y="1221760"/>
                  <a:pt x="368214" y="1227383"/>
                </a:cubicBezTo>
                <a:cubicBezTo>
                  <a:pt x="426240" y="1264031"/>
                  <a:pt x="373190" y="1236007"/>
                  <a:pt x="423447" y="1261136"/>
                </a:cubicBezTo>
                <a:cubicBezTo>
                  <a:pt x="487373" y="1282615"/>
                  <a:pt x="684769" y="1264138"/>
                  <a:pt x="754832" y="1279480"/>
                </a:cubicBezTo>
                <a:cubicBezTo>
                  <a:pt x="860694" y="1275900"/>
                  <a:pt x="989080" y="1278279"/>
                  <a:pt x="1040590" y="1240228"/>
                </a:cubicBezTo>
                <a:cubicBezTo>
                  <a:pt x="1083437" y="1208577"/>
                  <a:pt x="1104708" y="1174803"/>
                  <a:pt x="1119986" y="1159877"/>
                </a:cubicBezTo>
                <a:cubicBezTo>
                  <a:pt x="1135264" y="1144951"/>
                  <a:pt x="1128644" y="1154287"/>
                  <a:pt x="1132260" y="1150671"/>
                </a:cubicBezTo>
                <a:cubicBezTo>
                  <a:pt x="1138928" y="1144003"/>
                  <a:pt x="1144003" y="1135860"/>
                  <a:pt x="1150671" y="1129192"/>
                </a:cubicBezTo>
                <a:cubicBezTo>
                  <a:pt x="1153279" y="1126584"/>
                  <a:pt x="1157135" y="1125522"/>
                  <a:pt x="1159876" y="1123055"/>
                </a:cubicBezTo>
                <a:cubicBezTo>
                  <a:pt x="1167402" y="1116281"/>
                  <a:pt x="1173703" y="1108207"/>
                  <a:pt x="1181355" y="1101576"/>
                </a:cubicBezTo>
                <a:cubicBezTo>
                  <a:pt x="1208785" y="1077803"/>
                  <a:pt x="1199659" y="1091467"/>
                  <a:pt x="1218177" y="1070891"/>
                </a:cubicBezTo>
                <a:cubicBezTo>
                  <a:pt x="1223521" y="1064953"/>
                  <a:pt x="1228615" y="1058787"/>
                  <a:pt x="1233519" y="1052481"/>
                </a:cubicBezTo>
                <a:cubicBezTo>
                  <a:pt x="1235783" y="1049570"/>
                  <a:pt x="1237175" y="1046004"/>
                  <a:pt x="1239656" y="1043275"/>
                </a:cubicBezTo>
                <a:cubicBezTo>
                  <a:pt x="1247440" y="1034713"/>
                  <a:pt x="1257128" y="1027885"/>
                  <a:pt x="1264204" y="1018728"/>
                </a:cubicBezTo>
                <a:cubicBezTo>
                  <a:pt x="1274613" y="1005258"/>
                  <a:pt x="1282615" y="990089"/>
                  <a:pt x="1291820" y="975769"/>
                </a:cubicBezTo>
                <a:cubicBezTo>
                  <a:pt x="1294888" y="965541"/>
                  <a:pt x="1296959" y="954959"/>
                  <a:pt x="1301025" y="945085"/>
                </a:cubicBezTo>
                <a:cubicBezTo>
                  <a:pt x="1304165" y="937460"/>
                  <a:pt x="1309611" y="930981"/>
                  <a:pt x="1313299" y="923605"/>
                </a:cubicBezTo>
                <a:cubicBezTo>
                  <a:pt x="1315762" y="918679"/>
                  <a:pt x="1317390" y="913377"/>
                  <a:pt x="1319436" y="908263"/>
                </a:cubicBezTo>
                <a:cubicBezTo>
                  <a:pt x="1320459" y="903149"/>
                  <a:pt x="1321132" y="897952"/>
                  <a:pt x="1322504" y="892921"/>
                </a:cubicBezTo>
                <a:cubicBezTo>
                  <a:pt x="1324206" y="886680"/>
                  <a:pt x="1327285" y="880835"/>
                  <a:pt x="1328641" y="874510"/>
                </a:cubicBezTo>
                <a:cubicBezTo>
                  <a:pt x="1329604" y="870018"/>
                  <a:pt x="1332526" y="838307"/>
                  <a:pt x="1334778" y="831552"/>
                </a:cubicBezTo>
                <a:cubicBezTo>
                  <a:pt x="1336948" y="825043"/>
                  <a:pt x="1341497" y="819536"/>
                  <a:pt x="1343984" y="813141"/>
                </a:cubicBezTo>
                <a:cubicBezTo>
                  <a:pt x="1367996" y="751395"/>
                  <a:pt x="1346832" y="795170"/>
                  <a:pt x="1362394" y="764046"/>
                </a:cubicBezTo>
                <a:cubicBezTo>
                  <a:pt x="1363417" y="757909"/>
                  <a:pt x="1364243" y="751736"/>
                  <a:pt x="1365463" y="745635"/>
                </a:cubicBezTo>
                <a:cubicBezTo>
                  <a:pt x="1367312" y="736388"/>
                  <a:pt x="1369480" y="727207"/>
                  <a:pt x="1371600" y="718019"/>
                </a:cubicBezTo>
                <a:cubicBezTo>
                  <a:pt x="1372548" y="713910"/>
                  <a:pt x="1373784" y="709869"/>
                  <a:pt x="1374668" y="705745"/>
                </a:cubicBezTo>
                <a:cubicBezTo>
                  <a:pt x="1376853" y="695546"/>
                  <a:pt x="1378619" y="685260"/>
                  <a:pt x="1380805" y="675061"/>
                </a:cubicBezTo>
                <a:cubicBezTo>
                  <a:pt x="1388077" y="641127"/>
                  <a:pt x="1385872" y="678957"/>
                  <a:pt x="1393079" y="604486"/>
                </a:cubicBezTo>
                <a:cubicBezTo>
                  <a:pt x="1393808" y="596953"/>
                  <a:pt x="1397505" y="525411"/>
                  <a:pt x="1405353" y="494022"/>
                </a:cubicBezTo>
                <a:cubicBezTo>
                  <a:pt x="1407159" y="486798"/>
                  <a:pt x="1409444" y="479702"/>
                  <a:pt x="1411490" y="472542"/>
                </a:cubicBezTo>
                <a:cubicBezTo>
                  <a:pt x="1409444" y="419356"/>
                  <a:pt x="1409848" y="366019"/>
                  <a:pt x="1405353" y="312983"/>
                </a:cubicBezTo>
                <a:cubicBezTo>
                  <a:pt x="1404669" y="304912"/>
                  <a:pt x="1393569" y="288128"/>
                  <a:pt x="1390010" y="279230"/>
                </a:cubicBezTo>
                <a:cubicBezTo>
                  <a:pt x="1387608" y="273224"/>
                  <a:pt x="1386551" y="266708"/>
                  <a:pt x="1383874" y="260819"/>
                </a:cubicBezTo>
                <a:cubicBezTo>
                  <a:pt x="1377985" y="247864"/>
                  <a:pt x="1363532" y="231114"/>
                  <a:pt x="1356257" y="220929"/>
                </a:cubicBezTo>
                <a:cubicBezTo>
                  <a:pt x="1351970" y="214927"/>
                  <a:pt x="1348841" y="208069"/>
                  <a:pt x="1343984" y="202518"/>
                </a:cubicBezTo>
                <a:cubicBezTo>
                  <a:pt x="1330499" y="187107"/>
                  <a:pt x="1308721" y="166944"/>
                  <a:pt x="1291820" y="153423"/>
                </a:cubicBezTo>
                <a:cubicBezTo>
                  <a:pt x="1283412" y="146696"/>
                  <a:pt x="1253443" y="121559"/>
                  <a:pt x="1236588" y="113533"/>
                </a:cubicBezTo>
                <a:cubicBezTo>
                  <a:pt x="1220460" y="105853"/>
                  <a:pt x="1203842" y="99248"/>
                  <a:pt x="1187492" y="92054"/>
                </a:cubicBezTo>
                <a:cubicBezTo>
                  <a:pt x="1165701" y="82466"/>
                  <a:pt x="1157328" y="77908"/>
                  <a:pt x="1135329" y="70575"/>
                </a:cubicBezTo>
                <a:cubicBezTo>
                  <a:pt x="1125198" y="67198"/>
                  <a:pt x="1114872" y="64438"/>
                  <a:pt x="1104644" y="61369"/>
                </a:cubicBezTo>
                <a:cubicBezTo>
                  <a:pt x="1084252" y="47773"/>
                  <a:pt x="1106151" y="60686"/>
                  <a:pt x="1064754" y="49095"/>
                </a:cubicBezTo>
                <a:cubicBezTo>
                  <a:pt x="1049181" y="44735"/>
                  <a:pt x="1034300" y="38113"/>
                  <a:pt x="1018727" y="33753"/>
                </a:cubicBezTo>
                <a:cubicBezTo>
                  <a:pt x="987341" y="24965"/>
                  <a:pt x="967734" y="26488"/>
                  <a:pt x="932810" y="24548"/>
                </a:cubicBezTo>
                <a:cubicBezTo>
                  <a:pt x="852540" y="14512"/>
                  <a:pt x="977459" y="29850"/>
                  <a:pt x="874510" y="18411"/>
                </a:cubicBezTo>
                <a:cubicBezTo>
                  <a:pt x="867322" y="17612"/>
                  <a:pt x="860200" y="16298"/>
                  <a:pt x="853031" y="15342"/>
                </a:cubicBezTo>
                <a:cubicBezTo>
                  <a:pt x="824497" y="11537"/>
                  <a:pt x="791101" y="7982"/>
                  <a:pt x="764045" y="6137"/>
                </a:cubicBezTo>
                <a:cubicBezTo>
                  <a:pt x="740553" y="4535"/>
                  <a:pt x="716984" y="4340"/>
                  <a:pt x="693471" y="3069"/>
                </a:cubicBezTo>
                <a:cubicBezTo>
                  <a:pt x="679136" y="2294"/>
                  <a:pt x="664832" y="1023"/>
                  <a:pt x="650512" y="0"/>
                </a:cubicBezTo>
                <a:lnTo>
                  <a:pt x="592212" y="3069"/>
                </a:lnTo>
                <a:cubicBezTo>
                  <a:pt x="582974" y="3729"/>
                  <a:pt x="573820" y="5299"/>
                  <a:pt x="564596" y="6137"/>
                </a:cubicBezTo>
                <a:cubicBezTo>
                  <a:pt x="551315" y="7344"/>
                  <a:pt x="538003" y="8182"/>
                  <a:pt x="524706" y="9205"/>
                </a:cubicBezTo>
                <a:cubicBezTo>
                  <a:pt x="498354" y="15794"/>
                  <a:pt x="522853" y="10369"/>
                  <a:pt x="475610" y="15342"/>
                </a:cubicBezTo>
                <a:cubicBezTo>
                  <a:pt x="468417" y="16099"/>
                  <a:pt x="461319" y="17612"/>
                  <a:pt x="454131" y="18411"/>
                </a:cubicBezTo>
                <a:cubicBezTo>
                  <a:pt x="442903" y="19659"/>
                  <a:pt x="431629" y="20456"/>
                  <a:pt x="420378" y="21479"/>
                </a:cubicBezTo>
                <a:cubicBezTo>
                  <a:pt x="411173" y="23525"/>
                  <a:pt x="401910" y="25329"/>
                  <a:pt x="392762" y="27616"/>
                </a:cubicBezTo>
                <a:cubicBezTo>
                  <a:pt x="385538" y="29422"/>
                  <a:pt x="378564" y="32193"/>
                  <a:pt x="371283" y="33753"/>
                </a:cubicBezTo>
                <a:cubicBezTo>
                  <a:pt x="364211" y="35269"/>
                  <a:pt x="356909" y="35469"/>
                  <a:pt x="349804" y="36822"/>
                </a:cubicBezTo>
                <a:cubicBezTo>
                  <a:pt x="335418" y="39562"/>
                  <a:pt x="321165" y="42959"/>
                  <a:pt x="306845" y="46027"/>
                </a:cubicBezTo>
                <a:cubicBezTo>
                  <a:pt x="302754" y="48073"/>
                  <a:pt x="298775" y="50362"/>
                  <a:pt x="294571" y="52164"/>
                </a:cubicBezTo>
                <a:cubicBezTo>
                  <a:pt x="265998" y="64409"/>
                  <a:pt x="317186" y="37788"/>
                  <a:pt x="263887" y="64438"/>
                </a:cubicBezTo>
                <a:cubicBezTo>
                  <a:pt x="258553" y="67105"/>
                  <a:pt x="253879" y="70976"/>
                  <a:pt x="248545" y="73643"/>
                </a:cubicBezTo>
                <a:cubicBezTo>
                  <a:pt x="198528" y="98650"/>
                  <a:pt x="257671" y="65038"/>
                  <a:pt x="202518" y="95122"/>
                </a:cubicBezTo>
                <a:cubicBezTo>
                  <a:pt x="199280" y="96888"/>
                  <a:pt x="196514" y="99429"/>
                  <a:pt x="193312" y="101259"/>
                </a:cubicBezTo>
                <a:cubicBezTo>
                  <a:pt x="189341" y="103528"/>
                  <a:pt x="184918" y="104972"/>
                  <a:pt x="181039" y="107396"/>
                </a:cubicBezTo>
                <a:cubicBezTo>
                  <a:pt x="176702" y="110106"/>
                  <a:pt x="172927" y="113629"/>
                  <a:pt x="168765" y="116601"/>
                </a:cubicBezTo>
                <a:cubicBezTo>
                  <a:pt x="165764" y="118745"/>
                  <a:pt x="162560" y="120594"/>
                  <a:pt x="159559" y="122738"/>
                </a:cubicBezTo>
                <a:cubicBezTo>
                  <a:pt x="155398" y="125711"/>
                  <a:pt x="151623" y="129233"/>
                  <a:pt x="147286" y="131944"/>
                </a:cubicBezTo>
                <a:cubicBezTo>
                  <a:pt x="143407" y="134368"/>
                  <a:pt x="138818" y="135544"/>
                  <a:pt x="135012" y="138081"/>
                </a:cubicBezTo>
                <a:cubicBezTo>
                  <a:pt x="109662" y="154980"/>
                  <a:pt x="127547" y="148350"/>
                  <a:pt x="98190" y="171834"/>
                </a:cubicBezTo>
                <a:cubicBezTo>
                  <a:pt x="93076" y="175925"/>
                  <a:pt x="87694" y="179702"/>
                  <a:pt x="82848" y="184107"/>
                </a:cubicBezTo>
                <a:cubicBezTo>
                  <a:pt x="76426" y="189945"/>
                  <a:pt x="64437" y="202518"/>
                  <a:pt x="64437" y="202518"/>
                </a:cubicBezTo>
                <a:cubicBezTo>
                  <a:pt x="62391" y="206609"/>
                  <a:pt x="61228" y="211278"/>
                  <a:pt x="58300" y="214792"/>
                </a:cubicBezTo>
                <a:cubicBezTo>
                  <a:pt x="55939" y="217625"/>
                  <a:pt x="51928" y="218568"/>
                  <a:pt x="49095" y="220929"/>
                </a:cubicBezTo>
                <a:cubicBezTo>
                  <a:pt x="45762" y="223707"/>
                  <a:pt x="42668" y="226800"/>
                  <a:pt x="39890" y="230134"/>
                </a:cubicBezTo>
                <a:cubicBezTo>
                  <a:pt x="33094" y="238289"/>
                  <a:pt x="33073" y="242065"/>
                  <a:pt x="27616" y="251614"/>
                </a:cubicBezTo>
                <a:cubicBezTo>
                  <a:pt x="10267" y="281974"/>
                  <a:pt x="33888" y="236001"/>
                  <a:pt x="15342" y="273093"/>
                </a:cubicBezTo>
                <a:cubicBezTo>
                  <a:pt x="14319" y="277184"/>
                  <a:pt x="13433" y="281312"/>
                  <a:pt x="12274" y="285367"/>
                </a:cubicBezTo>
                <a:cubicBezTo>
                  <a:pt x="11385" y="288477"/>
                  <a:pt x="8848" y="291357"/>
                  <a:pt x="9205" y="294572"/>
                </a:cubicBezTo>
                <a:cubicBezTo>
                  <a:pt x="9919" y="301001"/>
                  <a:pt x="13483" y="306787"/>
                  <a:pt x="15342" y="312983"/>
                </a:cubicBezTo>
                <a:cubicBezTo>
                  <a:pt x="16554" y="317022"/>
                  <a:pt x="2557" y="302755"/>
                  <a:pt x="0" y="30070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5" name="Forme libre 24"/>
          <p:cNvSpPr/>
          <p:nvPr/>
        </p:nvSpPr>
        <p:spPr>
          <a:xfrm>
            <a:off x="16651323" y="5187374"/>
            <a:ext cx="5890061" cy="4670241"/>
          </a:xfrm>
          <a:custGeom>
            <a:avLst/>
            <a:gdLst>
              <a:gd name="connsiteX0" fmla="*/ 0 w 1411490"/>
              <a:gd name="connsiteY0" fmla="*/ 300709 h 1356258"/>
              <a:gd name="connsiteX1" fmla="*/ 0 w 1411490"/>
              <a:gd name="connsiteY1" fmla="*/ 300709 h 1356258"/>
              <a:gd name="connsiteX2" fmla="*/ 24547 w 1411490"/>
              <a:gd name="connsiteY2" fmla="*/ 368215 h 1356258"/>
              <a:gd name="connsiteX3" fmla="*/ 39890 w 1411490"/>
              <a:gd name="connsiteY3" fmla="*/ 512432 h 1356258"/>
              <a:gd name="connsiteX4" fmla="*/ 42958 w 1411490"/>
              <a:gd name="connsiteY4" fmla="*/ 536980 h 1356258"/>
              <a:gd name="connsiteX5" fmla="*/ 58300 w 1411490"/>
              <a:gd name="connsiteY5" fmla="*/ 625965 h 1356258"/>
              <a:gd name="connsiteX6" fmla="*/ 92053 w 1411490"/>
              <a:gd name="connsiteY6" fmla="*/ 760977 h 1356258"/>
              <a:gd name="connsiteX7" fmla="*/ 110464 w 1411490"/>
              <a:gd name="connsiteY7" fmla="*/ 840757 h 1356258"/>
              <a:gd name="connsiteX8" fmla="*/ 116601 w 1411490"/>
              <a:gd name="connsiteY8" fmla="*/ 871442 h 1356258"/>
              <a:gd name="connsiteX9" fmla="*/ 153423 w 1411490"/>
              <a:gd name="connsiteY9" fmla="*/ 981906 h 1356258"/>
              <a:gd name="connsiteX10" fmla="*/ 162628 w 1411490"/>
              <a:gd name="connsiteY10" fmla="*/ 997248 h 1356258"/>
              <a:gd name="connsiteX11" fmla="*/ 223997 w 1411490"/>
              <a:gd name="connsiteY11" fmla="*/ 1107713 h 1356258"/>
              <a:gd name="connsiteX12" fmla="*/ 288435 w 1411490"/>
              <a:gd name="connsiteY12" fmla="*/ 1175219 h 1356258"/>
              <a:gd name="connsiteX13" fmla="*/ 322188 w 1411490"/>
              <a:gd name="connsiteY13" fmla="*/ 1196698 h 1356258"/>
              <a:gd name="connsiteX14" fmla="*/ 340598 w 1411490"/>
              <a:gd name="connsiteY14" fmla="*/ 1212040 h 1356258"/>
              <a:gd name="connsiteX15" fmla="*/ 368214 w 1411490"/>
              <a:gd name="connsiteY15" fmla="*/ 1227383 h 1356258"/>
              <a:gd name="connsiteX16" fmla="*/ 423447 w 1411490"/>
              <a:gd name="connsiteY16" fmla="*/ 1261136 h 1356258"/>
              <a:gd name="connsiteX17" fmla="*/ 466405 w 1411490"/>
              <a:gd name="connsiteY17" fmla="*/ 1291820 h 1356258"/>
              <a:gd name="connsiteX18" fmla="*/ 530843 w 1411490"/>
              <a:gd name="connsiteY18" fmla="*/ 1325573 h 1356258"/>
              <a:gd name="connsiteX19" fmla="*/ 540048 w 1411490"/>
              <a:gd name="connsiteY19" fmla="*/ 1328642 h 1356258"/>
              <a:gd name="connsiteX20" fmla="*/ 579938 w 1411490"/>
              <a:gd name="connsiteY20" fmla="*/ 1337847 h 1356258"/>
              <a:gd name="connsiteX21" fmla="*/ 656649 w 1411490"/>
              <a:gd name="connsiteY21" fmla="*/ 1343984 h 1356258"/>
              <a:gd name="connsiteX22" fmla="*/ 699608 w 1411490"/>
              <a:gd name="connsiteY22" fmla="*/ 1350121 h 1356258"/>
              <a:gd name="connsiteX23" fmla="*/ 751771 w 1411490"/>
              <a:gd name="connsiteY23" fmla="*/ 1356258 h 1356258"/>
              <a:gd name="connsiteX24" fmla="*/ 843825 w 1411490"/>
              <a:gd name="connsiteY24" fmla="*/ 1353189 h 1356258"/>
              <a:gd name="connsiteX25" fmla="*/ 874510 w 1411490"/>
              <a:gd name="connsiteY25" fmla="*/ 1347052 h 1356258"/>
              <a:gd name="connsiteX26" fmla="*/ 905194 w 1411490"/>
              <a:gd name="connsiteY26" fmla="*/ 1343984 h 1356258"/>
              <a:gd name="connsiteX27" fmla="*/ 920537 w 1411490"/>
              <a:gd name="connsiteY27" fmla="*/ 1337847 h 1356258"/>
              <a:gd name="connsiteX28" fmla="*/ 948153 w 1411490"/>
              <a:gd name="connsiteY28" fmla="*/ 1331710 h 1356258"/>
              <a:gd name="connsiteX29" fmla="*/ 978837 w 1411490"/>
              <a:gd name="connsiteY29" fmla="*/ 1313299 h 1356258"/>
              <a:gd name="connsiteX30" fmla="*/ 1006453 w 1411490"/>
              <a:gd name="connsiteY30" fmla="*/ 1301026 h 1356258"/>
              <a:gd name="connsiteX31" fmla="*/ 1040206 w 1411490"/>
              <a:gd name="connsiteY31" fmla="*/ 1273410 h 1356258"/>
              <a:gd name="connsiteX32" fmla="*/ 1058617 w 1411490"/>
              <a:gd name="connsiteY32" fmla="*/ 1239656 h 1356258"/>
              <a:gd name="connsiteX33" fmla="*/ 1067823 w 1411490"/>
              <a:gd name="connsiteY33" fmla="*/ 1227383 h 1356258"/>
              <a:gd name="connsiteX34" fmla="*/ 1119986 w 1411490"/>
              <a:gd name="connsiteY34" fmla="*/ 1159877 h 1356258"/>
              <a:gd name="connsiteX35" fmla="*/ 1132260 w 1411490"/>
              <a:gd name="connsiteY35" fmla="*/ 1150671 h 1356258"/>
              <a:gd name="connsiteX36" fmla="*/ 1150671 w 1411490"/>
              <a:gd name="connsiteY36" fmla="*/ 1129192 h 1356258"/>
              <a:gd name="connsiteX37" fmla="*/ 1159876 w 1411490"/>
              <a:gd name="connsiteY37" fmla="*/ 1123055 h 1356258"/>
              <a:gd name="connsiteX38" fmla="*/ 1181355 w 1411490"/>
              <a:gd name="connsiteY38" fmla="*/ 1101576 h 1356258"/>
              <a:gd name="connsiteX39" fmla="*/ 1218177 w 1411490"/>
              <a:gd name="connsiteY39" fmla="*/ 1070891 h 1356258"/>
              <a:gd name="connsiteX40" fmla="*/ 1233519 w 1411490"/>
              <a:gd name="connsiteY40" fmla="*/ 1052481 h 1356258"/>
              <a:gd name="connsiteX41" fmla="*/ 1239656 w 1411490"/>
              <a:gd name="connsiteY41" fmla="*/ 1043275 h 1356258"/>
              <a:gd name="connsiteX42" fmla="*/ 1264204 w 1411490"/>
              <a:gd name="connsiteY42" fmla="*/ 1018728 h 1356258"/>
              <a:gd name="connsiteX43" fmla="*/ 1291820 w 1411490"/>
              <a:gd name="connsiteY43" fmla="*/ 975769 h 1356258"/>
              <a:gd name="connsiteX44" fmla="*/ 1301025 w 1411490"/>
              <a:gd name="connsiteY44" fmla="*/ 945085 h 1356258"/>
              <a:gd name="connsiteX45" fmla="*/ 1313299 w 1411490"/>
              <a:gd name="connsiteY45" fmla="*/ 923605 h 1356258"/>
              <a:gd name="connsiteX46" fmla="*/ 1319436 w 1411490"/>
              <a:gd name="connsiteY46" fmla="*/ 908263 h 1356258"/>
              <a:gd name="connsiteX47" fmla="*/ 1322504 w 1411490"/>
              <a:gd name="connsiteY47" fmla="*/ 892921 h 1356258"/>
              <a:gd name="connsiteX48" fmla="*/ 1328641 w 1411490"/>
              <a:gd name="connsiteY48" fmla="*/ 874510 h 1356258"/>
              <a:gd name="connsiteX49" fmla="*/ 1334778 w 1411490"/>
              <a:gd name="connsiteY49" fmla="*/ 831552 h 1356258"/>
              <a:gd name="connsiteX50" fmla="*/ 1343984 w 1411490"/>
              <a:gd name="connsiteY50" fmla="*/ 813141 h 1356258"/>
              <a:gd name="connsiteX51" fmla="*/ 1362394 w 1411490"/>
              <a:gd name="connsiteY51" fmla="*/ 764046 h 1356258"/>
              <a:gd name="connsiteX52" fmla="*/ 1365463 w 1411490"/>
              <a:gd name="connsiteY52" fmla="*/ 745635 h 1356258"/>
              <a:gd name="connsiteX53" fmla="*/ 1371600 w 1411490"/>
              <a:gd name="connsiteY53" fmla="*/ 718019 h 1356258"/>
              <a:gd name="connsiteX54" fmla="*/ 1374668 w 1411490"/>
              <a:gd name="connsiteY54" fmla="*/ 705745 h 1356258"/>
              <a:gd name="connsiteX55" fmla="*/ 1380805 w 1411490"/>
              <a:gd name="connsiteY55" fmla="*/ 675061 h 1356258"/>
              <a:gd name="connsiteX56" fmla="*/ 1393079 w 1411490"/>
              <a:gd name="connsiteY56" fmla="*/ 604486 h 1356258"/>
              <a:gd name="connsiteX57" fmla="*/ 1405353 w 1411490"/>
              <a:gd name="connsiteY57" fmla="*/ 494022 h 1356258"/>
              <a:gd name="connsiteX58" fmla="*/ 1411490 w 1411490"/>
              <a:gd name="connsiteY58" fmla="*/ 472542 h 1356258"/>
              <a:gd name="connsiteX59" fmla="*/ 1405353 w 1411490"/>
              <a:gd name="connsiteY59" fmla="*/ 312983 h 1356258"/>
              <a:gd name="connsiteX60" fmla="*/ 1390010 w 1411490"/>
              <a:gd name="connsiteY60" fmla="*/ 279230 h 1356258"/>
              <a:gd name="connsiteX61" fmla="*/ 1383874 w 1411490"/>
              <a:gd name="connsiteY61" fmla="*/ 260819 h 1356258"/>
              <a:gd name="connsiteX62" fmla="*/ 1356257 w 1411490"/>
              <a:gd name="connsiteY62" fmla="*/ 220929 h 1356258"/>
              <a:gd name="connsiteX63" fmla="*/ 1343984 w 1411490"/>
              <a:gd name="connsiteY63" fmla="*/ 202518 h 1356258"/>
              <a:gd name="connsiteX64" fmla="*/ 1291820 w 1411490"/>
              <a:gd name="connsiteY64" fmla="*/ 153423 h 1356258"/>
              <a:gd name="connsiteX65" fmla="*/ 1236588 w 1411490"/>
              <a:gd name="connsiteY65" fmla="*/ 113533 h 1356258"/>
              <a:gd name="connsiteX66" fmla="*/ 1187492 w 1411490"/>
              <a:gd name="connsiteY66" fmla="*/ 92054 h 1356258"/>
              <a:gd name="connsiteX67" fmla="*/ 1135329 w 1411490"/>
              <a:gd name="connsiteY67" fmla="*/ 70575 h 1356258"/>
              <a:gd name="connsiteX68" fmla="*/ 1104644 w 1411490"/>
              <a:gd name="connsiteY68" fmla="*/ 61369 h 1356258"/>
              <a:gd name="connsiteX69" fmla="*/ 1064754 w 1411490"/>
              <a:gd name="connsiteY69" fmla="*/ 49095 h 1356258"/>
              <a:gd name="connsiteX70" fmla="*/ 1018727 w 1411490"/>
              <a:gd name="connsiteY70" fmla="*/ 33753 h 1356258"/>
              <a:gd name="connsiteX71" fmla="*/ 932810 w 1411490"/>
              <a:gd name="connsiteY71" fmla="*/ 24548 h 1356258"/>
              <a:gd name="connsiteX72" fmla="*/ 874510 w 1411490"/>
              <a:gd name="connsiteY72" fmla="*/ 18411 h 1356258"/>
              <a:gd name="connsiteX73" fmla="*/ 853031 w 1411490"/>
              <a:gd name="connsiteY73" fmla="*/ 15342 h 1356258"/>
              <a:gd name="connsiteX74" fmla="*/ 764045 w 1411490"/>
              <a:gd name="connsiteY74" fmla="*/ 6137 h 1356258"/>
              <a:gd name="connsiteX75" fmla="*/ 693471 w 1411490"/>
              <a:gd name="connsiteY75" fmla="*/ 3069 h 1356258"/>
              <a:gd name="connsiteX76" fmla="*/ 650512 w 1411490"/>
              <a:gd name="connsiteY76" fmla="*/ 0 h 1356258"/>
              <a:gd name="connsiteX77" fmla="*/ 592212 w 1411490"/>
              <a:gd name="connsiteY77" fmla="*/ 3069 h 1356258"/>
              <a:gd name="connsiteX78" fmla="*/ 564596 w 1411490"/>
              <a:gd name="connsiteY78" fmla="*/ 6137 h 1356258"/>
              <a:gd name="connsiteX79" fmla="*/ 524706 w 1411490"/>
              <a:gd name="connsiteY79" fmla="*/ 9205 h 1356258"/>
              <a:gd name="connsiteX80" fmla="*/ 475610 w 1411490"/>
              <a:gd name="connsiteY80" fmla="*/ 15342 h 1356258"/>
              <a:gd name="connsiteX81" fmla="*/ 454131 w 1411490"/>
              <a:gd name="connsiteY81" fmla="*/ 18411 h 1356258"/>
              <a:gd name="connsiteX82" fmla="*/ 420378 w 1411490"/>
              <a:gd name="connsiteY82" fmla="*/ 21479 h 1356258"/>
              <a:gd name="connsiteX83" fmla="*/ 392762 w 1411490"/>
              <a:gd name="connsiteY83" fmla="*/ 27616 h 1356258"/>
              <a:gd name="connsiteX84" fmla="*/ 371283 w 1411490"/>
              <a:gd name="connsiteY84" fmla="*/ 33753 h 1356258"/>
              <a:gd name="connsiteX85" fmla="*/ 349804 w 1411490"/>
              <a:gd name="connsiteY85" fmla="*/ 36822 h 1356258"/>
              <a:gd name="connsiteX86" fmla="*/ 306845 w 1411490"/>
              <a:gd name="connsiteY86" fmla="*/ 46027 h 1356258"/>
              <a:gd name="connsiteX87" fmla="*/ 294571 w 1411490"/>
              <a:gd name="connsiteY87" fmla="*/ 52164 h 1356258"/>
              <a:gd name="connsiteX88" fmla="*/ 263887 w 1411490"/>
              <a:gd name="connsiteY88" fmla="*/ 64438 h 1356258"/>
              <a:gd name="connsiteX89" fmla="*/ 248545 w 1411490"/>
              <a:gd name="connsiteY89" fmla="*/ 73643 h 1356258"/>
              <a:gd name="connsiteX90" fmla="*/ 202518 w 1411490"/>
              <a:gd name="connsiteY90" fmla="*/ 95122 h 1356258"/>
              <a:gd name="connsiteX91" fmla="*/ 193312 w 1411490"/>
              <a:gd name="connsiteY91" fmla="*/ 101259 h 1356258"/>
              <a:gd name="connsiteX92" fmla="*/ 181039 w 1411490"/>
              <a:gd name="connsiteY92" fmla="*/ 107396 h 1356258"/>
              <a:gd name="connsiteX93" fmla="*/ 168765 w 1411490"/>
              <a:gd name="connsiteY93" fmla="*/ 116601 h 1356258"/>
              <a:gd name="connsiteX94" fmla="*/ 159559 w 1411490"/>
              <a:gd name="connsiteY94" fmla="*/ 122738 h 1356258"/>
              <a:gd name="connsiteX95" fmla="*/ 147286 w 1411490"/>
              <a:gd name="connsiteY95" fmla="*/ 131944 h 1356258"/>
              <a:gd name="connsiteX96" fmla="*/ 135012 w 1411490"/>
              <a:gd name="connsiteY96" fmla="*/ 138081 h 1356258"/>
              <a:gd name="connsiteX97" fmla="*/ 98190 w 1411490"/>
              <a:gd name="connsiteY97" fmla="*/ 171834 h 1356258"/>
              <a:gd name="connsiteX98" fmla="*/ 82848 w 1411490"/>
              <a:gd name="connsiteY98" fmla="*/ 184107 h 1356258"/>
              <a:gd name="connsiteX99" fmla="*/ 64437 w 1411490"/>
              <a:gd name="connsiteY99" fmla="*/ 202518 h 1356258"/>
              <a:gd name="connsiteX100" fmla="*/ 58300 w 1411490"/>
              <a:gd name="connsiteY100" fmla="*/ 214792 h 1356258"/>
              <a:gd name="connsiteX101" fmla="*/ 49095 w 1411490"/>
              <a:gd name="connsiteY101" fmla="*/ 220929 h 1356258"/>
              <a:gd name="connsiteX102" fmla="*/ 39890 w 1411490"/>
              <a:gd name="connsiteY102" fmla="*/ 230134 h 1356258"/>
              <a:gd name="connsiteX103" fmla="*/ 27616 w 1411490"/>
              <a:gd name="connsiteY103" fmla="*/ 251614 h 1356258"/>
              <a:gd name="connsiteX104" fmla="*/ 15342 w 1411490"/>
              <a:gd name="connsiteY104" fmla="*/ 273093 h 1356258"/>
              <a:gd name="connsiteX105" fmla="*/ 12274 w 1411490"/>
              <a:gd name="connsiteY105" fmla="*/ 285367 h 1356258"/>
              <a:gd name="connsiteX106" fmla="*/ 9205 w 1411490"/>
              <a:gd name="connsiteY106" fmla="*/ 294572 h 1356258"/>
              <a:gd name="connsiteX107" fmla="*/ 15342 w 1411490"/>
              <a:gd name="connsiteY107" fmla="*/ 312983 h 1356258"/>
              <a:gd name="connsiteX108" fmla="*/ 0 w 1411490"/>
              <a:gd name="connsiteY108" fmla="*/ 300709 h 1356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1411490" h="1356258">
                <a:moveTo>
                  <a:pt x="0" y="300709"/>
                </a:moveTo>
                <a:lnTo>
                  <a:pt x="0" y="300709"/>
                </a:lnTo>
                <a:cubicBezTo>
                  <a:pt x="19520" y="362527"/>
                  <a:pt x="7105" y="342053"/>
                  <a:pt x="24547" y="368215"/>
                </a:cubicBezTo>
                <a:cubicBezTo>
                  <a:pt x="40840" y="455106"/>
                  <a:pt x="30331" y="388163"/>
                  <a:pt x="39890" y="512432"/>
                </a:cubicBezTo>
                <a:cubicBezTo>
                  <a:pt x="40522" y="520654"/>
                  <a:pt x="41638" y="528840"/>
                  <a:pt x="42958" y="536980"/>
                </a:cubicBezTo>
                <a:cubicBezTo>
                  <a:pt x="47776" y="566691"/>
                  <a:pt x="52795" y="596373"/>
                  <a:pt x="58300" y="625965"/>
                </a:cubicBezTo>
                <a:cubicBezTo>
                  <a:pt x="70684" y="692531"/>
                  <a:pt x="71270" y="670918"/>
                  <a:pt x="92053" y="760977"/>
                </a:cubicBezTo>
                <a:cubicBezTo>
                  <a:pt x="98190" y="787570"/>
                  <a:pt x="105112" y="813995"/>
                  <a:pt x="110464" y="840757"/>
                </a:cubicBezTo>
                <a:cubicBezTo>
                  <a:pt x="112510" y="850985"/>
                  <a:pt x="113983" y="861345"/>
                  <a:pt x="116601" y="871442"/>
                </a:cubicBezTo>
                <a:cubicBezTo>
                  <a:pt x="125905" y="907327"/>
                  <a:pt x="139255" y="947904"/>
                  <a:pt x="153423" y="981906"/>
                </a:cubicBezTo>
                <a:cubicBezTo>
                  <a:pt x="155717" y="987411"/>
                  <a:pt x="159838" y="991977"/>
                  <a:pt x="162628" y="997248"/>
                </a:cubicBezTo>
                <a:cubicBezTo>
                  <a:pt x="167037" y="1005577"/>
                  <a:pt x="201275" y="1082369"/>
                  <a:pt x="223997" y="1107713"/>
                </a:cubicBezTo>
                <a:cubicBezTo>
                  <a:pt x="244763" y="1130875"/>
                  <a:pt x="261760" y="1159214"/>
                  <a:pt x="288435" y="1175219"/>
                </a:cubicBezTo>
                <a:cubicBezTo>
                  <a:pt x="299603" y="1181920"/>
                  <a:pt x="311799" y="1188906"/>
                  <a:pt x="322188" y="1196698"/>
                </a:cubicBezTo>
                <a:cubicBezTo>
                  <a:pt x="328579" y="1201491"/>
                  <a:pt x="333951" y="1207609"/>
                  <a:pt x="340598" y="1212040"/>
                </a:cubicBezTo>
                <a:cubicBezTo>
                  <a:pt x="349360" y="1217881"/>
                  <a:pt x="359310" y="1221760"/>
                  <a:pt x="368214" y="1227383"/>
                </a:cubicBezTo>
                <a:cubicBezTo>
                  <a:pt x="426240" y="1264031"/>
                  <a:pt x="373190" y="1236007"/>
                  <a:pt x="423447" y="1261136"/>
                </a:cubicBezTo>
                <a:cubicBezTo>
                  <a:pt x="444155" y="1281845"/>
                  <a:pt x="430757" y="1270432"/>
                  <a:pt x="466405" y="1291820"/>
                </a:cubicBezTo>
                <a:cubicBezTo>
                  <a:pt x="501171" y="1312679"/>
                  <a:pt x="492983" y="1309347"/>
                  <a:pt x="530843" y="1325573"/>
                </a:cubicBezTo>
                <a:cubicBezTo>
                  <a:pt x="533816" y="1326847"/>
                  <a:pt x="536910" y="1327858"/>
                  <a:pt x="540048" y="1328642"/>
                </a:cubicBezTo>
                <a:cubicBezTo>
                  <a:pt x="553287" y="1331952"/>
                  <a:pt x="566557" y="1335171"/>
                  <a:pt x="579938" y="1337847"/>
                </a:cubicBezTo>
                <a:cubicBezTo>
                  <a:pt x="603960" y="1342651"/>
                  <a:pt x="634251" y="1342740"/>
                  <a:pt x="656649" y="1343984"/>
                </a:cubicBezTo>
                <a:cubicBezTo>
                  <a:pt x="734266" y="1353685"/>
                  <a:pt x="637681" y="1341274"/>
                  <a:pt x="699608" y="1350121"/>
                </a:cubicBezTo>
                <a:cubicBezTo>
                  <a:pt x="714338" y="1352225"/>
                  <a:pt x="737309" y="1354651"/>
                  <a:pt x="751771" y="1356258"/>
                </a:cubicBezTo>
                <a:cubicBezTo>
                  <a:pt x="782456" y="1355235"/>
                  <a:pt x="813209" y="1355485"/>
                  <a:pt x="843825" y="1353189"/>
                </a:cubicBezTo>
                <a:cubicBezTo>
                  <a:pt x="854227" y="1352409"/>
                  <a:pt x="864195" y="1348599"/>
                  <a:pt x="874510" y="1347052"/>
                </a:cubicBezTo>
                <a:cubicBezTo>
                  <a:pt x="884675" y="1345527"/>
                  <a:pt x="894966" y="1345007"/>
                  <a:pt x="905194" y="1343984"/>
                </a:cubicBezTo>
                <a:cubicBezTo>
                  <a:pt x="910308" y="1341938"/>
                  <a:pt x="915223" y="1339296"/>
                  <a:pt x="920537" y="1337847"/>
                </a:cubicBezTo>
                <a:cubicBezTo>
                  <a:pt x="928333" y="1335721"/>
                  <a:pt x="940223" y="1335980"/>
                  <a:pt x="948153" y="1331710"/>
                </a:cubicBezTo>
                <a:cubicBezTo>
                  <a:pt x="958655" y="1326055"/>
                  <a:pt x="968282" y="1318854"/>
                  <a:pt x="978837" y="1313299"/>
                </a:cubicBezTo>
                <a:cubicBezTo>
                  <a:pt x="987751" y="1308607"/>
                  <a:pt x="997584" y="1305802"/>
                  <a:pt x="1006453" y="1301026"/>
                </a:cubicBezTo>
                <a:cubicBezTo>
                  <a:pt x="1013112" y="1297440"/>
                  <a:pt x="1039106" y="1274353"/>
                  <a:pt x="1040206" y="1273410"/>
                </a:cubicBezTo>
                <a:cubicBezTo>
                  <a:pt x="1046668" y="1260486"/>
                  <a:pt x="1050136" y="1252983"/>
                  <a:pt x="1058617" y="1239656"/>
                </a:cubicBezTo>
                <a:cubicBezTo>
                  <a:pt x="1061363" y="1235342"/>
                  <a:pt x="1064754" y="1231474"/>
                  <a:pt x="1067823" y="1227383"/>
                </a:cubicBezTo>
                <a:cubicBezTo>
                  <a:pt x="1075839" y="1195312"/>
                  <a:pt x="1074076" y="1194312"/>
                  <a:pt x="1119986" y="1159877"/>
                </a:cubicBezTo>
                <a:cubicBezTo>
                  <a:pt x="1124077" y="1156808"/>
                  <a:pt x="1128644" y="1154287"/>
                  <a:pt x="1132260" y="1150671"/>
                </a:cubicBezTo>
                <a:cubicBezTo>
                  <a:pt x="1138928" y="1144003"/>
                  <a:pt x="1144003" y="1135860"/>
                  <a:pt x="1150671" y="1129192"/>
                </a:cubicBezTo>
                <a:cubicBezTo>
                  <a:pt x="1153279" y="1126584"/>
                  <a:pt x="1157135" y="1125522"/>
                  <a:pt x="1159876" y="1123055"/>
                </a:cubicBezTo>
                <a:cubicBezTo>
                  <a:pt x="1167402" y="1116281"/>
                  <a:pt x="1173703" y="1108207"/>
                  <a:pt x="1181355" y="1101576"/>
                </a:cubicBezTo>
                <a:cubicBezTo>
                  <a:pt x="1208785" y="1077803"/>
                  <a:pt x="1199659" y="1091467"/>
                  <a:pt x="1218177" y="1070891"/>
                </a:cubicBezTo>
                <a:cubicBezTo>
                  <a:pt x="1223521" y="1064953"/>
                  <a:pt x="1228615" y="1058787"/>
                  <a:pt x="1233519" y="1052481"/>
                </a:cubicBezTo>
                <a:cubicBezTo>
                  <a:pt x="1235783" y="1049570"/>
                  <a:pt x="1237175" y="1046004"/>
                  <a:pt x="1239656" y="1043275"/>
                </a:cubicBezTo>
                <a:cubicBezTo>
                  <a:pt x="1247440" y="1034713"/>
                  <a:pt x="1257128" y="1027885"/>
                  <a:pt x="1264204" y="1018728"/>
                </a:cubicBezTo>
                <a:cubicBezTo>
                  <a:pt x="1274613" y="1005258"/>
                  <a:pt x="1282615" y="990089"/>
                  <a:pt x="1291820" y="975769"/>
                </a:cubicBezTo>
                <a:cubicBezTo>
                  <a:pt x="1294888" y="965541"/>
                  <a:pt x="1296959" y="954959"/>
                  <a:pt x="1301025" y="945085"/>
                </a:cubicBezTo>
                <a:cubicBezTo>
                  <a:pt x="1304165" y="937460"/>
                  <a:pt x="1309611" y="930981"/>
                  <a:pt x="1313299" y="923605"/>
                </a:cubicBezTo>
                <a:cubicBezTo>
                  <a:pt x="1315762" y="918679"/>
                  <a:pt x="1317390" y="913377"/>
                  <a:pt x="1319436" y="908263"/>
                </a:cubicBezTo>
                <a:cubicBezTo>
                  <a:pt x="1320459" y="903149"/>
                  <a:pt x="1321132" y="897952"/>
                  <a:pt x="1322504" y="892921"/>
                </a:cubicBezTo>
                <a:cubicBezTo>
                  <a:pt x="1324206" y="886680"/>
                  <a:pt x="1327285" y="880835"/>
                  <a:pt x="1328641" y="874510"/>
                </a:cubicBezTo>
                <a:cubicBezTo>
                  <a:pt x="1329604" y="870018"/>
                  <a:pt x="1332526" y="838307"/>
                  <a:pt x="1334778" y="831552"/>
                </a:cubicBezTo>
                <a:cubicBezTo>
                  <a:pt x="1336948" y="825043"/>
                  <a:pt x="1341497" y="819536"/>
                  <a:pt x="1343984" y="813141"/>
                </a:cubicBezTo>
                <a:cubicBezTo>
                  <a:pt x="1367996" y="751395"/>
                  <a:pt x="1346832" y="795170"/>
                  <a:pt x="1362394" y="764046"/>
                </a:cubicBezTo>
                <a:cubicBezTo>
                  <a:pt x="1363417" y="757909"/>
                  <a:pt x="1364243" y="751736"/>
                  <a:pt x="1365463" y="745635"/>
                </a:cubicBezTo>
                <a:cubicBezTo>
                  <a:pt x="1367312" y="736388"/>
                  <a:pt x="1369480" y="727207"/>
                  <a:pt x="1371600" y="718019"/>
                </a:cubicBezTo>
                <a:cubicBezTo>
                  <a:pt x="1372548" y="713910"/>
                  <a:pt x="1373784" y="709869"/>
                  <a:pt x="1374668" y="705745"/>
                </a:cubicBezTo>
                <a:cubicBezTo>
                  <a:pt x="1376853" y="695546"/>
                  <a:pt x="1378619" y="685260"/>
                  <a:pt x="1380805" y="675061"/>
                </a:cubicBezTo>
                <a:cubicBezTo>
                  <a:pt x="1388077" y="641127"/>
                  <a:pt x="1385872" y="678957"/>
                  <a:pt x="1393079" y="604486"/>
                </a:cubicBezTo>
                <a:cubicBezTo>
                  <a:pt x="1393808" y="596953"/>
                  <a:pt x="1397505" y="525411"/>
                  <a:pt x="1405353" y="494022"/>
                </a:cubicBezTo>
                <a:cubicBezTo>
                  <a:pt x="1407159" y="486798"/>
                  <a:pt x="1409444" y="479702"/>
                  <a:pt x="1411490" y="472542"/>
                </a:cubicBezTo>
                <a:cubicBezTo>
                  <a:pt x="1409444" y="419356"/>
                  <a:pt x="1409848" y="366019"/>
                  <a:pt x="1405353" y="312983"/>
                </a:cubicBezTo>
                <a:cubicBezTo>
                  <a:pt x="1404669" y="304912"/>
                  <a:pt x="1393569" y="288128"/>
                  <a:pt x="1390010" y="279230"/>
                </a:cubicBezTo>
                <a:cubicBezTo>
                  <a:pt x="1387608" y="273224"/>
                  <a:pt x="1386551" y="266708"/>
                  <a:pt x="1383874" y="260819"/>
                </a:cubicBezTo>
                <a:cubicBezTo>
                  <a:pt x="1377985" y="247864"/>
                  <a:pt x="1363532" y="231114"/>
                  <a:pt x="1356257" y="220929"/>
                </a:cubicBezTo>
                <a:cubicBezTo>
                  <a:pt x="1351970" y="214927"/>
                  <a:pt x="1348841" y="208069"/>
                  <a:pt x="1343984" y="202518"/>
                </a:cubicBezTo>
                <a:cubicBezTo>
                  <a:pt x="1330499" y="187107"/>
                  <a:pt x="1308721" y="166944"/>
                  <a:pt x="1291820" y="153423"/>
                </a:cubicBezTo>
                <a:cubicBezTo>
                  <a:pt x="1283412" y="146696"/>
                  <a:pt x="1253443" y="121559"/>
                  <a:pt x="1236588" y="113533"/>
                </a:cubicBezTo>
                <a:cubicBezTo>
                  <a:pt x="1220460" y="105853"/>
                  <a:pt x="1203842" y="99248"/>
                  <a:pt x="1187492" y="92054"/>
                </a:cubicBezTo>
                <a:cubicBezTo>
                  <a:pt x="1165701" y="82466"/>
                  <a:pt x="1157328" y="77908"/>
                  <a:pt x="1135329" y="70575"/>
                </a:cubicBezTo>
                <a:cubicBezTo>
                  <a:pt x="1125198" y="67198"/>
                  <a:pt x="1114872" y="64438"/>
                  <a:pt x="1104644" y="61369"/>
                </a:cubicBezTo>
                <a:cubicBezTo>
                  <a:pt x="1084252" y="47773"/>
                  <a:pt x="1106151" y="60686"/>
                  <a:pt x="1064754" y="49095"/>
                </a:cubicBezTo>
                <a:cubicBezTo>
                  <a:pt x="1049181" y="44735"/>
                  <a:pt x="1034300" y="38113"/>
                  <a:pt x="1018727" y="33753"/>
                </a:cubicBezTo>
                <a:cubicBezTo>
                  <a:pt x="987341" y="24965"/>
                  <a:pt x="967734" y="26488"/>
                  <a:pt x="932810" y="24548"/>
                </a:cubicBezTo>
                <a:cubicBezTo>
                  <a:pt x="852540" y="14512"/>
                  <a:pt x="977459" y="29850"/>
                  <a:pt x="874510" y="18411"/>
                </a:cubicBezTo>
                <a:cubicBezTo>
                  <a:pt x="867322" y="17612"/>
                  <a:pt x="860200" y="16298"/>
                  <a:pt x="853031" y="15342"/>
                </a:cubicBezTo>
                <a:cubicBezTo>
                  <a:pt x="824497" y="11537"/>
                  <a:pt x="791101" y="7982"/>
                  <a:pt x="764045" y="6137"/>
                </a:cubicBezTo>
                <a:cubicBezTo>
                  <a:pt x="740553" y="4535"/>
                  <a:pt x="716984" y="4340"/>
                  <a:pt x="693471" y="3069"/>
                </a:cubicBezTo>
                <a:cubicBezTo>
                  <a:pt x="679136" y="2294"/>
                  <a:pt x="664832" y="1023"/>
                  <a:pt x="650512" y="0"/>
                </a:cubicBezTo>
                <a:lnTo>
                  <a:pt x="592212" y="3069"/>
                </a:lnTo>
                <a:cubicBezTo>
                  <a:pt x="582974" y="3729"/>
                  <a:pt x="573820" y="5299"/>
                  <a:pt x="564596" y="6137"/>
                </a:cubicBezTo>
                <a:cubicBezTo>
                  <a:pt x="551315" y="7344"/>
                  <a:pt x="538003" y="8182"/>
                  <a:pt x="524706" y="9205"/>
                </a:cubicBezTo>
                <a:cubicBezTo>
                  <a:pt x="498354" y="15794"/>
                  <a:pt x="522853" y="10369"/>
                  <a:pt x="475610" y="15342"/>
                </a:cubicBezTo>
                <a:cubicBezTo>
                  <a:pt x="468417" y="16099"/>
                  <a:pt x="461319" y="17612"/>
                  <a:pt x="454131" y="18411"/>
                </a:cubicBezTo>
                <a:cubicBezTo>
                  <a:pt x="442903" y="19659"/>
                  <a:pt x="431629" y="20456"/>
                  <a:pt x="420378" y="21479"/>
                </a:cubicBezTo>
                <a:cubicBezTo>
                  <a:pt x="411173" y="23525"/>
                  <a:pt x="401910" y="25329"/>
                  <a:pt x="392762" y="27616"/>
                </a:cubicBezTo>
                <a:cubicBezTo>
                  <a:pt x="385538" y="29422"/>
                  <a:pt x="378564" y="32193"/>
                  <a:pt x="371283" y="33753"/>
                </a:cubicBezTo>
                <a:cubicBezTo>
                  <a:pt x="364211" y="35269"/>
                  <a:pt x="356909" y="35469"/>
                  <a:pt x="349804" y="36822"/>
                </a:cubicBezTo>
                <a:cubicBezTo>
                  <a:pt x="335418" y="39562"/>
                  <a:pt x="321165" y="42959"/>
                  <a:pt x="306845" y="46027"/>
                </a:cubicBezTo>
                <a:cubicBezTo>
                  <a:pt x="302754" y="48073"/>
                  <a:pt x="298775" y="50362"/>
                  <a:pt x="294571" y="52164"/>
                </a:cubicBezTo>
                <a:cubicBezTo>
                  <a:pt x="265998" y="64409"/>
                  <a:pt x="317186" y="37788"/>
                  <a:pt x="263887" y="64438"/>
                </a:cubicBezTo>
                <a:cubicBezTo>
                  <a:pt x="258553" y="67105"/>
                  <a:pt x="253879" y="70976"/>
                  <a:pt x="248545" y="73643"/>
                </a:cubicBezTo>
                <a:cubicBezTo>
                  <a:pt x="198528" y="98650"/>
                  <a:pt x="257671" y="65038"/>
                  <a:pt x="202518" y="95122"/>
                </a:cubicBezTo>
                <a:cubicBezTo>
                  <a:pt x="199280" y="96888"/>
                  <a:pt x="196514" y="99429"/>
                  <a:pt x="193312" y="101259"/>
                </a:cubicBezTo>
                <a:cubicBezTo>
                  <a:pt x="189341" y="103528"/>
                  <a:pt x="184918" y="104972"/>
                  <a:pt x="181039" y="107396"/>
                </a:cubicBezTo>
                <a:cubicBezTo>
                  <a:pt x="176702" y="110106"/>
                  <a:pt x="172927" y="113629"/>
                  <a:pt x="168765" y="116601"/>
                </a:cubicBezTo>
                <a:cubicBezTo>
                  <a:pt x="165764" y="118745"/>
                  <a:pt x="162560" y="120594"/>
                  <a:pt x="159559" y="122738"/>
                </a:cubicBezTo>
                <a:cubicBezTo>
                  <a:pt x="155398" y="125711"/>
                  <a:pt x="151623" y="129233"/>
                  <a:pt x="147286" y="131944"/>
                </a:cubicBezTo>
                <a:cubicBezTo>
                  <a:pt x="143407" y="134368"/>
                  <a:pt x="138818" y="135544"/>
                  <a:pt x="135012" y="138081"/>
                </a:cubicBezTo>
                <a:cubicBezTo>
                  <a:pt x="109662" y="154980"/>
                  <a:pt x="127547" y="148350"/>
                  <a:pt x="98190" y="171834"/>
                </a:cubicBezTo>
                <a:cubicBezTo>
                  <a:pt x="93076" y="175925"/>
                  <a:pt x="87694" y="179702"/>
                  <a:pt x="82848" y="184107"/>
                </a:cubicBezTo>
                <a:cubicBezTo>
                  <a:pt x="76426" y="189945"/>
                  <a:pt x="64437" y="202518"/>
                  <a:pt x="64437" y="202518"/>
                </a:cubicBezTo>
                <a:cubicBezTo>
                  <a:pt x="62391" y="206609"/>
                  <a:pt x="61228" y="211278"/>
                  <a:pt x="58300" y="214792"/>
                </a:cubicBezTo>
                <a:cubicBezTo>
                  <a:pt x="55939" y="217625"/>
                  <a:pt x="51928" y="218568"/>
                  <a:pt x="49095" y="220929"/>
                </a:cubicBezTo>
                <a:cubicBezTo>
                  <a:pt x="45762" y="223707"/>
                  <a:pt x="42668" y="226800"/>
                  <a:pt x="39890" y="230134"/>
                </a:cubicBezTo>
                <a:cubicBezTo>
                  <a:pt x="33094" y="238289"/>
                  <a:pt x="33073" y="242065"/>
                  <a:pt x="27616" y="251614"/>
                </a:cubicBezTo>
                <a:cubicBezTo>
                  <a:pt x="10267" y="281974"/>
                  <a:pt x="33888" y="236001"/>
                  <a:pt x="15342" y="273093"/>
                </a:cubicBezTo>
                <a:cubicBezTo>
                  <a:pt x="14319" y="277184"/>
                  <a:pt x="13433" y="281312"/>
                  <a:pt x="12274" y="285367"/>
                </a:cubicBezTo>
                <a:cubicBezTo>
                  <a:pt x="11385" y="288477"/>
                  <a:pt x="8848" y="291357"/>
                  <a:pt x="9205" y="294572"/>
                </a:cubicBezTo>
                <a:cubicBezTo>
                  <a:pt x="9919" y="301001"/>
                  <a:pt x="13483" y="306787"/>
                  <a:pt x="15342" y="312983"/>
                </a:cubicBezTo>
                <a:cubicBezTo>
                  <a:pt x="16554" y="317022"/>
                  <a:pt x="2557" y="302755"/>
                  <a:pt x="0" y="300709"/>
                </a:cubicBezTo>
                <a:close/>
              </a:path>
            </a:pathLst>
          </a:custGeom>
          <a:noFill/>
          <a:ln w="76200"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Espace réservé du texte 3"/>
              <p:cNvSpPr txBox="1">
                <a:spLocks/>
              </p:cNvSpPr>
              <p:nvPr/>
            </p:nvSpPr>
            <p:spPr>
              <a:xfrm>
                <a:off x="1138003" y="4547618"/>
                <a:ext cx="13569104" cy="5679207"/>
              </a:xfrm>
              <a:prstGeom prst="rect">
                <a:avLst/>
              </a:prstGeom>
            </p:spPr>
            <p:txBody>
              <a:bodyPr anchor="t"/>
              <a:lstStyle>
                <a:lvl1pPr marL="914400" indent="-914400" algn="l">
                  <a:lnSpc>
                    <a:spcPct val="150000"/>
                  </a:lnSpc>
                  <a:buClr>
                    <a:schemeClr val="accent6">
                      <a:lumMod val="75000"/>
                    </a:schemeClr>
                  </a:buClr>
                  <a:buFont typeface="Mistral" pitchFamily="66" charset="0"/>
                  <a:buChar char="►"/>
                  <a:defRPr sz="5400" spc="-150">
                    <a:solidFill>
                      <a:schemeClr val="bg1"/>
                    </a:solidFill>
                    <a:latin typeface="+mj-lt"/>
                  </a:defRPr>
                </a:lvl1pPr>
                <a:lvl2pPr marL="1443038" indent="698500" algn="l">
                  <a:buClr>
                    <a:schemeClr val="accent6">
                      <a:lumMod val="75000"/>
                    </a:schemeClr>
                  </a:buClr>
                  <a:buSzPct val="70000"/>
                  <a:buFont typeface="Mistral" pitchFamily="66" charset="0"/>
                  <a:buChar char="►"/>
                  <a:defRPr sz="4400" spc="-150">
                    <a:solidFill>
                      <a:schemeClr val="bg1"/>
                    </a:solidFill>
                    <a:latin typeface="+mj-lt"/>
                  </a:defRPr>
                </a:lvl2pPr>
                <a:lvl3pPr>
                  <a:defRPr sz="4000">
                    <a:solidFill>
                      <a:schemeClr val="bg1"/>
                    </a:solidFill>
                    <a:latin typeface="+mj-lt"/>
                  </a:defRPr>
                </a:lvl3pPr>
                <a:lvl4pPr>
                  <a:defRPr sz="4000">
                    <a:solidFill>
                      <a:schemeClr val="bg1"/>
                    </a:solidFill>
                    <a:latin typeface="+mj-lt"/>
                  </a:defRPr>
                </a:lvl4pPr>
                <a:lvl5pPr>
                  <a:defRPr sz="4000">
                    <a:solidFill>
                      <a:schemeClr val="bg1"/>
                    </a:solidFill>
                    <a:latin typeface="+mj-lt"/>
                  </a:defRPr>
                </a:lvl5pPr>
              </a:lstStyle>
              <a:p>
                <a:pPr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GB" sz="5000" b="1" smtClean="0">
                        <a:latin typeface="Cambria Math"/>
                      </a:rPr>
                      <m:t>𝐇</m:t>
                    </m:r>
                  </m:oMath>
                </a14:m>
                <a:r>
                  <a:rPr lang="en-GB" sz="5000" dirty="0"/>
                  <a:t> </a:t>
                </a:r>
                <a:r>
                  <a:rPr lang="en-GB" sz="5000" dirty="0" smtClean="0"/>
                  <a:t>is the </a:t>
                </a:r>
                <a:r>
                  <a:rPr lang="en-GB" sz="5000" dirty="0" err="1" smtClean="0"/>
                  <a:t>jacobian</a:t>
                </a:r>
                <a:r>
                  <a:rPr lang="en-GB" sz="5000" dirty="0" smtClean="0"/>
                  <a:t> of contacts (sparse)</a:t>
                </a:r>
                <a:endParaRPr lang="en-GB" sz="5000" b="1" i="0" dirty="0" smtClean="0">
                  <a:latin typeface="Cambria Math"/>
                </a:endParaRPr>
              </a:p>
              <a:p>
                <a:pPr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GB" sz="5000" i="1">
                        <a:latin typeface="Cambria Math"/>
                        <a:ea typeface="Cambria Math"/>
                      </a:rPr>
                      <m:t>𝛿</m:t>
                    </m:r>
                  </m:oMath>
                </a14:m>
                <a:r>
                  <a:rPr lang="en-GB" sz="5000" dirty="0"/>
                  <a:t> </a:t>
                </a:r>
                <a:r>
                  <a:rPr lang="en-GB" sz="5000" dirty="0" smtClean="0"/>
                  <a:t>is a measure of the interpenetration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GB" sz="5000" dirty="0" smtClean="0"/>
                  <a:t>λ is the contact force</a:t>
                </a:r>
              </a:p>
              <a:p>
                <a:pPr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sz="5000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GB" sz="5000" b="1">
                            <a:latin typeface="Cambria Math"/>
                          </a:rPr>
                          <m:t>(</m:t>
                        </m:r>
                        <m:f>
                          <m:fPr>
                            <m:ctrlPr>
                              <a:rPr lang="en-GB" sz="50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GB" sz="5000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GB" sz="5000" i="1">
                                <a:latin typeface="Cambria Math"/>
                              </a:rPr>
                              <m:t>h</m:t>
                            </m:r>
                            <m:r>
                              <a:rPr lang="en-GB" sz="5000" i="1">
                                <a:latin typeface="Cambria Math"/>
                              </a:rPr>
                              <m:t>²</m:t>
                            </m:r>
                          </m:den>
                        </m:f>
                        <m:r>
                          <a:rPr lang="en-GB" sz="5000" b="1">
                            <a:latin typeface="Cambria Math"/>
                          </a:rPr>
                          <m:t>𝐌</m:t>
                        </m:r>
                        <m:r>
                          <a:rPr lang="en-GB" sz="5000" b="1">
                            <a:latin typeface="Cambria Math"/>
                          </a:rPr>
                          <m:t>+</m:t>
                        </m:r>
                        <m:f>
                          <m:fPr>
                            <m:ctrlPr>
                              <a:rPr lang="en-GB" sz="50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GB" sz="5000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GB" sz="5000" i="1">
                                <a:latin typeface="Cambria Math"/>
                              </a:rPr>
                              <m:t>h</m:t>
                            </m:r>
                          </m:den>
                        </m:f>
                        <m:r>
                          <a:rPr lang="en-GB" sz="5000" b="1">
                            <a:latin typeface="Cambria Math"/>
                          </a:rPr>
                          <m:t>𝐁</m:t>
                        </m:r>
                        <m:r>
                          <a:rPr lang="en-GB" sz="5000" b="1">
                            <a:latin typeface="Cambria Math"/>
                          </a:rPr>
                          <m:t>+</m:t>
                        </m:r>
                        <m:r>
                          <a:rPr lang="en-GB" sz="5000" b="1">
                            <a:latin typeface="Cambria Math"/>
                          </a:rPr>
                          <m:t>𝐊</m:t>
                        </m:r>
                        <m:r>
                          <a:rPr lang="en-GB" sz="5000" b="1">
                            <a:latin typeface="Cambria Math"/>
                          </a:rPr>
                          <m:t>)</m:t>
                        </m:r>
                      </m:e>
                      <m:sup>
                        <m:r>
                          <a:rPr lang="en-GB" sz="5000" i="1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sz="5000" dirty="0" smtClean="0"/>
                  <a:t> is the compliance matrix</a:t>
                </a:r>
                <a:endParaRPr lang="en-GB" dirty="0"/>
              </a:p>
            </p:txBody>
          </p:sp>
        </mc:Choice>
        <mc:Fallback xmlns="">
          <p:sp>
            <p:nvSpPr>
              <p:cNvPr id="26" name="Espace réservé du 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003" y="4547618"/>
                <a:ext cx="13569104" cy="5679207"/>
              </a:xfrm>
              <a:prstGeom prst="rect">
                <a:avLst/>
              </a:prstGeom>
              <a:blipFill rotWithShape="1">
                <a:blip r:embed="rId13"/>
                <a:stretch>
                  <a:fillRect l="-19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Connecteur droit 26"/>
          <p:cNvCxnSpPr>
            <a:stCxn id="41" idx="0"/>
          </p:cNvCxnSpPr>
          <p:nvPr/>
        </p:nvCxnSpPr>
        <p:spPr>
          <a:xfrm flipV="1">
            <a:off x="19629541" y="8789348"/>
            <a:ext cx="1" cy="844429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10308618" y="3415228"/>
                <a:ext cx="71269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540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𝜆</m:t>
                      </m:r>
                    </m:oMath>
                  </m:oMathPara>
                </a14:m>
                <a:endParaRPr lang="en-GB" sz="54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8618" y="3415228"/>
                <a:ext cx="712696" cy="923330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Connecteur en arc 28"/>
          <p:cNvCxnSpPr/>
          <p:nvPr/>
        </p:nvCxnSpPr>
        <p:spPr>
          <a:xfrm flipV="1">
            <a:off x="19619427" y="8574480"/>
            <a:ext cx="1488843" cy="513581"/>
          </a:xfrm>
          <a:prstGeom prst="curvedConnector5">
            <a:avLst>
              <a:gd name="adj1" fmla="val -1"/>
              <a:gd name="adj2" fmla="val 262297"/>
              <a:gd name="adj3" fmla="val 98294"/>
            </a:avLst>
          </a:prstGeom>
          <a:ln w="76200">
            <a:solidFill>
              <a:schemeClr val="accent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2" name="Connecteur en arc 31"/>
          <p:cNvCxnSpPr/>
          <p:nvPr/>
        </p:nvCxnSpPr>
        <p:spPr>
          <a:xfrm rot="10800000">
            <a:off x="18179267" y="8665417"/>
            <a:ext cx="1451797" cy="422645"/>
          </a:xfrm>
          <a:prstGeom prst="curvedConnector5">
            <a:avLst>
              <a:gd name="adj1" fmla="val 875"/>
              <a:gd name="adj2" fmla="val 312724"/>
              <a:gd name="adj3" fmla="val 100000"/>
            </a:avLst>
          </a:prstGeom>
          <a:ln w="76200">
            <a:solidFill>
              <a:schemeClr val="accent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>
            <a:stCxn id="41" idx="0"/>
          </p:cNvCxnSpPr>
          <p:nvPr/>
        </p:nvCxnSpPr>
        <p:spPr>
          <a:xfrm flipH="1" flipV="1">
            <a:off x="19615715" y="8665417"/>
            <a:ext cx="13826" cy="968360"/>
          </a:xfrm>
          <a:prstGeom prst="straightConnector1">
            <a:avLst/>
          </a:prstGeom>
          <a:ln w="1016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1" name="Ellipse 40"/>
          <p:cNvSpPr/>
          <p:nvPr/>
        </p:nvSpPr>
        <p:spPr>
          <a:xfrm>
            <a:off x="19423631" y="9633777"/>
            <a:ext cx="411820" cy="47982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Ellipse 46"/>
          <p:cNvSpPr/>
          <p:nvPr/>
        </p:nvSpPr>
        <p:spPr>
          <a:xfrm>
            <a:off x="20853677" y="9173925"/>
            <a:ext cx="411820" cy="47982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Ellipse 47"/>
          <p:cNvSpPr/>
          <p:nvPr/>
        </p:nvSpPr>
        <p:spPr>
          <a:xfrm>
            <a:off x="17981948" y="9217758"/>
            <a:ext cx="411820" cy="47982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9" name="Connecteur droit 48"/>
          <p:cNvCxnSpPr>
            <a:stCxn id="48" idx="0"/>
          </p:cNvCxnSpPr>
          <p:nvPr/>
        </p:nvCxnSpPr>
        <p:spPr>
          <a:xfrm flipV="1">
            <a:off x="18187858" y="8809321"/>
            <a:ext cx="0" cy="408437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0" name="Connecteur droit 49"/>
          <p:cNvCxnSpPr>
            <a:stCxn id="47" idx="0"/>
          </p:cNvCxnSpPr>
          <p:nvPr/>
        </p:nvCxnSpPr>
        <p:spPr>
          <a:xfrm flipH="1" flipV="1">
            <a:off x="21057851" y="8831270"/>
            <a:ext cx="1736" cy="342655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>
            <a:off x="934207" y="13784899"/>
            <a:ext cx="22775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smtClean="0">
                <a:solidFill>
                  <a:schemeClr val="bg1"/>
                </a:solidFill>
              </a:rPr>
              <a:t>dt=0,01</a:t>
            </a:r>
            <a:endParaRPr lang="en-GB" sz="4400">
              <a:solidFill>
                <a:schemeClr val="bg1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4373744" y="13784899"/>
            <a:ext cx="24751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smtClean="0">
                <a:solidFill>
                  <a:schemeClr val="bg1"/>
                </a:solidFill>
              </a:rPr>
              <a:t>dt=0,001</a:t>
            </a:r>
            <a:endParaRPr lang="en-GB" sz="4400">
              <a:solidFill>
                <a:schemeClr val="bg1"/>
              </a:solidFill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7891577" y="13784030"/>
            <a:ext cx="28712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smtClean="0">
                <a:solidFill>
                  <a:schemeClr val="bg1"/>
                </a:solidFill>
              </a:rPr>
              <a:t>dt=0,0001</a:t>
            </a:r>
            <a:endParaRPr lang="en-GB" sz="4400">
              <a:solidFill>
                <a:schemeClr val="bg1"/>
              </a:solidFill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7324712" y="15021882"/>
            <a:ext cx="3696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solidFill>
                  <a:srgbClr val="FF0000"/>
                </a:solidFill>
              </a:rPr>
              <a:t>Not real time</a:t>
            </a:r>
            <a:endParaRPr lang="en-GB" sz="4400" b="1" dirty="0">
              <a:solidFill>
                <a:srgbClr val="FF0000"/>
              </a:solidFill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11003847" y="13784030"/>
            <a:ext cx="36109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mtClean="0">
                <a:solidFill>
                  <a:schemeClr val="bg1"/>
                </a:solidFill>
              </a:rPr>
              <a:t>dt=0,01</a:t>
            </a:r>
          </a:p>
          <a:p>
            <a:r>
              <a:rPr lang="en-GB" sz="4800" smtClean="0">
                <a:solidFill>
                  <a:schemeClr val="bg1"/>
                </a:solidFill>
              </a:rPr>
              <a:t>Compliance </a:t>
            </a:r>
          </a:p>
          <a:p>
            <a:r>
              <a:rPr lang="en-GB" sz="4800" smtClean="0">
                <a:solidFill>
                  <a:schemeClr val="bg1"/>
                </a:solidFill>
              </a:rPr>
              <a:t>Warping</a:t>
            </a:r>
            <a:endParaRPr lang="en-GB" sz="4800">
              <a:solidFill>
                <a:schemeClr val="bg1"/>
              </a:solidFill>
            </a:endParaRPr>
          </a:p>
        </p:txBody>
      </p:sp>
      <p:sp>
        <p:nvSpPr>
          <p:cNvPr id="43" name="Espace réservé du texte 3"/>
          <p:cNvSpPr txBox="1">
            <a:spLocks/>
          </p:cNvSpPr>
          <p:nvPr/>
        </p:nvSpPr>
        <p:spPr>
          <a:xfrm>
            <a:off x="14660984" y="11291353"/>
            <a:ext cx="11449272" cy="1414576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sz="5000" dirty="0" smtClean="0"/>
              <a:t>Consider only the diagonal</a:t>
            </a:r>
            <a:endParaRPr lang="en-GB" dirty="0" smtClean="0"/>
          </a:p>
        </p:txBody>
      </p:sp>
      <p:sp>
        <p:nvSpPr>
          <p:cNvPr id="40" name="Espace réservé du texte 3"/>
          <p:cNvSpPr txBox="1">
            <a:spLocks/>
          </p:cNvSpPr>
          <p:nvPr/>
        </p:nvSpPr>
        <p:spPr>
          <a:xfrm>
            <a:off x="14660984" y="12705928"/>
            <a:ext cx="11449272" cy="5832648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sz="5000" dirty="0" smtClean="0"/>
              <a:t>Compliance Warping [</a:t>
            </a:r>
            <a:r>
              <a:rPr lang="en-GB" sz="5000" dirty="0" err="1" smtClean="0"/>
              <a:t>Saupin</a:t>
            </a:r>
            <a:r>
              <a:rPr lang="en-GB" sz="5000" dirty="0" smtClean="0"/>
              <a:t> et al. 2008]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Pre-compute the inverse of the system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Warping to limit geometrical non linarites</a:t>
            </a:r>
          </a:p>
          <a:p>
            <a:pPr>
              <a:buFont typeface="Wingdings" pitchFamily="2" charset="2"/>
              <a:buChar char="Ø"/>
            </a:pPr>
            <a:r>
              <a:rPr lang="en-GB" dirty="0"/>
              <a:t>Exploit the </a:t>
            </a:r>
            <a:r>
              <a:rPr lang="en-GB" dirty="0" smtClean="0"/>
              <a:t>characteristics </a:t>
            </a:r>
            <a:r>
              <a:rPr lang="en-GB" dirty="0"/>
              <a:t>of the </a:t>
            </a:r>
            <a:r>
              <a:rPr lang="en-GB" dirty="0" smtClean="0"/>
              <a:t>model:</a:t>
            </a:r>
          </a:p>
          <a:p>
            <a:pPr lvl="1">
              <a:buFont typeface="Wingdings" pitchFamily="2" charset="2"/>
              <a:buChar char="Ø"/>
            </a:pPr>
            <a:r>
              <a:rPr lang="en-GB" u="sng" dirty="0" smtClean="0"/>
              <a:t>[</a:t>
            </a:r>
            <a:r>
              <a:rPr lang="en-GB" u="sng" dirty="0" err="1" smtClean="0"/>
              <a:t>Courtecuisse</a:t>
            </a:r>
            <a:r>
              <a:rPr lang="en-GB" u="sng" dirty="0" smtClean="0"/>
              <a:t> et al. 2009, PBMB]</a:t>
            </a:r>
          </a:p>
        </p:txBody>
      </p:sp>
    </p:spTree>
    <p:extLst>
      <p:ext uri="{BB962C8B-B14F-4D97-AF65-F5344CB8AC3E}">
        <p14:creationId xmlns:p14="http://schemas.microsoft.com/office/powerpoint/2010/main" val="278846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36C0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17969E-7 -4.45312E-6 L -0.00134 -0.0524 " pathEditMode="relative" rAng="0" ptsTypes="AA">
                                      <p:cBhvr>
                                        <p:cTn id="39" dur="8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" y="-262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9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1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61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5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8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0" grpId="0"/>
      <p:bldP spid="22" grpId="0"/>
      <p:bldP spid="24" grpId="0" animBg="1"/>
      <p:bldP spid="24" grpId="1" animBg="1"/>
      <p:bldP spid="28" grpId="0"/>
      <p:bldP spid="41" grpId="0" animBg="1"/>
      <p:bldP spid="47" grpId="0" animBg="1"/>
      <p:bldP spid="48" grpId="0" animBg="1"/>
      <p:bldP spid="31" grpId="0"/>
      <p:bldP spid="34" grpId="0"/>
      <p:bldP spid="35" grpId="0"/>
      <p:bldP spid="37" grpId="0"/>
      <p:bldP spid="39" grpId="0"/>
      <p:bldP spid="43" grpId="0"/>
      <p:bldP spid="4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à coins arrondis 15"/>
          <p:cNvSpPr/>
          <p:nvPr/>
        </p:nvSpPr>
        <p:spPr>
          <a:xfrm>
            <a:off x="16749216" y="7953400"/>
            <a:ext cx="9068704" cy="10585176"/>
          </a:xfrm>
          <a:prstGeom prst="roundRect">
            <a:avLst>
              <a:gd name="adj" fmla="val 1069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5264506" y="3704928"/>
                <a:ext cx="5121082" cy="9420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54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lang="en-GB" sz="5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      </m:t>
                      </m:r>
                      <m:r>
                        <a:rPr lang="en-GB" sz="5400" b="1" i="0" smtClean="0">
                          <a:solidFill>
                            <a:schemeClr val="bg1"/>
                          </a:solidFill>
                          <a:latin typeface="Cambria Math"/>
                        </a:rPr>
                        <m:t>   </m:t>
                      </m:r>
                      <m:sSup>
                        <m:sSupPr>
                          <m:ctrlPr>
                            <a:rPr lang="en-GB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54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GB" sz="5400" b="1" i="0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𝐋𝐃𝐋</m:t>
                              </m:r>
                            </m:e>
                          </m:d>
                        </m:e>
                        <m:sup>
                          <m:r>
                            <a:rPr lang="en-GB" sz="5400" b="1" i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GB" sz="5400" b="1" i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lang="en-GB" sz="54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64506" y="3704928"/>
                <a:ext cx="5121082" cy="94205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riangle isocèle 21"/>
          <p:cNvSpPr/>
          <p:nvPr/>
        </p:nvSpPr>
        <p:spPr>
          <a:xfrm rot="10800000">
            <a:off x="17638275" y="13853392"/>
            <a:ext cx="4643952" cy="4320480"/>
          </a:xfrm>
          <a:prstGeom prst="triangle">
            <a:avLst>
              <a:gd name="adj" fmla="val 0"/>
            </a:avLst>
          </a:prstGeom>
          <a:pattFill prst="wdUpDiag">
            <a:fgClr>
              <a:schemeClr val="accent1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5284648" y="3704928"/>
                <a:ext cx="3666517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5400" b="1" i="0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en-GB" sz="5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         </m:t>
                      </m:r>
                      <m:sSup>
                        <m:sSupPr>
                          <m:ctrlPr>
                            <a:rPr lang="en-GB" sz="5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GB" sz="5400" b="1" i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GB" sz="5400" b="1" i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𝐀</m:t>
                          </m:r>
                        </m:e>
                        <m:sup>
                          <m:r>
                            <a:rPr lang="en-GB" sz="5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GB" sz="54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84648" y="3704928"/>
                <a:ext cx="3666517" cy="92333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Preconditioners</a:t>
            </a:r>
            <a:r>
              <a:rPr lang="en-GB" dirty="0" smtClean="0"/>
              <a:t> for contacts</a:t>
            </a:r>
            <a:endParaRPr lang="en-GB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GB" smtClean="0"/>
              <a:pPr/>
              <a:t>43</a:t>
            </a:fld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23048942" y="8448044"/>
            <a:ext cx="686024" cy="4320480"/>
          </a:xfrm>
          <a:prstGeom prst="rect">
            <a:avLst/>
          </a:prstGeom>
          <a:pattFill prst="wdUpDiag">
            <a:fgClr>
              <a:schemeClr val="accent3"/>
            </a:fgClr>
            <a:bgClr>
              <a:schemeClr val="bg1"/>
            </a:bgClr>
          </a:patt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23708138" y="8448044"/>
            <a:ext cx="686024" cy="4320480"/>
          </a:xfrm>
          <a:prstGeom prst="rect">
            <a:avLst/>
          </a:prstGeom>
          <a:pattFill prst="wdUpDiag">
            <a:fgClr>
              <a:schemeClr val="accent3"/>
            </a:fgClr>
            <a:bgClr>
              <a:schemeClr val="bg1"/>
            </a:bgClr>
          </a:patt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24381090" y="8448044"/>
            <a:ext cx="686024" cy="4320480"/>
          </a:xfrm>
          <a:prstGeom prst="rect">
            <a:avLst/>
          </a:prstGeom>
          <a:pattFill prst="wdUpDiag">
            <a:fgClr>
              <a:schemeClr val="accent3"/>
            </a:fgClr>
            <a:bgClr>
              <a:schemeClr val="bg1"/>
            </a:bgClr>
          </a:patt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570961" y="3270247"/>
                <a:ext cx="10188943" cy="16699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5400" b="1" i="0" smtClean="0">
                          <a:solidFill>
                            <a:schemeClr val="bg1"/>
                          </a:solidFill>
                          <a:latin typeface="Cambria Math"/>
                        </a:rPr>
                        <m:t>𝐇</m:t>
                      </m:r>
                      <m:r>
                        <a:rPr lang="en-GB" sz="5400" b="1" i="0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r>
                        <a:rPr lang="en-GB" sz="5400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GB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GB" sz="5400" b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(</m:t>
                          </m:r>
                          <m:f>
                            <m:fPr>
                              <m:ctrlPr>
                                <a:rPr lang="en-GB" sz="5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GB" sz="5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sz="5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h</m:t>
                              </m:r>
                              <m:r>
                                <a:rPr lang="en-GB" sz="5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²</m:t>
                              </m:r>
                            </m:den>
                          </m:f>
                          <m:r>
                            <a:rPr lang="en-GB" sz="5400" b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𝐌</m:t>
                          </m:r>
                          <m:r>
                            <a:rPr lang="en-GB" sz="5400" b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GB" sz="5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GB" sz="5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sz="5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h</m:t>
                              </m:r>
                            </m:den>
                          </m:f>
                          <m:r>
                            <a:rPr lang="en-GB" sz="5400" b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𝐁</m:t>
                          </m:r>
                          <m:r>
                            <a:rPr lang="en-GB" sz="5400" b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GB" sz="5400" b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𝐊</m:t>
                          </m:r>
                          <m:r>
                            <a:rPr lang="en-GB" sz="5400" b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)</m:t>
                          </m:r>
                        </m:e>
                        <m:sup>
                          <m:r>
                            <a:rPr lang="en-GB" sz="5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GB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GB" sz="5400" b="1" i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𝐇</m:t>
                          </m:r>
                        </m:e>
                        <m:sup>
                          <m:r>
                            <a:rPr lang="en-GB" sz="5400" b="1" i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𝐓</m:t>
                          </m:r>
                        </m:sup>
                      </m:sSup>
                      <m:r>
                        <a:rPr lang="en-GB" sz="5400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  </m:t>
                      </m:r>
                      <m:r>
                        <a:rPr lang="en-GB" sz="5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   </m:t>
                      </m:r>
                      <m:r>
                        <a:rPr lang="en-GB" sz="5400" i="1">
                          <a:solidFill>
                            <a:schemeClr val="bg1"/>
                          </a:solidFill>
                          <a:latin typeface="Cambria Math"/>
                        </a:rPr>
                        <m:t>h</m:t>
                      </m:r>
                      <m:r>
                        <a:rPr lang="en-GB" sz="5400">
                          <a:solidFill>
                            <a:schemeClr val="bg1"/>
                          </a:solidFill>
                          <a:latin typeface="Cambria Math"/>
                        </a:rPr>
                        <m:t>²</m:t>
                      </m:r>
                      <m:r>
                        <a:rPr lang="en-GB" sz="5400" b="1" i="0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r>
                        <a:rPr lang="en-GB" sz="5400" b="1">
                          <a:solidFill>
                            <a:schemeClr val="bg1"/>
                          </a:solidFill>
                          <a:latin typeface="Cambria Math"/>
                        </a:rPr>
                        <m:t>𝐇</m:t>
                      </m:r>
                    </m:oMath>
                  </m:oMathPara>
                </a14:m>
                <a:endParaRPr lang="en-GB" sz="54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0961" y="3270247"/>
                <a:ext cx="10188943" cy="166994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Espace réservé du texte 3"/>
              <p:cNvSpPr txBox="1">
                <a:spLocks/>
              </p:cNvSpPr>
              <p:nvPr/>
            </p:nvSpPr>
            <p:spPr>
              <a:xfrm>
                <a:off x="1332032" y="5562080"/>
                <a:ext cx="24202160" cy="2607344"/>
              </a:xfrm>
              <a:prstGeom prst="rect">
                <a:avLst/>
              </a:prstGeom>
            </p:spPr>
            <p:txBody>
              <a:bodyPr anchor="t"/>
              <a:lstStyle>
                <a:lvl1pPr marL="914400" indent="-914400" algn="l">
                  <a:lnSpc>
                    <a:spcPct val="150000"/>
                  </a:lnSpc>
                  <a:buClr>
                    <a:schemeClr val="accent6">
                      <a:lumMod val="75000"/>
                    </a:schemeClr>
                  </a:buClr>
                  <a:buFont typeface="Mistral" pitchFamily="66" charset="0"/>
                  <a:buChar char="►"/>
                  <a:defRPr sz="5400" spc="-150">
                    <a:solidFill>
                      <a:schemeClr val="bg1"/>
                    </a:solidFill>
                    <a:latin typeface="+mj-lt"/>
                  </a:defRPr>
                </a:lvl1pPr>
                <a:lvl2pPr marL="2141538" indent="-698500" algn="l">
                  <a:buClr>
                    <a:schemeClr val="accent6">
                      <a:lumMod val="75000"/>
                    </a:schemeClr>
                  </a:buClr>
                  <a:buSzPct val="70000"/>
                  <a:buFont typeface="Mistral" pitchFamily="66" charset="0"/>
                  <a:buChar char="►"/>
                  <a:defRPr sz="4400" spc="-150">
                    <a:solidFill>
                      <a:schemeClr val="bg1"/>
                    </a:solidFill>
                    <a:latin typeface="+mj-lt"/>
                  </a:defRPr>
                </a:lvl2pPr>
                <a:lvl3pPr>
                  <a:defRPr sz="4000">
                    <a:solidFill>
                      <a:schemeClr val="bg1"/>
                    </a:solidFill>
                    <a:latin typeface="+mj-lt"/>
                  </a:defRPr>
                </a:lvl3pPr>
                <a:lvl4pPr>
                  <a:defRPr sz="4000">
                    <a:solidFill>
                      <a:schemeClr val="bg1"/>
                    </a:solidFill>
                    <a:latin typeface="+mj-lt"/>
                  </a:defRPr>
                </a:lvl4pPr>
                <a:lvl5pPr>
                  <a:defRPr sz="4000">
                    <a:solidFill>
                      <a:schemeClr val="bg1"/>
                    </a:solidFill>
                    <a:latin typeface="+mj-lt"/>
                  </a:defRPr>
                </a:lvl5pPr>
              </a:lstStyle>
              <a:p>
                <a:pPr>
                  <a:buFont typeface="Wingdings" pitchFamily="2" charset="2"/>
                  <a:buChar char="Ø"/>
                </a:pPr>
                <a:r>
                  <a:rPr lang="en-GB" sz="5200" smtClean="0"/>
                  <a:t>Reuse the préconditionneur to solve contacts </a:t>
                </a:r>
                <a:r>
                  <a:rPr lang="en-GB" sz="5200" u="sng" smtClean="0"/>
                  <a:t>[Courtecuisse et al. 2011, MICCAI]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GB" smtClean="0"/>
                  <a:t>However, we don’t have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/>
                          </a:rPr>
                        </m:ctrlPr>
                      </m:sSupPr>
                      <m:e>
                        <m:r>
                          <a:rPr lang="en-GB" b="1">
                            <a:latin typeface="Cambria Math"/>
                          </a:rPr>
                          <m:t> </m:t>
                        </m:r>
                        <m:r>
                          <a:rPr lang="en-GB" b="1">
                            <a:latin typeface="Cambria Math"/>
                          </a:rPr>
                          <m:t>𝐀</m:t>
                        </m:r>
                      </m:e>
                      <m:sup>
                        <m:r>
                          <a:rPr lang="en-GB" i="1">
                            <a:latin typeface="Cambria Math"/>
                          </a:rPr>
                          <m:t>−1</m:t>
                        </m:r>
                      </m:sup>
                    </m:sSup>
                    <m:r>
                      <a:rPr lang="en-GB" i="1">
                        <a:latin typeface="Cambria Math"/>
                      </a:rPr>
                      <m:t> </m:t>
                    </m:r>
                  </m:oMath>
                </a14:m>
                <a:r>
                  <a:rPr lang="en-GB" smtClean="0"/>
                  <a:t>but it’s factorization</a:t>
                </a:r>
              </a:p>
              <a:p>
                <a:pPr marL="0" indent="0">
                  <a:buNone/>
                </a:pPr>
                <a:endParaRPr lang="en-GB" smtClean="0"/>
              </a:p>
            </p:txBody>
          </p:sp>
        </mc:Choice>
        <mc:Fallback xmlns="">
          <p:sp>
            <p:nvSpPr>
              <p:cNvPr id="8" name="Espace réservé du 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2032" y="5562080"/>
                <a:ext cx="24202160" cy="2607344"/>
              </a:xfrm>
              <a:prstGeom prst="rect">
                <a:avLst/>
              </a:prstGeom>
              <a:blipFill rotWithShape="1">
                <a:blip r:embed="rId5"/>
                <a:stretch>
                  <a:fillRect l="-1234" b="-58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8788824" y="3704928"/>
                <a:ext cx="1232453" cy="9381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GB" sz="5400" b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𝐇</m:t>
                          </m:r>
                        </m:e>
                        <m:sup>
                          <m:r>
                            <a:rPr lang="en-GB" sz="5400" b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𝐓</m:t>
                          </m:r>
                        </m:sup>
                      </m:sSup>
                    </m:oMath>
                  </m:oMathPara>
                </a14:m>
                <a:endParaRPr lang="en-GB" sz="54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88824" y="3704928"/>
                <a:ext cx="1232453" cy="93814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2392647" y="9829083"/>
            <a:ext cx="1847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sz="540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23048942" y="8448044"/>
                <a:ext cx="2018172" cy="432048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5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GB" sz="54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𝐇</m:t>
                          </m:r>
                        </m:e>
                        <m:sup>
                          <m:r>
                            <a:rPr lang="en-GB" sz="54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𝐓</m:t>
                          </m:r>
                        </m:sup>
                      </m:sSup>
                    </m:oMath>
                  </m:oMathPara>
                </a14:m>
                <a:endParaRPr lang="en-GB" sz="5400" b="1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8942" y="8448044"/>
                <a:ext cx="2018172" cy="432048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riangle isocèle 19"/>
          <p:cNvSpPr/>
          <p:nvPr/>
        </p:nvSpPr>
        <p:spPr>
          <a:xfrm>
            <a:off x="17638275" y="13853392"/>
            <a:ext cx="4643952" cy="4320480"/>
          </a:xfrm>
          <a:prstGeom prst="triangle">
            <a:avLst>
              <a:gd name="adj" fmla="val 0"/>
            </a:avLst>
          </a:prstGeom>
          <a:pattFill prst="wdUpDiag">
            <a:fgClr>
              <a:schemeClr val="accent1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Espace réservé du texte 3"/>
              <p:cNvSpPr txBox="1">
                <a:spLocks/>
              </p:cNvSpPr>
              <p:nvPr/>
            </p:nvSpPr>
            <p:spPr>
              <a:xfrm>
                <a:off x="1332032" y="8944841"/>
                <a:ext cx="14399920" cy="2691814"/>
              </a:xfrm>
              <a:prstGeom prst="rect">
                <a:avLst/>
              </a:prstGeom>
            </p:spPr>
            <p:txBody>
              <a:bodyPr anchor="t"/>
              <a:lstStyle>
                <a:lvl1pPr marL="914400" indent="-914400" algn="l">
                  <a:lnSpc>
                    <a:spcPct val="150000"/>
                  </a:lnSpc>
                  <a:buClr>
                    <a:schemeClr val="accent6">
                      <a:lumMod val="75000"/>
                    </a:schemeClr>
                  </a:buClr>
                  <a:buFont typeface="Mistral" pitchFamily="66" charset="0"/>
                  <a:buChar char="►"/>
                  <a:defRPr sz="5400" spc="-150">
                    <a:solidFill>
                      <a:schemeClr val="bg1"/>
                    </a:solidFill>
                    <a:latin typeface="+mj-lt"/>
                  </a:defRPr>
                </a:lvl1pPr>
                <a:lvl2pPr marL="2141538" indent="-698500" algn="l">
                  <a:buClr>
                    <a:schemeClr val="accent6">
                      <a:lumMod val="75000"/>
                    </a:schemeClr>
                  </a:buClr>
                  <a:buSzPct val="70000"/>
                  <a:buFont typeface="Mistral" pitchFamily="66" charset="0"/>
                  <a:buChar char="►"/>
                  <a:defRPr sz="4400" spc="-150">
                    <a:solidFill>
                      <a:schemeClr val="bg1"/>
                    </a:solidFill>
                    <a:latin typeface="+mj-lt"/>
                  </a:defRPr>
                </a:lvl2pPr>
                <a:lvl3pPr>
                  <a:defRPr sz="4000">
                    <a:solidFill>
                      <a:schemeClr val="bg1"/>
                    </a:solidFill>
                    <a:latin typeface="+mj-lt"/>
                  </a:defRPr>
                </a:lvl3pPr>
                <a:lvl4pPr>
                  <a:defRPr sz="4000">
                    <a:solidFill>
                      <a:schemeClr val="bg1"/>
                    </a:solidFill>
                    <a:latin typeface="+mj-lt"/>
                  </a:defRPr>
                </a:lvl4pPr>
                <a:lvl5pPr>
                  <a:defRPr sz="4000">
                    <a:solidFill>
                      <a:schemeClr val="bg1"/>
                    </a:solidFill>
                    <a:latin typeface="+mj-lt"/>
                  </a:defRPr>
                </a:lvl5pPr>
              </a:lstStyle>
              <a:p>
                <a:pPr marL="914400" lvl="1" indent="-914400">
                  <a:lnSpc>
                    <a:spcPct val="150000"/>
                  </a:lnSpc>
                  <a:buSzTx/>
                  <a:buFont typeface="Wingdings" pitchFamily="2" charset="2"/>
                  <a:buChar char="Ø"/>
                </a:pPr>
                <a:r>
                  <a:rPr lang="en-GB" sz="5400" dirty="0" smtClean="0"/>
                  <a:t>We know how to apply the </a:t>
                </a:r>
                <a:r>
                  <a:rPr lang="en-GB" sz="5400" dirty="0" err="1" smtClean="0"/>
                  <a:t>preconditionneur</a:t>
                </a:r>
                <a:r>
                  <a:rPr lang="en-GB" sz="5400" dirty="0" smtClean="0"/>
                  <a:t> :</a:t>
                </a:r>
              </a:p>
              <a:p>
                <a:pPr lvl="4"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>
                        <a:latin typeface="Cambria Math"/>
                      </a:rPr>
                      <m:t>Solve</m:t>
                    </m:r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i="1">
                            <a:latin typeface="Cambria Math"/>
                          </a:rPr>
                        </m:ctrlPr>
                      </m:dPr>
                      <m:e>
                        <m:r>
                          <a:rPr lang="en-GB" b="1">
                            <a:latin typeface="Cambria Math"/>
                          </a:rPr>
                          <m:t>𝐋𝐃𝐋</m:t>
                        </m:r>
                        <m:r>
                          <a:rPr lang="en-GB">
                            <a:latin typeface="Cambria Math"/>
                          </a:rPr>
                          <m:t> </m:t>
                        </m:r>
                        <m:r>
                          <a:rPr lang="en-GB" i="1">
                            <a:latin typeface="Cambria Math"/>
                          </a:rPr>
                          <m:t>𝑥</m:t>
                        </m:r>
                        <m:r>
                          <a:rPr lang="en-GB" i="1">
                            <a:latin typeface="Cambria Math"/>
                          </a:rPr>
                          <m:t>=</m:t>
                        </m:r>
                        <m:r>
                          <a:rPr lang="en-GB" i="1">
                            <a:latin typeface="Cambria Math"/>
                          </a:rPr>
                          <m:t>𝑏</m:t>
                        </m:r>
                      </m:e>
                    </m:d>
                    <m:r>
                      <a:rPr lang="en-GB" i="1">
                        <a:latin typeface="Cambria Math"/>
                      </a:rPr>
                      <m:t>       </m:t>
                    </m:r>
                    <m:groupChr>
                      <m:groupChrPr>
                        <m:chr m:val="⇔"/>
                        <m:pos m:val="top"/>
                        <m:ctrlPr>
                          <a:rPr lang="en-GB" i="1">
                            <a:latin typeface="Cambria Math"/>
                          </a:rPr>
                        </m:ctrlPr>
                      </m:groupChrPr>
                      <m:e>
                        <m:r>
                          <m:rPr>
                            <m:brk m:alnAt="1"/>
                          </m:rPr>
                          <a:rPr lang="en-GB" i="1">
                            <a:latin typeface="Cambria Math"/>
                          </a:rPr>
                          <m:t> </m:t>
                        </m:r>
                      </m:e>
                    </m:groupChr>
                    <m:r>
                      <a:rPr lang="en-GB" i="1">
                        <a:latin typeface="Cambria Math"/>
                      </a:rPr>
                      <m:t>       </m:t>
                    </m:r>
                    <m:r>
                      <a:rPr lang="en-GB" i="1">
                        <a:latin typeface="Cambria Math"/>
                      </a:rPr>
                      <m:t>𝑥</m:t>
                    </m:r>
                    <m:r>
                      <a:rPr lang="en-GB" i="1">
                        <a:latin typeface="Cambria Math"/>
                      </a:rPr>
                      <m:t>= </m:t>
                    </m:r>
                    <m:sSup>
                      <m:sSupPr>
                        <m:ctrlPr>
                          <a:rPr lang="en-GB" i="1">
                            <a:latin typeface="Cambria Math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/>
                          </a:rPr>
                          <m:t>(</m:t>
                        </m:r>
                        <m:r>
                          <a:rPr lang="en-GB" b="1">
                            <a:latin typeface="Cambria Math"/>
                          </a:rPr>
                          <m:t>𝐋𝐃𝐋</m:t>
                        </m:r>
                        <m:r>
                          <a:rPr lang="en-GB" i="1">
                            <a:latin typeface="Cambria Math"/>
                          </a:rPr>
                          <m:t>)</m:t>
                        </m:r>
                      </m:e>
                      <m:sup>
                        <m:r>
                          <a:rPr lang="en-GB" i="1">
                            <a:latin typeface="Cambria Math"/>
                          </a:rPr>
                          <m:t>−1</m:t>
                        </m:r>
                      </m:sup>
                    </m:sSup>
                    <m:r>
                      <a:rPr lang="en-GB" i="1">
                        <a:latin typeface="Cambria Math"/>
                      </a:rPr>
                      <m:t>𝑏</m:t>
                    </m:r>
                  </m:oMath>
                </a14:m>
                <a:endParaRPr lang="en-GB" dirty="0"/>
              </a:p>
              <a:p>
                <a:pPr marL="0" indent="0">
                  <a:buNone/>
                </a:pPr>
                <a:endParaRPr lang="en-GB" dirty="0" smtClean="0"/>
              </a:p>
            </p:txBody>
          </p:sp>
        </mc:Choice>
        <mc:Fallback xmlns="">
          <p:sp>
            <p:nvSpPr>
              <p:cNvPr id="17" name="Espace réservé du 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2032" y="8944841"/>
                <a:ext cx="14399920" cy="2691814"/>
              </a:xfrm>
              <a:prstGeom prst="rect">
                <a:avLst/>
              </a:prstGeom>
              <a:blipFill rotWithShape="1">
                <a:blip r:embed="rId8"/>
                <a:stretch>
                  <a:fillRect l="-20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necteur droit 18"/>
          <p:cNvCxnSpPr/>
          <p:nvPr/>
        </p:nvCxnSpPr>
        <p:spPr>
          <a:xfrm>
            <a:off x="17638275" y="13853392"/>
            <a:ext cx="4643952" cy="432048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7638275" y="13853392"/>
            <a:ext cx="4643952" cy="43204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smtClean="0">
                <a:solidFill>
                  <a:schemeClr val="tx1"/>
                </a:solidFill>
              </a:rPr>
              <a:t>LDL</a:t>
            </a:r>
            <a:endParaRPr lang="en-GB" sz="540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3048942" y="13853392"/>
            <a:ext cx="686024" cy="43204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23708138" y="13853392"/>
            <a:ext cx="686024" cy="43204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24381090" y="13853392"/>
            <a:ext cx="686024" cy="43204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23048942" y="13853392"/>
                <a:ext cx="2018172" cy="432048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5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𝑺</m:t>
                      </m:r>
                    </m:oMath>
                  </m:oMathPara>
                </a14:m>
                <a:endParaRPr lang="en-GB" sz="5400" b="1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8942" y="13853392"/>
                <a:ext cx="2018172" cy="432048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Espace réservé du texte 3"/>
              <p:cNvSpPr txBox="1">
                <a:spLocks/>
              </p:cNvSpPr>
              <p:nvPr/>
            </p:nvSpPr>
            <p:spPr>
              <a:xfrm>
                <a:off x="1332031" y="12376211"/>
                <a:ext cx="15059533" cy="3637421"/>
              </a:xfrm>
              <a:prstGeom prst="rect">
                <a:avLst/>
              </a:prstGeom>
            </p:spPr>
            <p:txBody>
              <a:bodyPr anchor="t"/>
              <a:lstStyle>
                <a:lvl1pPr marL="914400" indent="-914400" algn="l">
                  <a:lnSpc>
                    <a:spcPct val="150000"/>
                  </a:lnSpc>
                  <a:buClr>
                    <a:schemeClr val="accent6">
                      <a:lumMod val="75000"/>
                    </a:schemeClr>
                  </a:buClr>
                  <a:buFont typeface="Mistral" pitchFamily="66" charset="0"/>
                  <a:buChar char="►"/>
                  <a:defRPr sz="5400" spc="-150">
                    <a:solidFill>
                      <a:schemeClr val="bg1"/>
                    </a:solidFill>
                    <a:latin typeface="+mj-lt"/>
                  </a:defRPr>
                </a:lvl1pPr>
                <a:lvl2pPr marL="2141538" indent="-698500" algn="l">
                  <a:buClr>
                    <a:schemeClr val="accent6">
                      <a:lumMod val="75000"/>
                    </a:schemeClr>
                  </a:buClr>
                  <a:buSzPct val="70000"/>
                  <a:buFont typeface="Mistral" pitchFamily="66" charset="0"/>
                  <a:buChar char="►"/>
                  <a:defRPr sz="4400" spc="-150">
                    <a:solidFill>
                      <a:schemeClr val="bg1"/>
                    </a:solidFill>
                    <a:latin typeface="+mj-lt"/>
                  </a:defRPr>
                </a:lvl2pPr>
                <a:lvl3pPr>
                  <a:defRPr sz="4000">
                    <a:solidFill>
                      <a:schemeClr val="bg1"/>
                    </a:solidFill>
                    <a:latin typeface="+mj-lt"/>
                  </a:defRPr>
                </a:lvl3pPr>
                <a:lvl4pPr>
                  <a:defRPr sz="4000">
                    <a:solidFill>
                      <a:schemeClr val="bg1"/>
                    </a:solidFill>
                    <a:latin typeface="+mj-lt"/>
                  </a:defRPr>
                </a:lvl4pPr>
                <a:lvl5pPr>
                  <a:defRPr sz="4000">
                    <a:solidFill>
                      <a:schemeClr val="bg1"/>
                    </a:solidFill>
                    <a:latin typeface="+mj-lt"/>
                  </a:defRPr>
                </a:lvl5pPr>
              </a:lstStyle>
              <a:p>
                <a:pPr marL="914400" lvl="1" indent="-914400">
                  <a:lnSpc>
                    <a:spcPct val="150000"/>
                  </a:lnSpc>
                  <a:buSzTx/>
                  <a:buFont typeface="+mj-lt"/>
                  <a:buAutoNum type="arabicPeriod"/>
                </a:pPr>
                <a:r>
                  <a:rPr lang="en-GB" dirty="0" smtClean="0"/>
                  <a:t>We repeat this operation until we get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/>
                      </a:rPr>
                      <m:t>S</m:t>
                    </m:r>
                    <m:r>
                      <a:rPr lang="en-GB" i="1">
                        <a:latin typeface="Cambria Math"/>
                      </a:rPr>
                      <m:t>= </m:t>
                    </m:r>
                    <m:sSup>
                      <m:sSupPr>
                        <m:ctrlPr>
                          <a:rPr lang="en-GB" i="1">
                            <a:latin typeface="Cambria Math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/>
                          </a:rPr>
                          <m:t>(</m:t>
                        </m:r>
                        <m:r>
                          <a:rPr lang="en-GB" b="1">
                            <a:latin typeface="Cambria Math"/>
                          </a:rPr>
                          <m:t>𝐋𝐃𝐋</m:t>
                        </m:r>
                        <m:r>
                          <a:rPr lang="en-GB" i="1">
                            <a:latin typeface="Cambria Math"/>
                          </a:rPr>
                          <m:t>)</m:t>
                        </m:r>
                      </m:e>
                      <m:sup>
                        <m:r>
                          <a:rPr lang="en-GB" i="1">
                            <a:latin typeface="Cambria Math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GB" b="1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GB" b="1" i="0" smtClean="0">
                            <a:latin typeface="Cambria Math"/>
                          </a:rPr>
                          <m:t>𝐇</m:t>
                        </m:r>
                      </m:e>
                      <m:sup>
                        <m:r>
                          <a:rPr lang="en-GB" b="1" i="0" smtClean="0">
                            <a:latin typeface="Cambria Math"/>
                          </a:rPr>
                          <m:t>𝐓</m:t>
                        </m:r>
                      </m:sup>
                    </m:sSup>
                  </m:oMath>
                </a14:m>
                <a:endParaRPr lang="en-GB" b="1" dirty="0" smtClean="0"/>
              </a:p>
              <a:p>
                <a:pPr marL="914400" lvl="1" indent="-914400">
                  <a:lnSpc>
                    <a:spcPct val="150000"/>
                  </a:lnSpc>
                  <a:buSzTx/>
                  <a:buFont typeface="+mj-lt"/>
                  <a:buAutoNum type="arabicPeriod"/>
                </a:pPr>
                <a:r>
                  <a:rPr lang="en-GB" dirty="0" smtClean="0"/>
                  <a:t>Finally we get the compliance matrix with:</a:t>
                </a:r>
              </a:p>
              <a:p>
                <a:pPr marL="914400" lvl="1" indent="-914400">
                  <a:lnSpc>
                    <a:spcPct val="150000"/>
                  </a:lnSpc>
                  <a:buSzTx/>
                  <a:buFont typeface="+mj-lt"/>
                  <a:buAutoNum type="arabicPeriod"/>
                </a:pPr>
                <a:endParaRPr lang="en-GB" dirty="0"/>
              </a:p>
            </p:txBody>
          </p:sp>
        </mc:Choice>
        <mc:Fallback xmlns="">
          <p:sp>
            <p:nvSpPr>
              <p:cNvPr id="32" name="Espace réservé du 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2031" y="12376211"/>
                <a:ext cx="15059533" cy="3637421"/>
              </a:xfrm>
              <a:prstGeom prst="rect">
                <a:avLst/>
              </a:prstGeom>
              <a:blipFill rotWithShape="1">
                <a:blip r:embed="rId10"/>
                <a:stretch>
                  <a:fillRect l="-17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7634479" y="15004545"/>
                <a:ext cx="4647748" cy="2018173"/>
              </a:xfrm>
              <a:prstGeom prst="rect">
                <a:avLst/>
              </a:prstGeom>
              <a:pattFill prst="wdUpDiag">
                <a:fgClr>
                  <a:srgbClr val="92D050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5400" b="1" i="0" smtClean="0">
                          <a:solidFill>
                            <a:schemeClr val="tx1"/>
                          </a:solidFill>
                          <a:latin typeface="Cambria Math"/>
                        </a:rPr>
                        <m:t>𝐇</m:t>
                      </m:r>
                    </m:oMath>
                  </m:oMathPara>
                </a14:m>
                <a:endParaRPr lang="en-GB" sz="54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4479" y="15004545"/>
                <a:ext cx="4647748" cy="2018173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23042064" y="14976267"/>
            <a:ext cx="2018172" cy="2046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smtClean="0">
                <a:solidFill>
                  <a:schemeClr val="tx1"/>
                </a:solidFill>
              </a:rPr>
              <a:t>Compliance</a:t>
            </a:r>
            <a:endParaRPr lang="en-GB" sz="30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/>
              <p:cNvSpPr txBox="1"/>
              <p:nvPr/>
            </p:nvSpPr>
            <p:spPr>
              <a:xfrm>
                <a:off x="5355585" y="14924235"/>
                <a:ext cx="6366743" cy="9381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GB" sz="5400" b="1" i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𝐇</m:t>
                          </m:r>
                          <m:r>
                            <a:rPr lang="en-GB" sz="5400" b="1" i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(</m:t>
                          </m:r>
                          <m:r>
                            <a:rPr lang="en-GB" sz="5400" b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𝐋𝐃𝐋</m:t>
                          </m:r>
                          <m:r>
                            <a:rPr lang="en-GB" sz="5400" b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)</m:t>
                          </m:r>
                        </m:e>
                        <m:sup>
                          <m:r>
                            <a:rPr lang="en-GB" sz="5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GB" sz="54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GB" sz="5400" b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𝐇</m:t>
                          </m:r>
                        </m:e>
                        <m:sup>
                          <m:r>
                            <a:rPr lang="en-GB" sz="5400" b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𝐓</m:t>
                          </m:r>
                        </m:sup>
                      </m:sSup>
                      <m:r>
                        <a:rPr lang="en-GB" sz="5400" b="1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en-GB" sz="5400" b="1">
                          <a:solidFill>
                            <a:schemeClr val="bg1"/>
                          </a:solidFill>
                          <a:latin typeface="Cambria Math"/>
                        </a:rPr>
                        <m:t>𝐇</m:t>
                      </m:r>
                      <m:r>
                        <a:rPr lang="en-GB" sz="5400" b="1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r>
                        <a:rPr lang="en-GB" sz="5400" b="1">
                          <a:solidFill>
                            <a:schemeClr val="bg1"/>
                          </a:solidFill>
                          <a:latin typeface="Cambria Math"/>
                        </a:rPr>
                        <m:t>𝐒</m:t>
                      </m:r>
                    </m:oMath>
                  </m:oMathPara>
                </a14:m>
                <a:endParaRPr lang="en-GB" sz="54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5585" y="14924235"/>
                <a:ext cx="6366743" cy="938142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Espace réservé du texte 3"/>
              <p:cNvSpPr txBox="1">
                <a:spLocks/>
              </p:cNvSpPr>
              <p:nvPr/>
            </p:nvSpPr>
            <p:spPr>
              <a:xfrm>
                <a:off x="13149998" y="14703469"/>
                <a:ext cx="3241567" cy="1337298"/>
              </a:xfrm>
              <a:prstGeom prst="rect">
                <a:avLst/>
              </a:prstGeom>
            </p:spPr>
            <p:txBody>
              <a:bodyPr anchor="t"/>
              <a:lstStyle>
                <a:lvl1pPr marL="914400" indent="-914400" algn="l">
                  <a:lnSpc>
                    <a:spcPct val="150000"/>
                  </a:lnSpc>
                  <a:buClr>
                    <a:schemeClr val="accent6">
                      <a:lumMod val="75000"/>
                    </a:schemeClr>
                  </a:buClr>
                  <a:buFont typeface="Mistral" pitchFamily="66" charset="0"/>
                  <a:buChar char="►"/>
                  <a:defRPr sz="5400" spc="-150">
                    <a:solidFill>
                      <a:schemeClr val="bg1"/>
                    </a:solidFill>
                    <a:latin typeface="+mj-lt"/>
                  </a:defRPr>
                </a:lvl1pPr>
                <a:lvl2pPr marL="2141538" indent="-698500" algn="l">
                  <a:buClr>
                    <a:schemeClr val="accent6">
                      <a:lumMod val="75000"/>
                    </a:schemeClr>
                  </a:buClr>
                  <a:buSzPct val="70000"/>
                  <a:buFont typeface="Mistral" pitchFamily="66" charset="0"/>
                  <a:buChar char="►"/>
                  <a:defRPr sz="4400" spc="-150">
                    <a:solidFill>
                      <a:schemeClr val="bg1"/>
                    </a:solidFill>
                    <a:latin typeface="+mj-lt"/>
                  </a:defRPr>
                </a:lvl2pPr>
                <a:lvl3pPr>
                  <a:defRPr sz="4000">
                    <a:solidFill>
                      <a:schemeClr val="bg1"/>
                    </a:solidFill>
                    <a:latin typeface="+mj-lt"/>
                  </a:defRPr>
                </a:lvl3pPr>
                <a:lvl4pPr>
                  <a:defRPr sz="4000">
                    <a:solidFill>
                      <a:schemeClr val="bg1"/>
                    </a:solidFill>
                    <a:latin typeface="+mj-lt"/>
                  </a:defRPr>
                </a:lvl4pPr>
                <a:lvl5pPr>
                  <a:defRPr sz="4000">
                    <a:solidFill>
                      <a:schemeClr val="bg1"/>
                    </a:solidFill>
                    <a:latin typeface="+mj-lt"/>
                  </a:defRPr>
                </a:lvl5pPr>
              </a:lstStyle>
              <a:p>
                <a:pPr marL="0" lvl="1" indent="0">
                  <a:lnSpc>
                    <a:spcPct val="150000"/>
                  </a:lnSpc>
                  <a:buSzTx/>
                  <a:buNone/>
                </a:pPr>
                <a:r>
                  <a:rPr lang="en-GB" b="1" smtClean="0"/>
                  <a:t>(</a:t>
                </a:r>
                <a14:m>
                  <m:oMath xmlns:m="http://schemas.openxmlformats.org/officeDocument/2006/math">
                    <m:r>
                      <a:rPr lang="en-GB" b="1" i="0" smtClean="0">
                        <a:latin typeface="Cambria Math"/>
                      </a:rPr>
                      <m:t>𝐇</m:t>
                    </m:r>
                  </m:oMath>
                </a14:m>
                <a:r>
                  <a:rPr lang="en-GB" b="1" smtClean="0"/>
                  <a:t> </a:t>
                </a:r>
                <a:r>
                  <a:rPr lang="en-GB" smtClean="0"/>
                  <a:t>est creuse)</a:t>
                </a:r>
                <a:endParaRPr lang="en-GB" b="1" smtClean="0"/>
              </a:p>
            </p:txBody>
          </p:sp>
        </mc:Choice>
        <mc:Fallback xmlns="">
          <p:sp>
            <p:nvSpPr>
              <p:cNvPr id="33" name="Espace réservé du 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49998" y="14703469"/>
                <a:ext cx="3241567" cy="1337298"/>
              </a:xfrm>
              <a:prstGeom prst="rect">
                <a:avLst/>
              </a:prstGeom>
              <a:blipFill rotWithShape="1">
                <a:blip r:embed="rId13"/>
                <a:stretch>
                  <a:fillRect l="-7519" r="-3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Espace réservé du texte 3"/>
          <p:cNvSpPr txBox="1">
            <a:spLocks/>
          </p:cNvSpPr>
          <p:nvPr/>
        </p:nvSpPr>
        <p:spPr>
          <a:xfrm>
            <a:off x="1332032" y="2048744"/>
            <a:ext cx="23330592" cy="3513336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dirty="0" smtClean="0"/>
              <a:t>The Compliance matrix is only a scaled version of the inverse of the system</a:t>
            </a:r>
          </a:p>
        </p:txBody>
      </p:sp>
    </p:spTree>
    <p:extLst>
      <p:ext uri="{BB962C8B-B14F-4D97-AF65-F5344CB8AC3E}">
        <p14:creationId xmlns:p14="http://schemas.microsoft.com/office/powerpoint/2010/main" val="4568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9719E-6 -2.70833E-6 L 0.05476 0.00179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5" y="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22" presetClass="entr" presetSubtype="4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1" presetID="1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17" presetID="1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7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47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5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2305E-7 -2.16146E-6 L 3.22305E-7 -0.20068 " pathEditMode="relative" rAng="0" ptsTypes="AA">
                                      <p:cBhvr>
                                        <p:cTn id="178" dur="16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034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600"/>
                            </p:stCondLst>
                            <p:childTnLst>
                              <p:par>
                                <p:cTn id="1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/>
      <p:bldP spid="22" grpId="0" animBg="1"/>
      <p:bldP spid="22" grpId="1" animBg="1"/>
      <p:bldP spid="22" grpId="2" animBg="1"/>
      <p:bldP spid="22" grpId="3" animBg="1"/>
      <p:bldP spid="22" grpId="4" animBg="1"/>
      <p:bldP spid="22" grpId="5" animBg="1"/>
      <p:bldP spid="22" grpId="6" animBg="1"/>
      <p:bldP spid="9" grpId="0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8" grpId="0"/>
      <p:bldP spid="11" grpId="0"/>
      <p:bldP spid="15" grpId="0" animBg="1"/>
      <p:bldP spid="15" grpId="1" animBg="1"/>
      <p:bldP spid="20" grpId="0" animBg="1"/>
      <p:bldP spid="20" grpId="1" animBg="1"/>
      <p:bldP spid="20" grpId="2" animBg="1"/>
      <p:bldP spid="20" grpId="3" animBg="1"/>
      <p:bldP spid="20" grpId="4" animBg="1"/>
      <p:bldP spid="20" grpId="5" animBg="1"/>
      <p:bldP spid="20" grpId="6" animBg="1"/>
      <p:bldP spid="17" grpId="0"/>
      <p:bldP spid="14" grpId="0" animBg="1"/>
      <p:bldP spid="14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1" grpId="0" animBg="1"/>
      <p:bldP spid="31" grpId="1" animBg="1"/>
      <p:bldP spid="7" grpId="0" animBg="1"/>
      <p:bldP spid="12" grpId="0" animBg="1"/>
      <p:bldP spid="18" grpId="0"/>
      <p:bldP spid="3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roupe 303"/>
          <p:cNvGrpSpPr/>
          <p:nvPr/>
        </p:nvGrpSpPr>
        <p:grpSpPr>
          <a:xfrm>
            <a:off x="763440" y="5505128"/>
            <a:ext cx="24482720" cy="7344816"/>
            <a:chOff x="763440" y="5505128"/>
            <a:chExt cx="24482720" cy="7344816"/>
          </a:xfrm>
        </p:grpSpPr>
        <p:sp>
          <p:nvSpPr>
            <p:cNvPr id="49" name="Rectangle à coins arrondis 48"/>
            <p:cNvSpPr/>
            <p:nvPr/>
          </p:nvSpPr>
          <p:spPr>
            <a:xfrm>
              <a:off x="763440" y="5505128"/>
              <a:ext cx="24482720" cy="7344816"/>
            </a:xfrm>
            <a:prstGeom prst="roundRect">
              <a:avLst>
                <a:gd name="adj" fmla="val 7070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GB" sz="5400" smtClean="0"/>
                <a:t>GPU</a:t>
              </a:r>
              <a:endParaRPr lang="en-GB" sz="5400"/>
            </a:p>
          </p:txBody>
        </p:sp>
        <p:sp>
          <p:nvSpPr>
            <p:cNvPr id="189" name="Rectangle à coins arrondis 188"/>
            <p:cNvSpPr/>
            <p:nvPr/>
          </p:nvSpPr>
          <p:spPr>
            <a:xfrm>
              <a:off x="13004800" y="5905971"/>
              <a:ext cx="3816424" cy="5646114"/>
            </a:xfrm>
            <a:prstGeom prst="roundRect">
              <a:avLst>
                <a:gd name="adj" fmla="val 14504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GB" sz="3800" dirty="0"/>
                <a:t>Multiprocessor</a:t>
              </a:r>
            </a:p>
          </p:txBody>
        </p:sp>
        <p:sp>
          <p:nvSpPr>
            <p:cNvPr id="299" name="Rectangle à coins arrondis 298"/>
            <p:cNvSpPr/>
            <p:nvPr/>
          </p:nvSpPr>
          <p:spPr>
            <a:xfrm>
              <a:off x="9013377" y="5905971"/>
              <a:ext cx="3816424" cy="5646114"/>
            </a:xfrm>
            <a:prstGeom prst="roundRect">
              <a:avLst>
                <a:gd name="adj" fmla="val 14504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GB" sz="3800" dirty="0"/>
                <a:t>Multiprocessor</a:t>
              </a:r>
            </a:p>
          </p:txBody>
        </p:sp>
        <p:sp>
          <p:nvSpPr>
            <p:cNvPr id="300" name="Rectangle à coins arrondis 299"/>
            <p:cNvSpPr/>
            <p:nvPr/>
          </p:nvSpPr>
          <p:spPr>
            <a:xfrm>
              <a:off x="5028284" y="5908179"/>
              <a:ext cx="3816424" cy="5646114"/>
            </a:xfrm>
            <a:prstGeom prst="roundRect">
              <a:avLst>
                <a:gd name="adj" fmla="val 14504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GB" sz="3800" dirty="0"/>
                <a:t>Multiprocessor</a:t>
              </a:r>
            </a:p>
          </p:txBody>
        </p:sp>
        <p:sp>
          <p:nvSpPr>
            <p:cNvPr id="301" name="Rectangle à coins arrondis 300"/>
            <p:cNvSpPr/>
            <p:nvPr/>
          </p:nvSpPr>
          <p:spPr>
            <a:xfrm>
              <a:off x="1036861" y="5908179"/>
              <a:ext cx="3816424" cy="5646114"/>
            </a:xfrm>
            <a:prstGeom prst="roundRect">
              <a:avLst>
                <a:gd name="adj" fmla="val 14504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GB" sz="3800" dirty="0" smtClean="0"/>
                <a:t>Multiprocessor</a:t>
              </a:r>
              <a:endParaRPr lang="en-GB" sz="3800" dirty="0"/>
            </a:p>
          </p:txBody>
        </p:sp>
        <p:sp>
          <p:nvSpPr>
            <p:cNvPr id="302" name="Rectangle à coins arrondis 301"/>
            <p:cNvSpPr/>
            <p:nvPr/>
          </p:nvSpPr>
          <p:spPr>
            <a:xfrm>
              <a:off x="21028671" y="5908179"/>
              <a:ext cx="3816424" cy="5646114"/>
            </a:xfrm>
            <a:prstGeom prst="roundRect">
              <a:avLst>
                <a:gd name="adj" fmla="val 14504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GB" sz="3800" dirty="0"/>
                <a:t>Multiprocessor</a:t>
              </a:r>
            </a:p>
          </p:txBody>
        </p:sp>
        <p:sp>
          <p:nvSpPr>
            <p:cNvPr id="303" name="Rectangle à coins arrondis 302"/>
            <p:cNvSpPr/>
            <p:nvPr/>
          </p:nvSpPr>
          <p:spPr>
            <a:xfrm>
              <a:off x="17037248" y="5908179"/>
              <a:ext cx="3816424" cy="5646114"/>
            </a:xfrm>
            <a:prstGeom prst="roundRect">
              <a:avLst>
                <a:gd name="adj" fmla="val 14504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GB" sz="3800" dirty="0"/>
                <a:t>Multiprocessor</a:t>
              </a:r>
            </a:p>
          </p:txBody>
        </p:sp>
      </p:grpSp>
      <p:grpSp>
        <p:nvGrpSpPr>
          <p:cNvPr id="283" name="Groupe 282"/>
          <p:cNvGrpSpPr/>
          <p:nvPr/>
        </p:nvGrpSpPr>
        <p:grpSpPr>
          <a:xfrm>
            <a:off x="13292832" y="6423078"/>
            <a:ext cx="3240360" cy="3803373"/>
            <a:chOff x="13292832" y="6423078"/>
            <a:chExt cx="3240360" cy="3803373"/>
          </a:xfrm>
        </p:grpSpPr>
        <p:sp>
          <p:nvSpPr>
            <p:cNvPr id="191" name="Rectangle à coins arrondis 190"/>
            <p:cNvSpPr/>
            <p:nvPr/>
          </p:nvSpPr>
          <p:spPr>
            <a:xfrm>
              <a:off x="13292832" y="6423078"/>
              <a:ext cx="3240360" cy="3803373"/>
            </a:xfrm>
            <a:prstGeom prst="roundRect">
              <a:avLst>
                <a:gd name="adj" fmla="val 10698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92" name="Groupe 191"/>
            <p:cNvGrpSpPr/>
            <p:nvPr/>
          </p:nvGrpSpPr>
          <p:grpSpPr>
            <a:xfrm>
              <a:off x="13413537" y="8427406"/>
              <a:ext cx="1823512" cy="1578045"/>
              <a:chOff x="3358449" y="9399691"/>
              <a:chExt cx="2323078" cy="1998693"/>
            </a:xfrm>
          </p:grpSpPr>
          <p:sp>
            <p:nvSpPr>
              <p:cNvPr id="209" name="Rectangle 208"/>
              <p:cNvSpPr/>
              <p:nvPr/>
            </p:nvSpPr>
            <p:spPr>
              <a:xfrm>
                <a:off x="3358449" y="9399691"/>
                <a:ext cx="2323078" cy="1998690"/>
              </a:xfrm>
              <a:prstGeom prst="rect">
                <a:avLst/>
              </a:prstGeom>
              <a:pattFill prst="wdUpDiag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54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10" name="Connecteur droit 209"/>
              <p:cNvCxnSpPr/>
              <p:nvPr/>
            </p:nvCxnSpPr>
            <p:spPr>
              <a:xfrm>
                <a:off x="3358449" y="9399694"/>
                <a:ext cx="2323078" cy="199869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11" name="Rectangle 210"/>
              <p:cNvSpPr/>
              <p:nvPr/>
            </p:nvSpPr>
            <p:spPr>
              <a:xfrm>
                <a:off x="3920409" y="9950747"/>
                <a:ext cx="1199156" cy="896582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GB" sz="4000" b="1" smtClean="0"/>
                  <a:t>LDL</a:t>
                </a:r>
                <a:endParaRPr lang="en-GB" b="1"/>
              </a:p>
            </p:txBody>
          </p:sp>
        </p:grpSp>
        <p:sp>
          <p:nvSpPr>
            <p:cNvPr id="202" name="Rectangle 201"/>
            <p:cNvSpPr/>
            <p:nvPr/>
          </p:nvSpPr>
          <p:spPr>
            <a:xfrm>
              <a:off x="15357705" y="6626051"/>
              <a:ext cx="171587" cy="157804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15695946" y="6626051"/>
              <a:ext cx="175028" cy="15780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16046002" y="6626051"/>
              <a:ext cx="171587" cy="15780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15523867" y="6627276"/>
              <a:ext cx="175028" cy="157681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15870974" y="6627276"/>
              <a:ext cx="175028" cy="1576819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16217589" y="6626051"/>
              <a:ext cx="171587" cy="15780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15349901" y="8426251"/>
              <a:ext cx="171587" cy="157804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15688142" y="8426251"/>
              <a:ext cx="175028" cy="157804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16038198" y="8426251"/>
              <a:ext cx="171587" cy="157804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15516063" y="8427476"/>
              <a:ext cx="175028" cy="157681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15863170" y="8427476"/>
              <a:ext cx="175028" cy="157681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16209785" y="8426251"/>
              <a:ext cx="171587" cy="157804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15615115" y="8861330"/>
              <a:ext cx="426720" cy="70788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GB" sz="4000" b="1" smtClean="0"/>
                <a:t>S</a:t>
              </a:r>
              <a:endParaRPr lang="en-GB" b="1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3" name="Rectangle 262"/>
                <p:cNvSpPr/>
                <p:nvPr/>
              </p:nvSpPr>
              <p:spPr>
                <a:xfrm>
                  <a:off x="15525080" y="7066861"/>
                  <a:ext cx="961225" cy="718851"/>
                </a:xfrm>
                <a:prstGeom prst="rect">
                  <a:avLst/>
                </a:prstGeom>
              </p:spPr>
              <p:txBody>
                <a:bodyPr wrap="none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4000" b="1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GB" sz="4000" b="1" i="0" smtClean="0">
                                <a:latin typeface="Cambria Math"/>
                              </a:rPr>
                              <m:t>𝐇</m:t>
                            </m:r>
                          </m:e>
                          <m:sup>
                            <m:r>
                              <a:rPr lang="en-GB" sz="4000" b="1" i="0" smtClean="0">
                                <a:latin typeface="Cambria Math"/>
                              </a:rPr>
                              <m:t>𝐓</m:t>
                            </m:r>
                          </m:sup>
                        </m:sSup>
                      </m:oMath>
                    </m:oMathPara>
                  </a14:m>
                  <a:endParaRPr lang="en-GB" b="1"/>
                </a:p>
              </p:txBody>
            </p:sp>
          </mc:Choice>
          <mc:Fallback xmlns="">
            <p:sp>
              <p:nvSpPr>
                <p:cNvPr id="263" name="Rectangle 26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25080" y="7066861"/>
                  <a:ext cx="961225" cy="718851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GPU parallelization</a:t>
            </a:r>
            <a:endParaRPr lang="en-GB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GB" smtClean="0"/>
              <a:pPr/>
              <a:t>44</a:t>
            </a:fld>
            <a:endParaRPr lang="en-GB"/>
          </a:p>
        </p:txBody>
      </p:sp>
      <p:sp>
        <p:nvSpPr>
          <p:cNvPr id="48" name="Espace réservé du texte 3"/>
          <p:cNvSpPr txBox="1">
            <a:spLocks/>
          </p:cNvSpPr>
          <p:nvPr/>
        </p:nvSpPr>
        <p:spPr>
          <a:xfrm>
            <a:off x="1511395" y="13714040"/>
            <a:ext cx="23049843" cy="4752528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dirty="0" smtClean="0"/>
              <a:t>Each resolution is computed by a single multiprocessor</a:t>
            </a:r>
          </a:p>
          <a:p>
            <a:pPr>
              <a:buFont typeface="Wingdings" pitchFamily="2" charset="2"/>
              <a:buChar char="Ø"/>
            </a:pPr>
            <a:r>
              <a:rPr lang="en-GB" dirty="0" smtClean="0"/>
              <a:t>A second level of parallelism is used inside each resolution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Well suit to GPU architectures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Only use local synchronisations</a:t>
            </a:r>
          </a:p>
        </p:txBody>
      </p:sp>
      <p:grpSp>
        <p:nvGrpSpPr>
          <p:cNvPr id="280" name="Groupe 279"/>
          <p:cNvGrpSpPr/>
          <p:nvPr/>
        </p:nvGrpSpPr>
        <p:grpSpPr>
          <a:xfrm>
            <a:off x="1341183" y="6423078"/>
            <a:ext cx="3240360" cy="3803373"/>
            <a:chOff x="1341183" y="6423078"/>
            <a:chExt cx="3240360" cy="3803373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1341183" y="6423078"/>
              <a:ext cx="3240360" cy="3803373"/>
            </a:xfrm>
            <a:prstGeom prst="roundRect">
              <a:avLst>
                <a:gd name="adj" fmla="val 10698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01" name="Groupe 100"/>
            <p:cNvGrpSpPr/>
            <p:nvPr/>
          </p:nvGrpSpPr>
          <p:grpSpPr>
            <a:xfrm>
              <a:off x="1460209" y="8427406"/>
              <a:ext cx="1823512" cy="1578045"/>
              <a:chOff x="3356310" y="9399691"/>
              <a:chExt cx="2323078" cy="1998693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3356310" y="9399691"/>
                <a:ext cx="2323078" cy="1998690"/>
              </a:xfrm>
              <a:prstGeom prst="rect">
                <a:avLst/>
              </a:prstGeom>
              <a:pattFill prst="wdUpDiag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54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2" name="Connecteur droit 11"/>
              <p:cNvCxnSpPr/>
              <p:nvPr/>
            </p:nvCxnSpPr>
            <p:spPr>
              <a:xfrm>
                <a:off x="3356310" y="9399694"/>
                <a:ext cx="2323078" cy="199869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00" name="Rectangle 99"/>
              <p:cNvSpPr/>
              <p:nvPr/>
            </p:nvSpPr>
            <p:spPr>
              <a:xfrm>
                <a:off x="3929819" y="9950747"/>
                <a:ext cx="1199156" cy="896582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GB" sz="4000" b="1" smtClean="0"/>
                  <a:t>LDL</a:t>
                </a:r>
                <a:endParaRPr lang="en-GB" b="1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3404377" y="6626051"/>
              <a:ext cx="171587" cy="1578044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742618" y="6626051"/>
              <a:ext cx="175028" cy="15780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092674" y="6626051"/>
              <a:ext cx="171587" cy="15780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3570539" y="6627276"/>
              <a:ext cx="175028" cy="157681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3917646" y="6627276"/>
              <a:ext cx="175028" cy="157681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4264261" y="6626051"/>
              <a:ext cx="171587" cy="15780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Rectangle 104"/>
                <p:cNvSpPr/>
                <p:nvPr/>
              </p:nvSpPr>
              <p:spPr>
                <a:xfrm>
                  <a:off x="3576578" y="7056259"/>
                  <a:ext cx="961225" cy="718851"/>
                </a:xfrm>
                <a:prstGeom prst="rect">
                  <a:avLst/>
                </a:prstGeom>
              </p:spPr>
              <p:txBody>
                <a:bodyPr wrap="none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4000" b="1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GB" sz="4000" b="1" i="0" smtClean="0">
                                <a:latin typeface="Cambria Math"/>
                              </a:rPr>
                              <m:t>𝐇</m:t>
                            </m:r>
                          </m:e>
                          <m:sup>
                            <m:r>
                              <a:rPr lang="en-GB" sz="4000" b="1" i="0" smtClean="0">
                                <a:latin typeface="Cambria Math"/>
                              </a:rPr>
                              <m:t>𝐓</m:t>
                            </m:r>
                          </m:sup>
                        </m:sSup>
                      </m:oMath>
                    </m:oMathPara>
                  </a14:m>
                  <a:endParaRPr lang="en-GB" b="1"/>
                </a:p>
              </p:txBody>
            </p:sp>
          </mc:Choice>
          <mc:Fallback xmlns="">
            <p:sp>
              <p:nvSpPr>
                <p:cNvPr id="105" name="Rectangle 10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76578" y="7056259"/>
                  <a:ext cx="961225" cy="718851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8" name="Rectangle 107"/>
            <p:cNvSpPr/>
            <p:nvPr/>
          </p:nvSpPr>
          <p:spPr>
            <a:xfrm>
              <a:off x="3396573" y="8426251"/>
              <a:ext cx="171587" cy="157804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3734814" y="8426251"/>
              <a:ext cx="175028" cy="157804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4084870" y="8426251"/>
              <a:ext cx="171587" cy="157804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3562735" y="8427476"/>
              <a:ext cx="175028" cy="157681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909842" y="8427476"/>
              <a:ext cx="175028" cy="157681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4256457" y="8426251"/>
              <a:ext cx="171587" cy="157804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3663466" y="8861330"/>
              <a:ext cx="426720" cy="70788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GB" sz="4000" b="1" smtClean="0"/>
                <a:t>S</a:t>
              </a:r>
              <a:endParaRPr lang="en-GB" b="1"/>
            </a:p>
          </p:txBody>
        </p:sp>
      </p:grpSp>
      <p:grpSp>
        <p:nvGrpSpPr>
          <p:cNvPr id="281" name="Groupe 280"/>
          <p:cNvGrpSpPr/>
          <p:nvPr/>
        </p:nvGrpSpPr>
        <p:grpSpPr>
          <a:xfrm>
            <a:off x="5316316" y="6423078"/>
            <a:ext cx="3240360" cy="3803373"/>
            <a:chOff x="5316316" y="6423078"/>
            <a:chExt cx="3240360" cy="3803373"/>
          </a:xfrm>
        </p:grpSpPr>
        <p:sp>
          <p:nvSpPr>
            <p:cNvPr id="143" name="Rectangle à coins arrondis 142"/>
            <p:cNvSpPr/>
            <p:nvPr/>
          </p:nvSpPr>
          <p:spPr>
            <a:xfrm>
              <a:off x="5316316" y="6423078"/>
              <a:ext cx="3240360" cy="3803373"/>
            </a:xfrm>
            <a:prstGeom prst="roundRect">
              <a:avLst>
                <a:gd name="adj" fmla="val 10698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44" name="Groupe 143"/>
            <p:cNvGrpSpPr/>
            <p:nvPr/>
          </p:nvGrpSpPr>
          <p:grpSpPr>
            <a:xfrm>
              <a:off x="5420647" y="8427406"/>
              <a:ext cx="1823512" cy="1578045"/>
              <a:chOff x="3337591" y="9399691"/>
              <a:chExt cx="2323078" cy="1998693"/>
            </a:xfrm>
          </p:grpSpPr>
          <p:sp>
            <p:nvSpPr>
              <p:cNvPr id="161" name="Rectangle 160"/>
              <p:cNvSpPr/>
              <p:nvPr/>
            </p:nvSpPr>
            <p:spPr>
              <a:xfrm>
                <a:off x="3337591" y="9399691"/>
                <a:ext cx="2323078" cy="1998690"/>
              </a:xfrm>
              <a:prstGeom prst="rect">
                <a:avLst/>
              </a:prstGeom>
              <a:pattFill prst="wdUpDiag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54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62" name="Connecteur droit 161"/>
              <p:cNvCxnSpPr/>
              <p:nvPr/>
            </p:nvCxnSpPr>
            <p:spPr>
              <a:xfrm>
                <a:off x="3337591" y="9399694"/>
                <a:ext cx="2323078" cy="199869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63" name="Rectangle 162"/>
              <p:cNvSpPr/>
              <p:nvPr/>
            </p:nvSpPr>
            <p:spPr>
              <a:xfrm>
                <a:off x="3911103" y="9950747"/>
                <a:ext cx="1199156" cy="896582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GB" sz="4000" b="1" smtClean="0"/>
                  <a:t>LDL</a:t>
                </a:r>
                <a:endParaRPr lang="en-GB" b="1"/>
              </a:p>
            </p:txBody>
          </p:sp>
        </p:grpSp>
        <p:sp>
          <p:nvSpPr>
            <p:cNvPr id="154" name="Rectangle 153"/>
            <p:cNvSpPr/>
            <p:nvPr/>
          </p:nvSpPr>
          <p:spPr>
            <a:xfrm>
              <a:off x="7395980" y="6626051"/>
              <a:ext cx="171587" cy="157804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7734221" y="6626051"/>
              <a:ext cx="175028" cy="15780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8084277" y="6626051"/>
              <a:ext cx="171587" cy="15780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7562142" y="6627276"/>
              <a:ext cx="175028" cy="1576819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7909249" y="6627276"/>
              <a:ext cx="175028" cy="157681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8255864" y="6626051"/>
              <a:ext cx="171587" cy="15780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7388176" y="8426251"/>
              <a:ext cx="171587" cy="157804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7726417" y="8426251"/>
              <a:ext cx="175028" cy="157804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8076473" y="8426251"/>
              <a:ext cx="171587" cy="157804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7554338" y="8427476"/>
              <a:ext cx="175028" cy="157681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7901445" y="8427476"/>
              <a:ext cx="175028" cy="157681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8248060" y="8426251"/>
              <a:ext cx="171587" cy="157804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7638599" y="8861330"/>
              <a:ext cx="426720" cy="70788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GB" sz="4000" b="1" smtClean="0"/>
                <a:t>S</a:t>
              </a:r>
              <a:endParaRPr lang="en-GB" b="1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0" name="Rectangle 259"/>
                <p:cNvSpPr/>
                <p:nvPr/>
              </p:nvSpPr>
              <p:spPr>
                <a:xfrm>
                  <a:off x="7532192" y="7055646"/>
                  <a:ext cx="961225" cy="718851"/>
                </a:xfrm>
                <a:prstGeom prst="rect">
                  <a:avLst/>
                </a:prstGeom>
              </p:spPr>
              <p:txBody>
                <a:bodyPr wrap="none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4000" b="1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GB" sz="4000" b="1" i="0" smtClean="0">
                                <a:latin typeface="Cambria Math"/>
                              </a:rPr>
                              <m:t>𝐇</m:t>
                            </m:r>
                          </m:e>
                          <m:sup>
                            <m:r>
                              <a:rPr lang="en-GB" sz="4000" b="1" i="0" smtClean="0">
                                <a:latin typeface="Cambria Math"/>
                              </a:rPr>
                              <m:t>𝐓</m:t>
                            </m:r>
                          </m:sup>
                        </m:sSup>
                      </m:oMath>
                    </m:oMathPara>
                  </a14:m>
                  <a:endParaRPr lang="en-GB" b="1"/>
                </a:p>
              </p:txBody>
            </p:sp>
          </mc:Choice>
          <mc:Fallback xmlns="">
            <p:sp>
              <p:nvSpPr>
                <p:cNvPr id="260" name="Rectangle 25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2192" y="7055646"/>
                  <a:ext cx="961225" cy="718851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2" name="Groupe 281"/>
          <p:cNvGrpSpPr/>
          <p:nvPr/>
        </p:nvGrpSpPr>
        <p:grpSpPr>
          <a:xfrm>
            <a:off x="9301409" y="6423078"/>
            <a:ext cx="3240360" cy="3803373"/>
            <a:chOff x="9301409" y="6423078"/>
            <a:chExt cx="3240360" cy="3803373"/>
          </a:xfrm>
        </p:grpSpPr>
        <p:sp>
          <p:nvSpPr>
            <p:cNvPr id="167" name="Rectangle à coins arrondis 166"/>
            <p:cNvSpPr/>
            <p:nvPr/>
          </p:nvSpPr>
          <p:spPr>
            <a:xfrm>
              <a:off x="9301409" y="6423078"/>
              <a:ext cx="3240360" cy="3803373"/>
            </a:xfrm>
            <a:prstGeom prst="roundRect">
              <a:avLst>
                <a:gd name="adj" fmla="val 10698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68" name="Groupe 167"/>
            <p:cNvGrpSpPr/>
            <p:nvPr/>
          </p:nvGrpSpPr>
          <p:grpSpPr>
            <a:xfrm>
              <a:off x="9453097" y="8427406"/>
              <a:ext cx="1823512" cy="1578045"/>
              <a:chOff x="3397920" y="9399691"/>
              <a:chExt cx="2323078" cy="1998693"/>
            </a:xfrm>
          </p:grpSpPr>
          <p:sp>
            <p:nvSpPr>
              <p:cNvPr id="185" name="Rectangle 184"/>
              <p:cNvSpPr/>
              <p:nvPr/>
            </p:nvSpPr>
            <p:spPr>
              <a:xfrm>
                <a:off x="3397920" y="9399691"/>
                <a:ext cx="2323078" cy="1998690"/>
              </a:xfrm>
              <a:prstGeom prst="rect">
                <a:avLst/>
              </a:prstGeom>
              <a:pattFill prst="wdUpDiag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54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86" name="Connecteur droit 185"/>
              <p:cNvCxnSpPr/>
              <p:nvPr/>
            </p:nvCxnSpPr>
            <p:spPr>
              <a:xfrm>
                <a:off x="3397920" y="9399694"/>
                <a:ext cx="2323078" cy="199869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87" name="Rectangle 186"/>
              <p:cNvSpPr/>
              <p:nvPr/>
            </p:nvSpPr>
            <p:spPr>
              <a:xfrm>
                <a:off x="3959881" y="9950747"/>
                <a:ext cx="1199157" cy="896582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GB" sz="4000" b="1" smtClean="0"/>
                  <a:t>LDL</a:t>
                </a:r>
                <a:endParaRPr lang="en-GB" b="1"/>
              </a:p>
            </p:txBody>
          </p:sp>
        </p:grpSp>
        <p:sp>
          <p:nvSpPr>
            <p:cNvPr id="178" name="Rectangle 177"/>
            <p:cNvSpPr/>
            <p:nvPr/>
          </p:nvSpPr>
          <p:spPr>
            <a:xfrm>
              <a:off x="11397265" y="6626051"/>
              <a:ext cx="171587" cy="157804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11735506" y="6626051"/>
              <a:ext cx="175028" cy="1578044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12085562" y="6626051"/>
              <a:ext cx="171587" cy="15780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11563427" y="6627276"/>
              <a:ext cx="175028" cy="157681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11910534" y="6627276"/>
              <a:ext cx="175028" cy="157681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12257149" y="6626051"/>
              <a:ext cx="171587" cy="15780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11389461" y="8426251"/>
              <a:ext cx="171587" cy="157804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11727702" y="8426251"/>
              <a:ext cx="175028" cy="157804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12077758" y="8426251"/>
              <a:ext cx="171587" cy="157804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11555623" y="8427476"/>
              <a:ext cx="175028" cy="157681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11902730" y="8427476"/>
              <a:ext cx="175028" cy="157681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12249345" y="8426251"/>
              <a:ext cx="171587" cy="157804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11623692" y="8861330"/>
              <a:ext cx="426720" cy="70788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GB" sz="4000" b="1" smtClean="0"/>
                <a:t>S</a:t>
              </a:r>
              <a:endParaRPr lang="en-GB" b="1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1" name="Rectangle 260"/>
                <p:cNvSpPr/>
                <p:nvPr/>
              </p:nvSpPr>
              <p:spPr>
                <a:xfrm>
                  <a:off x="11539519" y="7066861"/>
                  <a:ext cx="961225" cy="718851"/>
                </a:xfrm>
                <a:prstGeom prst="rect">
                  <a:avLst/>
                </a:prstGeom>
              </p:spPr>
              <p:txBody>
                <a:bodyPr wrap="none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4000" b="1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GB" sz="4000" b="1" i="0" smtClean="0">
                                <a:latin typeface="Cambria Math"/>
                              </a:rPr>
                              <m:t>𝐇</m:t>
                            </m:r>
                          </m:e>
                          <m:sup>
                            <m:r>
                              <a:rPr lang="en-GB" sz="4000" b="1" i="0" smtClean="0">
                                <a:latin typeface="Cambria Math"/>
                              </a:rPr>
                              <m:t>𝐓</m:t>
                            </m:r>
                          </m:sup>
                        </m:sSup>
                      </m:oMath>
                    </m:oMathPara>
                  </a14:m>
                  <a:endParaRPr lang="en-GB" b="1"/>
                </a:p>
              </p:txBody>
            </p:sp>
          </mc:Choice>
          <mc:Fallback xmlns="">
            <p:sp>
              <p:nvSpPr>
                <p:cNvPr id="261" name="Rectangle 26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39519" y="7066861"/>
                  <a:ext cx="961225" cy="718851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5" name="Groupe 284"/>
          <p:cNvGrpSpPr/>
          <p:nvPr/>
        </p:nvGrpSpPr>
        <p:grpSpPr>
          <a:xfrm>
            <a:off x="17325280" y="6423078"/>
            <a:ext cx="3240360" cy="3803373"/>
            <a:chOff x="17325280" y="6423078"/>
            <a:chExt cx="3240360" cy="3803373"/>
          </a:xfrm>
        </p:grpSpPr>
        <p:sp>
          <p:nvSpPr>
            <p:cNvPr id="215" name="Rectangle à coins arrondis 214"/>
            <p:cNvSpPr/>
            <p:nvPr/>
          </p:nvSpPr>
          <p:spPr>
            <a:xfrm>
              <a:off x="17325280" y="6423078"/>
              <a:ext cx="3240360" cy="3803373"/>
            </a:xfrm>
            <a:prstGeom prst="roundRect">
              <a:avLst>
                <a:gd name="adj" fmla="val 10698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16" name="Groupe 215"/>
            <p:cNvGrpSpPr/>
            <p:nvPr/>
          </p:nvGrpSpPr>
          <p:grpSpPr>
            <a:xfrm>
              <a:off x="17445985" y="8427406"/>
              <a:ext cx="1823512" cy="1578045"/>
              <a:chOff x="3358449" y="9399691"/>
              <a:chExt cx="2323078" cy="1998693"/>
            </a:xfrm>
          </p:grpSpPr>
          <p:sp>
            <p:nvSpPr>
              <p:cNvPr id="233" name="Rectangle 232"/>
              <p:cNvSpPr/>
              <p:nvPr/>
            </p:nvSpPr>
            <p:spPr>
              <a:xfrm>
                <a:off x="3358449" y="9399691"/>
                <a:ext cx="2323078" cy="1998690"/>
              </a:xfrm>
              <a:prstGeom prst="rect">
                <a:avLst/>
              </a:prstGeom>
              <a:pattFill prst="wdUpDiag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54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34" name="Connecteur droit 233"/>
              <p:cNvCxnSpPr/>
              <p:nvPr/>
            </p:nvCxnSpPr>
            <p:spPr>
              <a:xfrm>
                <a:off x="3358449" y="9399694"/>
                <a:ext cx="2323078" cy="199869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35" name="Rectangle 234"/>
              <p:cNvSpPr/>
              <p:nvPr/>
            </p:nvSpPr>
            <p:spPr>
              <a:xfrm>
                <a:off x="3920409" y="9950747"/>
                <a:ext cx="1199156" cy="896582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GB" sz="4000" b="1" smtClean="0"/>
                  <a:t>LDL</a:t>
                </a:r>
                <a:endParaRPr lang="en-GB" b="1"/>
              </a:p>
            </p:txBody>
          </p:sp>
        </p:grpSp>
        <p:sp>
          <p:nvSpPr>
            <p:cNvPr id="226" name="Rectangle 225"/>
            <p:cNvSpPr/>
            <p:nvPr/>
          </p:nvSpPr>
          <p:spPr>
            <a:xfrm>
              <a:off x="19390153" y="6626051"/>
              <a:ext cx="171587" cy="157804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7" name="Rectangle 226"/>
            <p:cNvSpPr/>
            <p:nvPr/>
          </p:nvSpPr>
          <p:spPr>
            <a:xfrm>
              <a:off x="19728394" y="6626051"/>
              <a:ext cx="175028" cy="15780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20078450" y="6626051"/>
              <a:ext cx="171587" cy="1578044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19556315" y="6627276"/>
              <a:ext cx="175028" cy="157681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19903422" y="6627276"/>
              <a:ext cx="175028" cy="157681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20250037" y="6626051"/>
              <a:ext cx="171587" cy="15780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19382349" y="8426251"/>
              <a:ext cx="171587" cy="157804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0" name="Rectangle 219"/>
            <p:cNvSpPr/>
            <p:nvPr/>
          </p:nvSpPr>
          <p:spPr>
            <a:xfrm>
              <a:off x="19720590" y="8426251"/>
              <a:ext cx="175028" cy="157804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20070646" y="8426251"/>
              <a:ext cx="171587" cy="157804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19548511" y="8427476"/>
              <a:ext cx="175028" cy="157681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3" name="Rectangle 222"/>
            <p:cNvSpPr/>
            <p:nvPr/>
          </p:nvSpPr>
          <p:spPr>
            <a:xfrm>
              <a:off x="19895618" y="8427476"/>
              <a:ext cx="175028" cy="157681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4" name="Rectangle 223"/>
            <p:cNvSpPr/>
            <p:nvPr/>
          </p:nvSpPr>
          <p:spPr>
            <a:xfrm>
              <a:off x="20242233" y="8426251"/>
              <a:ext cx="171587" cy="157804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5" name="Rectangle 224"/>
            <p:cNvSpPr/>
            <p:nvPr/>
          </p:nvSpPr>
          <p:spPr>
            <a:xfrm>
              <a:off x="19647563" y="8861330"/>
              <a:ext cx="426720" cy="70788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GB" sz="4000" b="1" smtClean="0"/>
                <a:t>S</a:t>
              </a:r>
              <a:endParaRPr lang="en-GB" b="1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4" name="Rectangle 263"/>
                <p:cNvSpPr/>
                <p:nvPr/>
              </p:nvSpPr>
              <p:spPr>
                <a:xfrm>
                  <a:off x="19532407" y="7055645"/>
                  <a:ext cx="961225" cy="718851"/>
                </a:xfrm>
                <a:prstGeom prst="rect">
                  <a:avLst/>
                </a:prstGeom>
              </p:spPr>
              <p:txBody>
                <a:bodyPr wrap="none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4000" b="1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GB" sz="4000" b="1" i="0" smtClean="0">
                                <a:latin typeface="Cambria Math"/>
                              </a:rPr>
                              <m:t>𝐇</m:t>
                            </m:r>
                          </m:e>
                          <m:sup>
                            <m:r>
                              <a:rPr lang="en-GB" sz="4000" b="1" i="0" smtClean="0">
                                <a:latin typeface="Cambria Math"/>
                              </a:rPr>
                              <m:t>𝐓</m:t>
                            </m:r>
                          </m:sup>
                        </m:sSup>
                      </m:oMath>
                    </m:oMathPara>
                  </a14:m>
                  <a:endParaRPr lang="en-GB" b="1"/>
                </a:p>
              </p:txBody>
            </p:sp>
          </mc:Choice>
          <mc:Fallback xmlns="">
            <p:sp>
              <p:nvSpPr>
                <p:cNvPr id="264" name="Rectangle 26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532407" y="7055645"/>
                  <a:ext cx="961225" cy="718851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4" name="Groupe 283"/>
          <p:cNvGrpSpPr/>
          <p:nvPr/>
        </p:nvGrpSpPr>
        <p:grpSpPr>
          <a:xfrm>
            <a:off x="21320879" y="6423078"/>
            <a:ext cx="3240360" cy="3803373"/>
            <a:chOff x="21320879" y="6433680"/>
            <a:chExt cx="3240360" cy="3803373"/>
          </a:xfrm>
        </p:grpSpPr>
        <p:sp>
          <p:nvSpPr>
            <p:cNvPr id="239" name="Rectangle à coins arrondis 238"/>
            <p:cNvSpPr/>
            <p:nvPr/>
          </p:nvSpPr>
          <p:spPr>
            <a:xfrm>
              <a:off x="21320879" y="6433680"/>
              <a:ext cx="3240360" cy="3803373"/>
            </a:xfrm>
            <a:prstGeom prst="roundRect">
              <a:avLst>
                <a:gd name="adj" fmla="val 10698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40" name="Groupe 239"/>
            <p:cNvGrpSpPr/>
            <p:nvPr/>
          </p:nvGrpSpPr>
          <p:grpSpPr>
            <a:xfrm>
              <a:off x="21478432" y="8438008"/>
              <a:ext cx="1823512" cy="1578045"/>
              <a:chOff x="3405393" y="9399691"/>
              <a:chExt cx="2323078" cy="1998693"/>
            </a:xfrm>
          </p:grpSpPr>
          <p:sp>
            <p:nvSpPr>
              <p:cNvPr id="257" name="Rectangle 256"/>
              <p:cNvSpPr/>
              <p:nvPr/>
            </p:nvSpPr>
            <p:spPr>
              <a:xfrm>
                <a:off x="3405393" y="9399691"/>
                <a:ext cx="2323078" cy="1998690"/>
              </a:xfrm>
              <a:prstGeom prst="rect">
                <a:avLst/>
              </a:prstGeom>
              <a:pattFill prst="wdUpDiag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54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58" name="Connecteur droit 257"/>
              <p:cNvCxnSpPr/>
              <p:nvPr/>
            </p:nvCxnSpPr>
            <p:spPr>
              <a:xfrm>
                <a:off x="3405393" y="9399694"/>
                <a:ext cx="2323078" cy="199869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59" name="Rectangle 258"/>
              <p:cNvSpPr/>
              <p:nvPr/>
            </p:nvSpPr>
            <p:spPr>
              <a:xfrm>
                <a:off x="3967354" y="9950747"/>
                <a:ext cx="1199156" cy="896582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GB" sz="4000" b="1" smtClean="0"/>
                  <a:t>LDL</a:t>
                </a:r>
                <a:endParaRPr lang="en-GB" b="1"/>
              </a:p>
            </p:txBody>
          </p:sp>
        </p:grpSp>
        <p:sp>
          <p:nvSpPr>
            <p:cNvPr id="250" name="Rectangle 249"/>
            <p:cNvSpPr/>
            <p:nvPr/>
          </p:nvSpPr>
          <p:spPr>
            <a:xfrm>
              <a:off x="23422601" y="6636653"/>
              <a:ext cx="171587" cy="157804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1" name="Rectangle 250"/>
            <p:cNvSpPr/>
            <p:nvPr/>
          </p:nvSpPr>
          <p:spPr>
            <a:xfrm>
              <a:off x="23760842" y="6636653"/>
              <a:ext cx="175028" cy="15780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2" name="Rectangle 251"/>
            <p:cNvSpPr/>
            <p:nvPr/>
          </p:nvSpPr>
          <p:spPr>
            <a:xfrm>
              <a:off x="24110898" y="6636653"/>
              <a:ext cx="171587" cy="15780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3" name="Rectangle 252"/>
            <p:cNvSpPr/>
            <p:nvPr/>
          </p:nvSpPr>
          <p:spPr>
            <a:xfrm>
              <a:off x="23588763" y="6637878"/>
              <a:ext cx="175028" cy="157681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4" name="Rectangle 253"/>
            <p:cNvSpPr/>
            <p:nvPr/>
          </p:nvSpPr>
          <p:spPr>
            <a:xfrm>
              <a:off x="23935870" y="6637878"/>
              <a:ext cx="175028" cy="157681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5" name="Rectangle 254"/>
            <p:cNvSpPr/>
            <p:nvPr/>
          </p:nvSpPr>
          <p:spPr>
            <a:xfrm>
              <a:off x="24282485" y="6636653"/>
              <a:ext cx="171587" cy="1578044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3" name="Rectangle 242"/>
            <p:cNvSpPr/>
            <p:nvPr/>
          </p:nvSpPr>
          <p:spPr>
            <a:xfrm>
              <a:off x="23422601" y="8436853"/>
              <a:ext cx="171587" cy="157804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4" name="Rectangle 243"/>
            <p:cNvSpPr/>
            <p:nvPr/>
          </p:nvSpPr>
          <p:spPr>
            <a:xfrm>
              <a:off x="23760842" y="8436853"/>
              <a:ext cx="175028" cy="157804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5" name="Rectangle 244"/>
            <p:cNvSpPr/>
            <p:nvPr/>
          </p:nvSpPr>
          <p:spPr>
            <a:xfrm>
              <a:off x="24110898" y="8436853"/>
              <a:ext cx="171587" cy="157804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6" name="Rectangle 245"/>
            <p:cNvSpPr/>
            <p:nvPr/>
          </p:nvSpPr>
          <p:spPr>
            <a:xfrm>
              <a:off x="23588763" y="8438078"/>
              <a:ext cx="175028" cy="157681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7" name="Rectangle 246"/>
            <p:cNvSpPr/>
            <p:nvPr/>
          </p:nvSpPr>
          <p:spPr>
            <a:xfrm>
              <a:off x="23935870" y="8438078"/>
              <a:ext cx="175028" cy="157681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8" name="Rectangle 247"/>
            <p:cNvSpPr/>
            <p:nvPr/>
          </p:nvSpPr>
          <p:spPr>
            <a:xfrm>
              <a:off x="24282485" y="8436853"/>
              <a:ext cx="171587" cy="157804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23643162" y="8871932"/>
              <a:ext cx="426720" cy="70788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GB" sz="4000" b="1" smtClean="0"/>
                <a:t>S</a:t>
              </a:r>
              <a:endParaRPr lang="en-GB" b="1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5" name="Rectangle 264"/>
                <p:cNvSpPr/>
                <p:nvPr/>
              </p:nvSpPr>
              <p:spPr>
                <a:xfrm>
                  <a:off x="23589976" y="7066861"/>
                  <a:ext cx="961225" cy="718851"/>
                </a:xfrm>
                <a:prstGeom prst="rect">
                  <a:avLst/>
                </a:prstGeom>
              </p:spPr>
              <p:txBody>
                <a:bodyPr wrap="none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4000" b="1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GB" sz="4000" b="1" i="0" smtClean="0">
                                <a:latin typeface="Cambria Math"/>
                              </a:rPr>
                              <m:t>𝐇</m:t>
                            </m:r>
                          </m:e>
                          <m:sup>
                            <m:r>
                              <a:rPr lang="en-GB" sz="4000" b="1" i="0" smtClean="0">
                                <a:latin typeface="Cambria Math"/>
                              </a:rPr>
                              <m:t>𝐓</m:t>
                            </m:r>
                          </m:sup>
                        </m:sSup>
                      </m:oMath>
                    </m:oMathPara>
                  </a14:m>
                  <a:endParaRPr lang="en-GB" b="1"/>
                </a:p>
              </p:txBody>
            </p:sp>
          </mc:Choice>
          <mc:Fallback xmlns="">
            <p:sp>
              <p:nvSpPr>
                <p:cNvPr id="265" name="Rectangle 26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589976" y="7066861"/>
                  <a:ext cx="961225" cy="718851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Espace réservé du texte 3"/>
              <p:cNvSpPr txBox="1">
                <a:spLocks/>
              </p:cNvSpPr>
              <p:nvPr/>
            </p:nvSpPr>
            <p:spPr>
              <a:xfrm>
                <a:off x="1524141" y="2696816"/>
                <a:ext cx="23330592" cy="2808312"/>
              </a:xfrm>
              <a:prstGeom prst="rect">
                <a:avLst/>
              </a:prstGeom>
            </p:spPr>
            <p:txBody>
              <a:bodyPr anchor="t"/>
              <a:lstStyle>
                <a:lvl1pPr marL="914400" indent="-914400" algn="l">
                  <a:lnSpc>
                    <a:spcPct val="150000"/>
                  </a:lnSpc>
                  <a:buClr>
                    <a:schemeClr val="accent6">
                      <a:lumMod val="75000"/>
                    </a:schemeClr>
                  </a:buClr>
                  <a:buFont typeface="Mistral" pitchFamily="66" charset="0"/>
                  <a:buChar char="►"/>
                  <a:defRPr sz="5400" spc="-150">
                    <a:solidFill>
                      <a:schemeClr val="bg1"/>
                    </a:solidFill>
                    <a:latin typeface="+mj-lt"/>
                  </a:defRPr>
                </a:lvl1pPr>
                <a:lvl2pPr marL="2141538" indent="-698500" algn="l">
                  <a:buClr>
                    <a:schemeClr val="accent6">
                      <a:lumMod val="75000"/>
                    </a:schemeClr>
                  </a:buClr>
                  <a:buSzPct val="70000"/>
                  <a:buFont typeface="Mistral" pitchFamily="66" charset="0"/>
                  <a:buChar char="►"/>
                  <a:defRPr sz="4400" spc="-150">
                    <a:solidFill>
                      <a:schemeClr val="bg1"/>
                    </a:solidFill>
                    <a:latin typeface="+mj-lt"/>
                  </a:defRPr>
                </a:lvl2pPr>
                <a:lvl3pPr>
                  <a:defRPr sz="4000">
                    <a:solidFill>
                      <a:schemeClr val="bg1"/>
                    </a:solidFill>
                    <a:latin typeface="+mj-lt"/>
                  </a:defRPr>
                </a:lvl3pPr>
                <a:lvl4pPr>
                  <a:defRPr sz="4000">
                    <a:solidFill>
                      <a:schemeClr val="bg1"/>
                    </a:solidFill>
                    <a:latin typeface="+mj-lt"/>
                  </a:defRPr>
                </a:lvl4pPr>
                <a:lvl5pPr>
                  <a:defRPr sz="4000">
                    <a:solidFill>
                      <a:schemeClr val="bg1"/>
                    </a:solidFill>
                    <a:latin typeface="+mj-lt"/>
                  </a:defRPr>
                </a:lvl5pPr>
              </a:lstStyle>
              <a:p>
                <a:pPr>
                  <a:buFont typeface="Wingdings" pitchFamily="2" charset="2"/>
                  <a:buChar char="Ø"/>
                </a:pPr>
                <a:r>
                  <a:rPr lang="en-GB" smtClean="0"/>
                  <a:t>The most time consumming task is the compuation of </a:t>
                </a:r>
                <a14:m>
                  <m:oMath xmlns:m="http://schemas.openxmlformats.org/officeDocument/2006/math">
                    <m:r>
                      <a:rPr lang="en-GB" smtClean="0">
                        <a:latin typeface="Cambria Math"/>
                      </a:rPr>
                      <m:t> </m:t>
                    </m:r>
                    <m:r>
                      <a:rPr lang="en-GB" b="1" smtClean="0">
                        <a:latin typeface="Cambria Math"/>
                      </a:rPr>
                      <m:t>𝐒</m:t>
                    </m:r>
                  </m:oMath>
                </a14:m>
                <a:endParaRPr lang="en-GB" smtClean="0"/>
              </a:p>
              <a:p>
                <a:pPr>
                  <a:buFont typeface="Wingdings" pitchFamily="2" charset="2"/>
                  <a:buChar char="Ø"/>
                </a:pPr>
                <a:r>
                  <a:rPr lang="en-GB" smtClean="0"/>
                  <a:t>Each column can be computed in parallel</a:t>
                </a:r>
                <a:endParaRPr lang="en-GB"/>
              </a:p>
            </p:txBody>
          </p:sp>
        </mc:Choice>
        <mc:Fallback xmlns="">
          <p:sp>
            <p:nvSpPr>
              <p:cNvPr id="145" name="Espace réservé du 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141" y="2696816"/>
                <a:ext cx="23330592" cy="2808312"/>
              </a:xfrm>
              <a:prstGeom prst="rect">
                <a:avLst/>
              </a:prstGeom>
              <a:blipFill rotWithShape="1">
                <a:blip r:embed="rId10"/>
                <a:stretch>
                  <a:fillRect l="-12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3" name="Groupe 292"/>
          <p:cNvGrpSpPr/>
          <p:nvPr/>
        </p:nvGrpSpPr>
        <p:grpSpPr>
          <a:xfrm>
            <a:off x="13292832" y="6153200"/>
            <a:ext cx="3240360" cy="4536504"/>
            <a:chOff x="13004800" y="5905971"/>
            <a:chExt cx="3843620" cy="5646114"/>
          </a:xfrm>
        </p:grpSpPr>
        <p:sp>
          <p:nvSpPr>
            <p:cNvPr id="287" name="Rectangle à coins arrondis 286"/>
            <p:cNvSpPr/>
            <p:nvPr/>
          </p:nvSpPr>
          <p:spPr>
            <a:xfrm>
              <a:off x="13004800" y="5905971"/>
              <a:ext cx="1908212" cy="18797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mtClean="0"/>
                <a:t>Thread</a:t>
              </a:r>
            </a:p>
            <a:p>
              <a:pPr algn="ctr"/>
              <a:r>
                <a:rPr lang="en-GB" smtClean="0"/>
                <a:t>(0,0)</a:t>
              </a:r>
              <a:endParaRPr lang="en-GB"/>
            </a:p>
          </p:txBody>
        </p:sp>
        <p:sp>
          <p:nvSpPr>
            <p:cNvPr id="288" name="Rectangle à coins arrondis 287"/>
            <p:cNvSpPr/>
            <p:nvPr/>
          </p:nvSpPr>
          <p:spPr>
            <a:xfrm>
              <a:off x="14940208" y="5905971"/>
              <a:ext cx="1908212" cy="18797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mtClean="0"/>
                <a:t>Thread</a:t>
              </a:r>
            </a:p>
            <a:p>
              <a:pPr algn="ctr"/>
              <a:r>
                <a:rPr lang="en-GB" smtClean="0"/>
                <a:t>(0,1)</a:t>
              </a:r>
              <a:endParaRPr lang="en-GB"/>
            </a:p>
          </p:txBody>
        </p:sp>
        <p:sp>
          <p:nvSpPr>
            <p:cNvPr id="289" name="Rectangle à coins arrondis 288"/>
            <p:cNvSpPr/>
            <p:nvPr/>
          </p:nvSpPr>
          <p:spPr>
            <a:xfrm>
              <a:off x="13004800" y="7792603"/>
              <a:ext cx="1908212" cy="18797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mtClean="0"/>
                <a:t>Thread</a:t>
              </a:r>
            </a:p>
            <a:p>
              <a:pPr algn="ctr"/>
              <a:r>
                <a:rPr lang="en-GB" smtClean="0"/>
                <a:t>(1,0)</a:t>
              </a:r>
              <a:endParaRPr lang="en-GB"/>
            </a:p>
          </p:txBody>
        </p:sp>
        <p:sp>
          <p:nvSpPr>
            <p:cNvPr id="290" name="Rectangle à coins arrondis 289"/>
            <p:cNvSpPr/>
            <p:nvPr/>
          </p:nvSpPr>
          <p:spPr>
            <a:xfrm>
              <a:off x="14940208" y="7792603"/>
              <a:ext cx="1908212" cy="18797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mtClean="0"/>
                <a:t>Thread</a:t>
              </a:r>
            </a:p>
            <a:p>
              <a:pPr algn="ctr"/>
              <a:r>
                <a:rPr lang="en-GB" smtClean="0"/>
                <a:t>(1,1)</a:t>
              </a:r>
              <a:endParaRPr lang="en-GB"/>
            </a:p>
          </p:txBody>
        </p:sp>
        <p:sp>
          <p:nvSpPr>
            <p:cNvPr id="291" name="Rectangle à coins arrondis 290"/>
            <p:cNvSpPr/>
            <p:nvPr/>
          </p:nvSpPr>
          <p:spPr>
            <a:xfrm>
              <a:off x="13004800" y="9672345"/>
              <a:ext cx="1908212" cy="18797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mtClean="0"/>
                <a:t>Thread</a:t>
              </a:r>
            </a:p>
            <a:p>
              <a:pPr algn="ctr"/>
              <a:r>
                <a:rPr lang="en-GB" smtClean="0"/>
                <a:t>(2,0)</a:t>
              </a:r>
              <a:endParaRPr lang="en-GB"/>
            </a:p>
          </p:txBody>
        </p:sp>
        <p:sp>
          <p:nvSpPr>
            <p:cNvPr id="292" name="Rectangle à coins arrondis 291"/>
            <p:cNvSpPr/>
            <p:nvPr/>
          </p:nvSpPr>
          <p:spPr>
            <a:xfrm>
              <a:off x="14940208" y="9672345"/>
              <a:ext cx="1908212" cy="18797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mtClean="0"/>
                <a:t>Thread</a:t>
              </a:r>
            </a:p>
            <a:p>
              <a:pPr algn="ctr"/>
              <a:r>
                <a:rPr lang="en-GB" smtClean="0"/>
                <a:t>(2,0)</a:t>
              </a:r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20885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ens_Update.av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62682" y="9969872"/>
            <a:ext cx="11303429" cy="8477572"/>
          </a:xfrm>
          <a:prstGeom prst="rect">
            <a:avLst/>
          </a:prstGeom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Validation of the method</a:t>
            </a:r>
            <a:endParaRPr lang="en-GB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GB" smtClean="0"/>
              <a:pPr/>
              <a:t>45</a:t>
            </a:fld>
            <a:endParaRPr lang="en-GB"/>
          </a:p>
        </p:txBody>
      </p:sp>
      <p:pic>
        <p:nvPicPr>
          <p:cNvPr id="24" name="lens_mt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796888" y="9969872"/>
            <a:ext cx="11233248" cy="8424936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14732992" y="14096726"/>
            <a:ext cx="95959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 err="1" smtClean="0">
                <a:solidFill>
                  <a:schemeClr val="bg1"/>
                </a:solidFill>
              </a:rPr>
              <a:t>dt</a:t>
            </a:r>
            <a:r>
              <a:rPr lang="en-GB" sz="4800" dirty="0" smtClean="0">
                <a:solidFill>
                  <a:schemeClr val="bg1"/>
                </a:solidFill>
              </a:rPr>
              <a:t>=0,01</a:t>
            </a:r>
          </a:p>
          <a:p>
            <a:r>
              <a:rPr lang="en-GB" sz="4800" dirty="0" smtClean="0">
                <a:solidFill>
                  <a:schemeClr val="bg1"/>
                </a:solidFill>
              </a:rPr>
              <a:t>Update every 3 time steps on average</a:t>
            </a:r>
            <a:endParaRPr lang="en-GB" sz="4800" dirty="0">
              <a:solidFill>
                <a:schemeClr val="bg1"/>
              </a:solidFill>
            </a:endParaRPr>
          </a:p>
        </p:txBody>
      </p:sp>
      <p:sp>
        <p:nvSpPr>
          <p:cNvPr id="9" name="Espace réservé du texte 7"/>
          <p:cNvSpPr txBox="1">
            <a:spLocks/>
          </p:cNvSpPr>
          <p:nvPr/>
        </p:nvSpPr>
        <p:spPr>
          <a:xfrm>
            <a:off x="1568195" y="2849216"/>
            <a:ext cx="23330592" cy="5616624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dirty="0" smtClean="0"/>
              <a:t>Compare the positions with different approximations of the Compliance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The green shape represent the exact solution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The object is non homogeneous : Red </a:t>
            </a:r>
            <a:r>
              <a:rPr lang="en-GB" dirty="0" err="1" smtClean="0"/>
              <a:t>tetrahedra</a:t>
            </a:r>
            <a:r>
              <a:rPr lang="en-GB" dirty="0" smtClean="0"/>
              <a:t> are stiffer than blue ones</a:t>
            </a:r>
          </a:p>
          <a:p>
            <a:pPr>
              <a:buFont typeface="Wingdings" pitchFamily="2" charset="2"/>
              <a:buChar char="Ø"/>
            </a:pPr>
            <a:r>
              <a:rPr lang="en-GB" dirty="0" smtClean="0"/>
              <a:t>With Asynchronous update of the </a:t>
            </a:r>
            <a:r>
              <a:rPr lang="en-GB" dirty="0" err="1" smtClean="0"/>
              <a:t>preconditioner</a:t>
            </a:r>
            <a:r>
              <a:rPr lang="en-GB" dirty="0" smtClean="0"/>
              <a:t>, we get almost the correct solution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The green part and the blue part overlap perfectly</a:t>
            </a:r>
            <a:endParaRPr lang="en-GB" dirty="0"/>
          </a:p>
        </p:txBody>
      </p:sp>
      <p:sp>
        <p:nvSpPr>
          <p:cNvPr id="19" name="ZoneTexte 18"/>
          <p:cNvSpPr txBox="1"/>
          <p:nvPr/>
        </p:nvSpPr>
        <p:spPr>
          <a:xfrm>
            <a:off x="1521654" y="13498016"/>
            <a:ext cx="33462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mtClean="0">
                <a:solidFill>
                  <a:schemeClr val="bg1"/>
                </a:solidFill>
              </a:rPr>
              <a:t>dt=0,01</a:t>
            </a:r>
          </a:p>
          <a:p>
            <a:r>
              <a:rPr lang="en-GB" sz="4800" smtClean="0">
                <a:solidFill>
                  <a:schemeClr val="bg1"/>
                </a:solidFill>
              </a:rPr>
              <a:t>Compliance</a:t>
            </a:r>
          </a:p>
          <a:p>
            <a:r>
              <a:rPr lang="en-GB" sz="4800" smtClean="0">
                <a:solidFill>
                  <a:schemeClr val="bg1"/>
                </a:solidFill>
              </a:rPr>
              <a:t>Warping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5356074" y="13498018"/>
            <a:ext cx="36342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err="1" smtClean="0">
                <a:solidFill>
                  <a:schemeClr val="bg1"/>
                </a:solidFill>
              </a:rPr>
              <a:t>dt</a:t>
            </a:r>
            <a:r>
              <a:rPr lang="en-GB" sz="4800" dirty="0" smtClean="0">
                <a:solidFill>
                  <a:schemeClr val="bg1"/>
                </a:solidFill>
              </a:rPr>
              <a:t>=0,01</a:t>
            </a:r>
          </a:p>
          <a:p>
            <a:r>
              <a:rPr lang="en-GB" sz="4800" dirty="0" smtClean="0">
                <a:solidFill>
                  <a:schemeClr val="bg1"/>
                </a:solidFill>
              </a:rPr>
              <a:t>Update every  50 time steps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9190809" y="13498016"/>
            <a:ext cx="36342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err="1" smtClean="0">
                <a:solidFill>
                  <a:schemeClr val="bg1"/>
                </a:solidFill>
              </a:rPr>
              <a:t>dt</a:t>
            </a:r>
            <a:r>
              <a:rPr lang="en-GB" sz="4800" dirty="0" smtClean="0">
                <a:solidFill>
                  <a:schemeClr val="bg1"/>
                </a:solidFill>
              </a:rPr>
              <a:t>=0,01</a:t>
            </a:r>
          </a:p>
          <a:p>
            <a:r>
              <a:rPr lang="en-GB" sz="4800" dirty="0" smtClean="0">
                <a:solidFill>
                  <a:schemeClr val="bg1"/>
                </a:solidFill>
              </a:rPr>
              <a:t>Update every 20 time steps</a:t>
            </a:r>
          </a:p>
        </p:txBody>
      </p:sp>
    </p:spTree>
    <p:extLst>
      <p:ext uri="{BB962C8B-B14F-4D97-AF65-F5344CB8AC3E}">
        <p14:creationId xmlns:p14="http://schemas.microsoft.com/office/powerpoint/2010/main" val="11761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51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Computation time on GPU</a:t>
            </a:r>
            <a:endParaRPr lang="en-GB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GB" smtClean="0"/>
              <a:pPr/>
              <a:t>46</a:t>
            </a:fld>
            <a:endParaRPr lang="en-GB"/>
          </a:p>
        </p:txBody>
      </p:sp>
      <p:grpSp>
        <p:nvGrpSpPr>
          <p:cNvPr id="8" name="Groupe 7"/>
          <p:cNvGrpSpPr/>
          <p:nvPr/>
        </p:nvGrpSpPr>
        <p:grpSpPr>
          <a:xfrm>
            <a:off x="14883" y="8025408"/>
            <a:ext cx="13306425" cy="10009112"/>
            <a:chOff x="-1736" y="8457456"/>
            <a:chExt cx="13306425" cy="10009112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475408" y="8457456"/>
              <a:ext cx="12385376" cy="10009112"/>
            </a:xfrm>
            <a:prstGeom prst="roundRect">
              <a:avLst>
                <a:gd name="adj" fmla="val 803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" y="8673480"/>
              <a:ext cx="13306425" cy="9334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Groupe 8"/>
          <p:cNvGrpSpPr/>
          <p:nvPr/>
        </p:nvGrpSpPr>
        <p:grpSpPr>
          <a:xfrm>
            <a:off x="12719793" y="8025408"/>
            <a:ext cx="13306425" cy="10009112"/>
            <a:chOff x="12703174" y="8457456"/>
            <a:chExt cx="13306425" cy="10009112"/>
          </a:xfrm>
        </p:grpSpPr>
        <p:sp>
          <p:nvSpPr>
            <p:cNvPr id="6" name="Rectangle à coins arrondis 5"/>
            <p:cNvSpPr/>
            <p:nvPr/>
          </p:nvSpPr>
          <p:spPr>
            <a:xfrm>
              <a:off x="13304689" y="8457456"/>
              <a:ext cx="12241360" cy="10009112"/>
            </a:xfrm>
            <a:prstGeom prst="roundRect">
              <a:avLst>
                <a:gd name="adj" fmla="val 803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3174" y="8673480"/>
              <a:ext cx="13306425" cy="9334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ZoneTexte 6"/>
          <p:cNvSpPr txBox="1"/>
          <p:nvPr/>
        </p:nvSpPr>
        <p:spPr>
          <a:xfrm>
            <a:off x="14165871" y="8253626"/>
            <a:ext cx="27790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smtClean="0"/>
              <a:t>Accélération</a:t>
            </a:r>
            <a:endParaRPr lang="en-GB" sz="4000"/>
          </a:p>
        </p:txBody>
      </p:sp>
      <p:sp>
        <p:nvSpPr>
          <p:cNvPr id="14" name="ZoneTexte 13"/>
          <p:cNvSpPr txBox="1"/>
          <p:nvPr/>
        </p:nvSpPr>
        <p:spPr>
          <a:xfrm>
            <a:off x="1411511" y="8253626"/>
            <a:ext cx="26196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smtClean="0"/>
              <a:t>Temps (sec)</a:t>
            </a:r>
            <a:endParaRPr lang="en-GB" sz="4000"/>
          </a:p>
        </p:txBody>
      </p:sp>
      <p:sp>
        <p:nvSpPr>
          <p:cNvPr id="15" name="ZoneTexte 14"/>
          <p:cNvSpPr txBox="1"/>
          <p:nvPr/>
        </p:nvSpPr>
        <p:spPr>
          <a:xfrm>
            <a:off x="4484548" y="17343271"/>
            <a:ext cx="50479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smtClean="0"/>
              <a:t>Nombre de Contraintes</a:t>
            </a:r>
            <a:endParaRPr lang="en-GB" sz="4000"/>
          </a:p>
        </p:txBody>
      </p:sp>
      <p:sp>
        <p:nvSpPr>
          <p:cNvPr id="16" name="ZoneTexte 15"/>
          <p:cNvSpPr txBox="1"/>
          <p:nvPr/>
        </p:nvSpPr>
        <p:spPr>
          <a:xfrm>
            <a:off x="17258441" y="17326634"/>
            <a:ext cx="50479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smtClean="0"/>
              <a:t>Nombre de Contraintes</a:t>
            </a:r>
            <a:endParaRPr lang="en-GB" sz="4000"/>
          </a:p>
        </p:txBody>
      </p:sp>
      <p:sp>
        <p:nvSpPr>
          <p:cNvPr id="17" name="Espace réservé du texte 3"/>
          <p:cNvSpPr txBox="1">
            <a:spLocks/>
          </p:cNvSpPr>
          <p:nvPr/>
        </p:nvSpPr>
        <p:spPr>
          <a:xfrm>
            <a:off x="1590960" y="1832720"/>
            <a:ext cx="24159256" cy="4960168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dirty="0" smtClean="0"/>
              <a:t>With GPU implementation we can solve up to 128 constraints at the same cost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Real time computation is very limited on CPU (less than 10 constraints)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Enable to handle large number of contacts in real time on GPU</a:t>
            </a:r>
          </a:p>
          <a:p>
            <a:pPr>
              <a:buFont typeface="Wingdings" pitchFamily="2" charset="2"/>
              <a:buChar char="Ø"/>
            </a:pPr>
            <a:r>
              <a:rPr lang="en-GB" dirty="0" smtClean="0"/>
              <a:t>This method is well suit with LDI approach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456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Advantages of the method</a:t>
            </a:r>
            <a:endParaRPr lang="en-GB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GB" smtClean="0"/>
              <a:pPr/>
              <a:t>47</a:t>
            </a:fld>
            <a:endParaRPr lang="en-GB"/>
          </a:p>
        </p:txBody>
      </p:sp>
      <p:sp>
        <p:nvSpPr>
          <p:cNvPr id="18" name="Espace réservé du texte 3"/>
          <p:cNvSpPr txBox="1">
            <a:spLocks/>
          </p:cNvSpPr>
          <p:nvPr/>
        </p:nvSpPr>
        <p:spPr>
          <a:xfrm>
            <a:off x="782922" y="1830820"/>
            <a:ext cx="21510910" cy="2640476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smtClean="0"/>
              <a:t>Enable to take into account the correct mechanical coupling between contacts</a:t>
            </a:r>
          </a:p>
          <a:p>
            <a:pPr lvl="1">
              <a:buFont typeface="Wingdings" pitchFamily="2" charset="2"/>
              <a:buChar char="Ø"/>
            </a:pPr>
            <a:r>
              <a:rPr lang="en-GB" smtClean="0"/>
              <a:t>GPU implementation enable to achieve real time performances</a:t>
            </a:r>
          </a:p>
          <a:p>
            <a:pPr lvl="1">
              <a:buFont typeface="Wingdings" pitchFamily="2" charset="2"/>
              <a:buChar char="Ø"/>
            </a:pPr>
            <a:r>
              <a:rPr lang="en-GB" smtClean="0"/>
              <a:t>Well suit to the collision detection by rasterization</a:t>
            </a:r>
            <a:endParaRPr lang="en-GB"/>
          </a:p>
        </p:txBody>
      </p:sp>
      <p:sp>
        <p:nvSpPr>
          <p:cNvPr id="19" name="Espace réservé du texte 3"/>
          <p:cNvSpPr txBox="1">
            <a:spLocks/>
          </p:cNvSpPr>
          <p:nvPr/>
        </p:nvSpPr>
        <p:spPr>
          <a:xfrm>
            <a:off x="760159" y="5558928"/>
            <a:ext cx="16614365" cy="2785168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dirty="0" smtClean="0"/>
              <a:t>Automatically handle topological changes: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Without an important overhead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Currently limited to carving (constant number of DOF)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 smtClean="0"/>
              <a:t>Non stable dring the </a:t>
            </a:r>
            <a:r>
              <a:rPr lang="fr-FR" dirty="0" err="1" smtClean="0"/>
              <a:t>cutting</a:t>
            </a:r>
            <a:r>
              <a:rPr lang="fr-FR" dirty="0" smtClean="0"/>
              <a:t>.</a:t>
            </a:r>
            <a:endParaRPr lang="en-GB" dirty="0" smtClean="0"/>
          </a:p>
        </p:txBody>
      </p:sp>
      <p:grpSp>
        <p:nvGrpSpPr>
          <p:cNvPr id="4" name="Groupe 3"/>
          <p:cNvGrpSpPr/>
          <p:nvPr/>
        </p:nvGrpSpPr>
        <p:grpSpPr>
          <a:xfrm>
            <a:off x="3355728" y="13389074"/>
            <a:ext cx="20509214" cy="4745732"/>
            <a:chOff x="19341504" y="1841370"/>
            <a:chExt cx="20509214" cy="4745732"/>
          </a:xfrm>
        </p:grpSpPr>
        <p:pic>
          <p:nvPicPr>
            <p:cNvPr id="1026" name="Picture 2" descr="C:\Documents and Settings\hadrien\Bureau\redactioncourte\These\images\conclu\siggraph004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32290" y="1841370"/>
              <a:ext cx="6327643" cy="47457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Documents and Settings\hadrien\Bureau\redactioncourte\These\images\conclu\siggraph00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41504" y="1841370"/>
              <a:ext cx="6327643" cy="47457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:\Documents and Settings\hadrien\Bureau\redactioncourte\These\images\conclu\siggraph005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3075" y="1841370"/>
              <a:ext cx="6327643" cy="47457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out.av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539560" y="4933960"/>
            <a:ext cx="9070962" cy="6820272"/>
          </a:xfrm>
          <a:prstGeom prst="rect">
            <a:avLst/>
          </a:prstGeom>
        </p:spPr>
      </p:pic>
      <p:sp>
        <p:nvSpPr>
          <p:cNvPr id="12" name="Espace réservé du texte 3"/>
          <p:cNvSpPr txBox="1">
            <a:spLocks/>
          </p:cNvSpPr>
          <p:nvPr/>
        </p:nvSpPr>
        <p:spPr>
          <a:xfrm>
            <a:off x="782922" y="8817496"/>
            <a:ext cx="15756638" cy="3730432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dirty="0" smtClean="0"/>
              <a:t>Can be used with non linear models: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Preliminary test on </a:t>
            </a:r>
            <a:r>
              <a:rPr lang="en-GB" dirty="0" err="1" smtClean="0"/>
              <a:t>hyperelasitc</a:t>
            </a:r>
            <a:r>
              <a:rPr lang="en-GB" dirty="0" smtClean="0"/>
              <a:t> models (MJED)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Haptic with non linear models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Non stable when element are inverted</a:t>
            </a:r>
          </a:p>
          <a:p>
            <a:pPr lvl="1">
              <a:buFont typeface="Wingdings" pitchFamily="2" charset="2"/>
              <a:buChar char="Ø"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81564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7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9" grpId="0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/>
          <p:cNvSpPr/>
          <p:nvPr/>
        </p:nvSpPr>
        <p:spPr>
          <a:xfrm>
            <a:off x="2563640" y="3720202"/>
            <a:ext cx="720080" cy="792088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5400" dirty="0" smtClean="0"/>
              <a:t>1</a:t>
            </a:r>
            <a:endParaRPr lang="fr-FR" sz="5400" dirty="0"/>
          </a:p>
        </p:txBody>
      </p:sp>
      <p:sp>
        <p:nvSpPr>
          <p:cNvPr id="8" name="Ellipse 7"/>
          <p:cNvSpPr/>
          <p:nvPr/>
        </p:nvSpPr>
        <p:spPr>
          <a:xfrm>
            <a:off x="2563640" y="14734642"/>
            <a:ext cx="720080" cy="792088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5400" dirty="0" smtClean="0"/>
              <a:t>5</a:t>
            </a:r>
            <a:endParaRPr lang="fr-FR" sz="5400" dirty="0"/>
          </a:p>
        </p:txBody>
      </p:sp>
      <p:sp>
        <p:nvSpPr>
          <p:cNvPr id="20" name="Ellipse 19"/>
          <p:cNvSpPr/>
          <p:nvPr/>
        </p:nvSpPr>
        <p:spPr>
          <a:xfrm>
            <a:off x="2539050" y="11981033"/>
            <a:ext cx="720080" cy="792088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5400" dirty="0"/>
              <a:t>4</a:t>
            </a:r>
          </a:p>
        </p:txBody>
      </p:sp>
      <p:sp>
        <p:nvSpPr>
          <p:cNvPr id="22" name="Ellipse 21"/>
          <p:cNvSpPr/>
          <p:nvPr/>
        </p:nvSpPr>
        <p:spPr>
          <a:xfrm>
            <a:off x="2532513" y="6473812"/>
            <a:ext cx="720080" cy="792088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5400" dirty="0" smtClean="0"/>
              <a:t>2</a:t>
            </a:r>
            <a:endParaRPr lang="fr-FR" sz="5400" dirty="0"/>
          </a:p>
        </p:txBody>
      </p:sp>
      <p:sp>
        <p:nvSpPr>
          <p:cNvPr id="23" name="Ellipse 22"/>
          <p:cNvSpPr/>
          <p:nvPr/>
        </p:nvSpPr>
        <p:spPr>
          <a:xfrm>
            <a:off x="2539050" y="9227422"/>
            <a:ext cx="720080" cy="792088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54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4115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 animBg="1"/>
      <p:bldP spid="22" grpId="0" animBg="1"/>
      <p:bldP spid="2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Résection hépatique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GB" smtClean="0"/>
              <a:pPr/>
              <a:t>49</a:t>
            </a:fld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808100" y="11592709"/>
            <a:ext cx="128587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0" indent="-685800"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GB" sz="4800" dirty="0" smtClean="0">
                <a:solidFill>
                  <a:schemeClr val="bg1"/>
                </a:solidFill>
              </a:rPr>
              <a:t>We generate different models from the surface</a:t>
            </a:r>
            <a:endParaRPr lang="en-GB" sz="4800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Documents and Settings\hadrien\Bureau\redactioncourte\These\images\conclu\SIGGRAPH-IRCAD-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72" y="5256640"/>
            <a:ext cx="4562058" cy="512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hadrien\Bureau\redactioncourte\These\images\conclu\SIGGRAPH-IRCAD-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322" y="5256640"/>
            <a:ext cx="3631070" cy="512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cuments and Settings\hadrien\Bureau\redactioncourte\These\images\conclu\SIGGRAPH-IRCAD-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7818" y="5256640"/>
            <a:ext cx="3763118" cy="512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Documents and Settings\hadrien\Bureau\redactioncourte\These\images\conclu\SIGGRAPH-IRCAD-0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84" y="5256640"/>
            <a:ext cx="4429842" cy="512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Documents and Settings\hadrien\Bureau\redactioncourte\These\images\conclu\SIGGRAPH-IRCAD-0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8728" y="5256640"/>
            <a:ext cx="3659569" cy="512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space réservé du texte 3"/>
          <p:cNvSpPr txBox="1">
            <a:spLocks/>
          </p:cNvSpPr>
          <p:nvPr/>
        </p:nvSpPr>
        <p:spPr>
          <a:xfrm>
            <a:off x="808100" y="1830820"/>
            <a:ext cx="17750541" cy="3168352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dirty="0" smtClean="0"/>
              <a:t>We use meshes from a CT segmentation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Reproduce patient specific simulations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/>
              <a:t>Automatic 3D segmentation method [</a:t>
            </a:r>
            <a:r>
              <a:rPr lang="en-GB" dirty="0" smtClean="0"/>
              <a:t>IRCAD]</a:t>
            </a:r>
          </a:p>
          <a:p>
            <a:pPr lvl="1">
              <a:buFont typeface="Wingdings" pitchFamily="2" charset="2"/>
              <a:buChar char="Ø"/>
            </a:pPr>
            <a:endParaRPr lang="en-GB" dirty="0" smtClean="0"/>
          </a:p>
          <a:p>
            <a:pPr lvl="1">
              <a:buFont typeface="Wingdings" pitchFamily="2" charset="2"/>
              <a:buChar char="Ø"/>
            </a:pPr>
            <a:endParaRPr lang="en-GB" dirty="0" smtClean="0"/>
          </a:p>
        </p:txBody>
      </p:sp>
      <p:pic>
        <p:nvPicPr>
          <p:cNvPr id="1033" name="Picture 9" descr="C:\Documents and Settings\hadrien\Bureau\redactioncourte\These\images\conclu\expiredRibCageOmniCarvingVideo0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20" y="12849943"/>
            <a:ext cx="7498837" cy="480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Documents and Settings\hadrien\Bureau\redactioncourte\These\images\conclu\expiredRibCageOmniCarvingVideo05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689" y="12849943"/>
            <a:ext cx="7498837" cy="480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Documents and Settings\hadrien\Bureau\redactioncourte\These\images\conclu\expiredRibCageOmniCarvingVideo1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7359" y="12863982"/>
            <a:ext cx="7498837" cy="480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88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9691163" y="4452544"/>
            <a:ext cx="6768753" cy="7704814"/>
            <a:chOff x="9691163" y="4452544"/>
            <a:chExt cx="6768753" cy="7704814"/>
          </a:xfrm>
        </p:grpSpPr>
        <p:sp>
          <p:nvSpPr>
            <p:cNvPr id="16" name="Rectangle à coins arrondis 15"/>
            <p:cNvSpPr/>
            <p:nvPr/>
          </p:nvSpPr>
          <p:spPr>
            <a:xfrm>
              <a:off x="9691163" y="4452544"/>
              <a:ext cx="6768753" cy="7704814"/>
            </a:xfrm>
            <a:prstGeom prst="roundRect">
              <a:avLst>
                <a:gd name="adj" fmla="val 729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907188" y="4985938"/>
              <a:ext cx="6290625" cy="652887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26" name="Connecteur droit avec flèche 25"/>
            <p:cNvCxnSpPr/>
            <p:nvPr/>
          </p:nvCxnSpPr>
          <p:spPr>
            <a:xfrm>
              <a:off x="11448849" y="6457419"/>
              <a:ext cx="0" cy="68731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/>
            <p:cNvCxnSpPr/>
            <p:nvPr/>
          </p:nvCxnSpPr>
          <p:spPr>
            <a:xfrm>
              <a:off x="11461661" y="7913410"/>
              <a:ext cx="0" cy="68731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/>
            <p:cNvCxnSpPr/>
            <p:nvPr/>
          </p:nvCxnSpPr>
          <p:spPr>
            <a:xfrm>
              <a:off x="11453974" y="9346959"/>
              <a:ext cx="0" cy="68731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Groupe 5"/>
          <p:cNvGrpSpPr/>
          <p:nvPr/>
        </p:nvGrpSpPr>
        <p:grpSpPr>
          <a:xfrm>
            <a:off x="258975" y="1760712"/>
            <a:ext cx="9161133" cy="12428004"/>
            <a:chOff x="-1" y="1760712"/>
            <a:chExt cx="8904551" cy="12428004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-1" y="1760712"/>
              <a:ext cx="8904551" cy="12428004"/>
            </a:xfrm>
            <a:prstGeom prst="roundRect">
              <a:avLst>
                <a:gd name="adj" fmla="val 6196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marL="620713" indent="-620713">
                <a:lnSpc>
                  <a:spcPct val="150000"/>
                </a:lnSpc>
                <a:buClr>
                  <a:schemeClr val="accent6">
                    <a:lumMod val="75000"/>
                  </a:schemeClr>
                </a:buClr>
                <a:buFont typeface="Wingdings" pitchFamily="2" charset="2"/>
                <a:buChar char="Ø"/>
              </a:pPr>
              <a:r>
                <a:rPr lang="en-US" sz="3800" dirty="0" smtClean="0">
                  <a:solidFill>
                    <a:schemeClr val="tx1"/>
                  </a:solidFill>
                </a:rPr>
                <a:t>GPU parallelization of implicit integrator</a:t>
              </a:r>
            </a:p>
            <a:p>
              <a:pPr marL="620713" indent="-620713">
                <a:buClr>
                  <a:schemeClr val="accent6">
                    <a:lumMod val="75000"/>
                  </a:schemeClr>
                </a:buClr>
                <a:buFont typeface="Wingdings" pitchFamily="2" charset="2"/>
                <a:buChar char="Ø"/>
              </a:pPr>
              <a:r>
                <a:rPr lang="en-US" sz="3800" dirty="0" smtClean="0">
                  <a:solidFill>
                    <a:schemeClr val="tx1"/>
                  </a:solidFill>
                </a:rPr>
                <a:t>Asynchronous preconditioning</a:t>
              </a:r>
            </a:p>
            <a:p>
              <a:pPr marL="620713" indent="-620713">
                <a:buClr>
                  <a:schemeClr val="accent6">
                    <a:lumMod val="75000"/>
                  </a:schemeClr>
                </a:buClr>
                <a:buFont typeface="Wingdings" pitchFamily="2" charset="2"/>
                <a:buChar char="Ø"/>
              </a:pPr>
              <a:endParaRPr lang="en-US" sz="3800" dirty="0">
                <a:solidFill>
                  <a:schemeClr val="tx1"/>
                </a:solidFill>
              </a:endParaRPr>
            </a:p>
          </p:txBody>
        </p:sp>
        <p:pic>
          <p:nvPicPr>
            <p:cNvPr id="31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00" y="2397283"/>
              <a:ext cx="4268134" cy="4488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" name="Picture 3" descr="D:\redactioncourte\These\images\vriphys\armadillo-femTetra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42" y="8025408"/>
              <a:ext cx="2714667" cy="3710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35756" r="100000">
                          <a14:foregroundMark x1="45930" y1="11628" x2="45930" y2="11628"/>
                          <a14:foregroundMark x1="49419" y1="15988" x2="49419" y2="15988"/>
                          <a14:foregroundMark x1="44767" y1="26163" x2="44767" y2="26163"/>
                          <a14:foregroundMark x1="51744" y1="44767" x2="51744" y2="44767"/>
                          <a14:foregroundMark x1="57267" y1="55814" x2="57267" y2="55814"/>
                          <a14:foregroundMark x1="52180" y1="63372" x2="52180" y2="63372"/>
                          <a14:foregroundMark x1="49709" y1="74128" x2="49709" y2="741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56"/>
            <a:stretch/>
          </p:blipFill>
          <p:spPr bwMode="auto">
            <a:xfrm>
              <a:off x="4493272" y="2804592"/>
              <a:ext cx="4393528" cy="3276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3072" y="9847805"/>
              <a:ext cx="6211478" cy="19220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1304" y="6684212"/>
              <a:ext cx="3959023" cy="2853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" name="Picture 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7833" y="7586725"/>
              <a:ext cx="2361503" cy="18068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Contributions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3" name="Rectangle à coins arrondis 22"/>
          <p:cNvSpPr/>
          <p:nvPr/>
        </p:nvSpPr>
        <p:spPr>
          <a:xfrm>
            <a:off x="10652389" y="5688745"/>
            <a:ext cx="4794291" cy="720982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smtClean="0">
                <a:effectLst/>
                <a:ea typeface="Calibri"/>
                <a:cs typeface="Times New Roman"/>
              </a:rPr>
              <a:t>Deformation</a:t>
            </a:r>
            <a:endParaRPr lang="en-US" sz="3200">
              <a:effectLst/>
              <a:ea typeface="Calibri"/>
              <a:cs typeface="Times New Roman"/>
            </a:endParaRPr>
          </a:p>
        </p:txBody>
      </p:sp>
      <p:sp>
        <p:nvSpPr>
          <p:cNvPr id="25" name="Rectangle à coins arrondis 24"/>
          <p:cNvSpPr/>
          <p:nvPr/>
        </p:nvSpPr>
        <p:spPr>
          <a:xfrm>
            <a:off x="10652389" y="7141931"/>
            <a:ext cx="4794291" cy="75464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smtClean="0">
                <a:effectLst/>
                <a:ea typeface="Calibri"/>
                <a:cs typeface="Times New Roman"/>
              </a:rPr>
              <a:t>Collision detection</a:t>
            </a:r>
            <a:endParaRPr lang="en-US" sz="3200">
              <a:effectLst/>
              <a:ea typeface="Calibri"/>
              <a:cs typeface="Times New Roman"/>
            </a:endParaRPr>
          </a:p>
        </p:txBody>
      </p:sp>
      <p:sp>
        <p:nvSpPr>
          <p:cNvPr id="27" name="Rectangle à coins arrondis 26"/>
          <p:cNvSpPr/>
          <p:nvPr/>
        </p:nvSpPr>
        <p:spPr>
          <a:xfrm>
            <a:off x="10654951" y="8597923"/>
            <a:ext cx="4794291" cy="75464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smtClean="0">
                <a:effectLst/>
                <a:ea typeface="Calibri"/>
                <a:cs typeface="Times New Roman"/>
              </a:rPr>
              <a:t>Contact resolution</a:t>
            </a:r>
            <a:endParaRPr lang="en-US" sz="3200">
              <a:effectLst/>
              <a:ea typeface="Calibri"/>
              <a:cs typeface="Times New Roman"/>
            </a:endParaRPr>
          </a:p>
        </p:txBody>
      </p:sp>
      <p:sp>
        <p:nvSpPr>
          <p:cNvPr id="29" name="Rectangle à coins arrondis 28"/>
          <p:cNvSpPr/>
          <p:nvPr/>
        </p:nvSpPr>
        <p:spPr>
          <a:xfrm>
            <a:off x="10657514" y="10066539"/>
            <a:ext cx="4794291" cy="75464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smtClean="0">
                <a:effectLst/>
                <a:ea typeface="Calibri"/>
                <a:cs typeface="Times New Roman"/>
              </a:rPr>
              <a:t>Rendering</a:t>
            </a:r>
            <a:endParaRPr lang="en-US" sz="3200">
              <a:effectLst/>
              <a:ea typeface="Calibri"/>
              <a:cs typeface="Times New Roman"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453288" y="14303829"/>
            <a:ext cx="25296927" cy="4450771"/>
            <a:chOff x="453288" y="14303829"/>
            <a:chExt cx="25296927" cy="4450771"/>
          </a:xfrm>
        </p:grpSpPr>
        <p:sp>
          <p:nvSpPr>
            <p:cNvPr id="8" name="Rectangle à coins arrondis 7"/>
            <p:cNvSpPr/>
            <p:nvPr/>
          </p:nvSpPr>
          <p:spPr>
            <a:xfrm>
              <a:off x="453288" y="14303829"/>
              <a:ext cx="25296927" cy="4450771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numCol="2" rtlCol="0" anchor="b"/>
            <a:lstStyle/>
            <a:p>
              <a:pPr marL="742950" indent="-742950" algn="ctr">
                <a:buFont typeface="Wingdings" pitchFamily="2" charset="2"/>
                <a:buChar char="Ø"/>
              </a:pPr>
              <a:endParaRPr lang="en-US" sz="4400" dirty="0" smtClean="0"/>
            </a:p>
            <a:p>
              <a:pPr marL="742950" indent="-742950" algn="ctr">
                <a:buFont typeface="Wingdings" pitchFamily="2" charset="2"/>
                <a:buChar char="Ø"/>
              </a:pPr>
              <a:endParaRPr lang="en-US" sz="4400" dirty="0" smtClean="0"/>
            </a:p>
            <a:p>
              <a:pPr marL="742950" indent="-742950" algn="ctr">
                <a:buFont typeface="Wingdings" pitchFamily="2" charset="2"/>
                <a:buChar char="Ø"/>
              </a:pPr>
              <a:endParaRPr lang="en-US" sz="4400" dirty="0" smtClean="0"/>
            </a:p>
            <a:p>
              <a:pPr marL="742950" indent="-742950" algn="ctr">
                <a:buFont typeface="Wingdings" pitchFamily="2" charset="2"/>
                <a:buChar char="Ø"/>
              </a:pPr>
              <a:endParaRPr lang="en-US" sz="4400" dirty="0" smtClean="0"/>
            </a:p>
            <a:p>
              <a:pPr marL="742950" indent="-742950" algn="r">
                <a:buClr>
                  <a:schemeClr val="accent6">
                    <a:lumMod val="75000"/>
                  </a:schemeClr>
                </a:buClr>
                <a:buFont typeface="Wingdings" pitchFamily="2" charset="2"/>
                <a:buChar char="Ø"/>
              </a:pPr>
              <a:r>
                <a:rPr lang="en-US" sz="4400" dirty="0" smtClean="0"/>
                <a:t> Collision detection on GPU		</a:t>
              </a:r>
            </a:p>
            <a:p>
              <a:pPr marL="742950" indent="-742950" algn="ctr">
                <a:buClr>
                  <a:schemeClr val="accent6">
                    <a:lumMod val="75000"/>
                  </a:schemeClr>
                </a:buClr>
                <a:buFont typeface="Wingdings" pitchFamily="2" charset="2"/>
                <a:buChar char="Ø"/>
              </a:pPr>
              <a:endParaRPr lang="en-US" sz="4400" dirty="0" smtClean="0"/>
            </a:p>
            <a:p>
              <a:pPr marL="742950" indent="-742950" algn="ctr">
                <a:buClr>
                  <a:schemeClr val="accent6">
                    <a:lumMod val="75000"/>
                  </a:schemeClr>
                </a:buClr>
                <a:buFont typeface="Wingdings" pitchFamily="2" charset="2"/>
                <a:buChar char="Ø"/>
              </a:pPr>
              <a:endParaRPr lang="en-US" sz="4400" dirty="0" smtClean="0"/>
            </a:p>
            <a:p>
              <a:pPr marL="742950" indent="-742950" algn="ctr">
                <a:buClr>
                  <a:schemeClr val="accent6">
                    <a:lumMod val="75000"/>
                  </a:schemeClr>
                </a:buClr>
                <a:buFont typeface="Wingdings" pitchFamily="2" charset="2"/>
                <a:buChar char="Ø"/>
              </a:pPr>
              <a:endParaRPr lang="en-US" sz="4400" dirty="0" smtClean="0"/>
            </a:p>
            <a:p>
              <a:pPr marL="742950" indent="-742950">
                <a:buClr>
                  <a:schemeClr val="accent6">
                    <a:lumMod val="75000"/>
                  </a:schemeClr>
                </a:buClr>
                <a:buFont typeface="Wingdings" pitchFamily="2" charset="2"/>
                <a:buChar char="Ø"/>
              </a:pPr>
              <a:endParaRPr lang="en-US" sz="4400" dirty="0" smtClean="0"/>
            </a:p>
            <a:p>
              <a:pPr marL="742950" indent="-742950">
                <a:buClr>
                  <a:schemeClr val="accent6">
                    <a:lumMod val="75000"/>
                  </a:schemeClr>
                </a:buClr>
                <a:buFont typeface="Wingdings" pitchFamily="2" charset="2"/>
                <a:buChar char="Ø"/>
              </a:pPr>
              <a:r>
                <a:rPr lang="en-US" sz="4400" dirty="0" smtClean="0"/>
                <a:t>Extension to volume constraints</a:t>
              </a:r>
              <a:endParaRPr lang="en-US" sz="4400" dirty="0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64434" y="14991459"/>
              <a:ext cx="3168352" cy="2772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00248" y="14902008"/>
              <a:ext cx="3443650" cy="28617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11359" y="14895791"/>
              <a:ext cx="4098321" cy="28679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5" name="Picture 9" descr="C:\Users\hadrien\Desktop\redactioncourte\These\images\siggraph\ldi-torii-29-white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72"/>
            <a:stretch/>
          </p:blipFill>
          <p:spPr bwMode="auto">
            <a:xfrm>
              <a:off x="8560013" y="14384484"/>
              <a:ext cx="3136959" cy="336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0" descr="C:\Users\hadrien\Desktop\redactioncourte\These\images\siggraph\ldi-torii-21-white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72"/>
            <a:stretch/>
          </p:blipFill>
          <p:spPr bwMode="auto">
            <a:xfrm>
              <a:off x="4955592" y="14384484"/>
              <a:ext cx="3136959" cy="336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1" descr="C:\Users\hadrien\Desktop\redactioncourte\These\images\siggraph\ldi-torii-03-white.pn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72"/>
            <a:stretch/>
          </p:blipFill>
          <p:spPr bwMode="auto">
            <a:xfrm>
              <a:off x="1351171" y="14384484"/>
              <a:ext cx="3136959" cy="336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e 12"/>
          <p:cNvGrpSpPr/>
          <p:nvPr/>
        </p:nvGrpSpPr>
        <p:grpSpPr>
          <a:xfrm>
            <a:off x="16662015" y="1775383"/>
            <a:ext cx="9000999" cy="12428004"/>
            <a:chOff x="16662015" y="1775383"/>
            <a:chExt cx="9000999" cy="12428004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16662015" y="1775383"/>
              <a:ext cx="9000999" cy="12428004"/>
            </a:xfrm>
            <a:prstGeom prst="roundRect">
              <a:avLst>
                <a:gd name="adj" fmla="val 5057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marL="685800" indent="-685800">
                <a:buFont typeface="Wingdings" pitchFamily="2" charset="2"/>
                <a:buChar char="Ø"/>
              </a:pPr>
              <a:r>
                <a:rPr lang="en-US" sz="3800" dirty="0" smtClean="0">
                  <a:solidFill>
                    <a:schemeClr val="tx1"/>
                  </a:solidFill>
                </a:rPr>
                <a:t>Gauss-Seidel parallelization</a:t>
              </a:r>
            </a:p>
            <a:p>
              <a:pPr marL="685800" indent="-685800">
                <a:buFont typeface="Wingdings" pitchFamily="2" charset="2"/>
                <a:buChar char="Ø"/>
              </a:pPr>
              <a:r>
                <a:rPr lang="en-US" sz="3800" dirty="0" smtClean="0">
                  <a:solidFill>
                    <a:schemeClr val="tx1"/>
                  </a:solidFill>
                </a:rPr>
                <a:t>GPU computation of the compliance for beam model</a:t>
              </a:r>
            </a:p>
            <a:p>
              <a:pPr marL="685800" indent="-685800">
                <a:buClr>
                  <a:schemeClr val="accent6">
                    <a:lumMod val="75000"/>
                  </a:schemeClr>
                </a:buClr>
                <a:buFont typeface="Wingdings" pitchFamily="2" charset="2"/>
                <a:buChar char="Ø"/>
              </a:pPr>
              <a:r>
                <a:rPr lang="en-US" sz="3800" dirty="0" smtClean="0">
                  <a:solidFill>
                    <a:schemeClr val="tx1"/>
                  </a:solidFill>
                </a:rPr>
                <a:t>GPU computation of the compliance based on the </a:t>
              </a:r>
              <a:r>
                <a:rPr lang="en-US" sz="3800" dirty="0" err="1" smtClean="0">
                  <a:solidFill>
                    <a:schemeClr val="tx1"/>
                  </a:solidFill>
                </a:rPr>
                <a:t>preconditioner</a:t>
              </a:r>
              <a:endParaRPr lang="en-US" sz="5400" dirty="0">
                <a:solidFill>
                  <a:schemeClr val="tx1"/>
                </a:solidFill>
              </a:endParaRPr>
            </a:p>
          </p:txBody>
        </p:sp>
        <p:pic>
          <p:nvPicPr>
            <p:cNvPr id="1032" name="Picture 8" descr="D:\redactioncourte\These\images\constraint\coil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26094" y="2263775"/>
              <a:ext cx="4918355" cy="2377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53272" y="2110913"/>
              <a:ext cx="2683471" cy="26834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3" name="Picture 9" descr="D:\redactioncourte\These\images\constraint\multisolve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03648" y="8398693"/>
              <a:ext cx="8340801" cy="2680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89649" y="5166594"/>
              <a:ext cx="3110798" cy="3110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5" name="Picture 11" descr="D:\redactioncourte\These\images\constraint\ScreenShot.png"/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5" r="34903"/>
            <a:stretch/>
          </p:blipFill>
          <p:spPr bwMode="auto">
            <a:xfrm>
              <a:off x="18044176" y="5029127"/>
              <a:ext cx="2521464" cy="1544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11" descr="D:\redactioncourte\These\images\constraint\ScreenShot.png"/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839"/>
            <a:stretch/>
          </p:blipFill>
          <p:spPr bwMode="auto">
            <a:xfrm>
              <a:off x="18004630" y="6721993"/>
              <a:ext cx="2561010" cy="1544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3407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5897E-6 2.39629E-6 L 0.30909 -0.09672 " pathEditMode="relative" rAng="0" ptsTypes="AA">
                                      <p:cBhvr>
                                        <p:cTn id="11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2" y="-484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4615E-6 2.80462E-6 L -0.00373 -0.45787 " pathEditMode="relative" rAng="0" ptsTypes="AA">
                                      <p:cBhvr>
                                        <p:cTn id="23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" y="-2289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3614E-6 4.6478E-6 L -0.31374 0.04986 " pathEditMode="relative" rAng="0" ptsTypes="AA">
                                      <p:cBhvr>
                                        <p:cTn id="38" dur="1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90" y="24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fr-FR" smtClean="0"/>
              <a:pPr/>
              <a:t>50</a:t>
            </a:fld>
            <a:endParaRPr lang="fr-FR"/>
          </a:p>
        </p:txBody>
      </p:sp>
      <p:pic>
        <p:nvPicPr>
          <p:cNvPr id="5" name="lapar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549" t="6542" r="4978" b="6681"/>
          <a:stretch/>
        </p:blipFill>
        <p:spPr>
          <a:xfrm>
            <a:off x="0" y="-17884"/>
            <a:ext cx="26009600" cy="1891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5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Chirurgie de la cataracte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GB" smtClean="0"/>
              <a:pPr/>
              <a:t>51</a:t>
            </a:fld>
            <a:endParaRPr lang="en-GB"/>
          </a:p>
        </p:txBody>
      </p:sp>
      <p:pic>
        <p:nvPicPr>
          <p:cNvPr id="2" name="Mon fil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557" t="12400" r="12557" b="12400"/>
          <a:stretch/>
        </p:blipFill>
        <p:spPr>
          <a:xfrm>
            <a:off x="11470236" y="7881392"/>
            <a:ext cx="14184652" cy="10683152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>
            <a:off x="17973352" y="1544688"/>
            <a:ext cx="6956128" cy="5316398"/>
            <a:chOff x="18909456" y="3134825"/>
            <a:chExt cx="6679752" cy="5316398"/>
          </a:xfrm>
        </p:grpSpPr>
        <p:pic>
          <p:nvPicPr>
            <p:cNvPr id="8" name="Picture 4" descr="D:\redactioncourte\miccai2011\pres\img\cataract-grphc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40844" y="3134825"/>
              <a:ext cx="6148364" cy="4608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ZoneTexte 8"/>
            <p:cNvSpPr txBox="1"/>
            <p:nvPr/>
          </p:nvSpPr>
          <p:spPr>
            <a:xfrm>
              <a:off x="18909456" y="7743337"/>
              <a:ext cx="27079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 dirty="0" smtClean="0">
                  <a:solidFill>
                    <a:schemeClr val="bg1"/>
                  </a:solidFill>
                </a:rPr>
                <a:t>Lens opaque</a:t>
              </a:r>
              <a:endParaRPr lang="en-GB" sz="4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2" descr="D:\redactioncourte\miccai2011\pres\img\eye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00" y="8745488"/>
            <a:ext cx="10719566" cy="6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space réservé du texte 2"/>
          <p:cNvSpPr txBox="1">
            <a:spLocks/>
          </p:cNvSpPr>
          <p:nvPr/>
        </p:nvSpPr>
        <p:spPr>
          <a:xfrm>
            <a:off x="1902534" y="2461556"/>
            <a:ext cx="23330592" cy="5220580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dirty="0" smtClean="0"/>
              <a:t>Cataract operation :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err="1" smtClean="0"/>
              <a:t>Opacification</a:t>
            </a:r>
            <a:r>
              <a:rPr lang="en-GB" dirty="0" smtClean="0"/>
              <a:t> of the lens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Prevent the passage  of the light</a:t>
            </a:r>
          </a:p>
          <a:p>
            <a:pPr>
              <a:buFont typeface="Wingdings" pitchFamily="2" charset="2"/>
              <a:buChar char="Ø"/>
            </a:pPr>
            <a:r>
              <a:rPr lang="en-GB" dirty="0" smtClean="0"/>
              <a:t>Treatment : 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Surgical procedure to remove the disease lens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360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fr-FR" smtClean="0"/>
              <a:pPr/>
              <a:t>52</a:t>
            </a:fld>
            <a:endParaRPr lang="fr-FR"/>
          </a:p>
        </p:txBody>
      </p:sp>
      <p:pic>
        <p:nvPicPr>
          <p:cNvPr id="4" name="hms_micca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125" r="3223"/>
          <a:stretch/>
        </p:blipFill>
        <p:spPr>
          <a:xfrm>
            <a:off x="0" y="0"/>
            <a:ext cx="26009600" cy="1897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7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863028" y="9153436"/>
            <a:ext cx="42835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dirty="0" smtClean="0">
                <a:solidFill>
                  <a:schemeClr val="accent6">
                    <a:lumMod val="75000"/>
                  </a:schemeClr>
                </a:solidFill>
              </a:rPr>
              <a:t>Conclusion</a:t>
            </a:r>
            <a:endParaRPr lang="fr-FR" sz="7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94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Travaux</a:t>
            </a:r>
            <a:r>
              <a:rPr lang="en-GB" dirty="0" smtClean="0"/>
              <a:t> </a:t>
            </a:r>
            <a:r>
              <a:rPr lang="en-GB" dirty="0" err="1" smtClean="0"/>
              <a:t>futurs</a:t>
            </a:r>
            <a:endParaRPr lang="en-GB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GB" smtClean="0"/>
              <a:pPr/>
              <a:t>54</a:t>
            </a:fld>
            <a:endParaRPr lang="en-GB"/>
          </a:p>
        </p:txBody>
      </p:sp>
      <p:pic>
        <p:nvPicPr>
          <p:cNvPr id="5" name="lapar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6542" b="6681"/>
          <a:stretch/>
        </p:blipFill>
        <p:spPr>
          <a:xfrm>
            <a:off x="13039441" y="10292950"/>
            <a:ext cx="12644760" cy="8229600"/>
          </a:xfrm>
          <a:prstGeom prst="rect">
            <a:avLst/>
          </a:prstGeom>
        </p:spPr>
      </p:pic>
      <p:pic>
        <p:nvPicPr>
          <p:cNvPr id="6" name="hms_miccai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3125" r="3223"/>
          <a:stretch/>
        </p:blipFill>
        <p:spPr>
          <a:xfrm>
            <a:off x="582055" y="10292950"/>
            <a:ext cx="11283161" cy="8229600"/>
          </a:xfrm>
          <a:prstGeom prst="rect">
            <a:avLst/>
          </a:prstGeom>
        </p:spPr>
      </p:pic>
      <p:sp>
        <p:nvSpPr>
          <p:cNvPr id="10" name="Espace réservé du texte 5"/>
          <p:cNvSpPr txBox="1">
            <a:spLocks/>
          </p:cNvSpPr>
          <p:nvPr/>
        </p:nvSpPr>
        <p:spPr>
          <a:xfrm>
            <a:off x="1374145" y="2064829"/>
            <a:ext cx="23330592" cy="7632138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smtClean="0"/>
              <a:t>Contributions at different level :</a:t>
            </a:r>
          </a:p>
          <a:p>
            <a:pPr lvl="1">
              <a:buFont typeface="Wingdings" pitchFamily="2" charset="2"/>
              <a:buChar char="Ø"/>
            </a:pPr>
            <a:r>
              <a:rPr lang="en-GB" smtClean="0"/>
              <a:t>Algorithms parallelization</a:t>
            </a:r>
          </a:p>
          <a:p>
            <a:pPr lvl="1">
              <a:buFont typeface="Wingdings" pitchFamily="2" charset="2"/>
              <a:buChar char="Ø"/>
            </a:pPr>
            <a:r>
              <a:rPr lang="en-GB" smtClean="0"/>
              <a:t>New algorithms based on GPU</a:t>
            </a:r>
          </a:p>
          <a:p>
            <a:pPr lvl="1">
              <a:buFont typeface="Wingdings" pitchFamily="2" charset="2"/>
              <a:buChar char="Ø"/>
            </a:pPr>
            <a:endParaRPr lang="en-GB" smtClean="0"/>
          </a:p>
          <a:p>
            <a:pPr>
              <a:buFont typeface="Wingdings" pitchFamily="2" charset="2"/>
              <a:buChar char="Ø"/>
            </a:pPr>
            <a:r>
              <a:rPr lang="en-GB" smtClean="0"/>
              <a:t>Improve precision of simulation in real time</a:t>
            </a:r>
          </a:p>
          <a:p>
            <a:pPr lvl="1">
              <a:buFont typeface="Wingdings" pitchFamily="2" charset="2"/>
              <a:buChar char="Ø"/>
            </a:pPr>
            <a:r>
              <a:rPr lang="en-GB" smtClean="0"/>
              <a:t>Produce realistic medical simulations</a:t>
            </a:r>
          </a:p>
          <a:p>
            <a:pPr lvl="1">
              <a:buFont typeface="Wingdings" pitchFamily="2" charset="2"/>
              <a:buChar char="Ø"/>
            </a:pPr>
            <a:r>
              <a:rPr lang="en-GB" smtClean="0"/>
              <a:t>Toward using the simulation during the surgery</a:t>
            </a:r>
          </a:p>
          <a:p>
            <a:pPr lvl="1">
              <a:buFont typeface="Wingdings" pitchFamily="2" charset="2"/>
              <a:buChar char="Ø"/>
            </a:pPr>
            <a:endParaRPr lang="en-GB" smtClean="0"/>
          </a:p>
          <a:p>
            <a:pPr lvl="1">
              <a:buFont typeface="Wingdings" pitchFamily="2" charset="2"/>
              <a:buChar char="Ø"/>
            </a:pPr>
            <a:endParaRPr lang="en-GB" smtClean="0"/>
          </a:p>
          <a:p>
            <a:pPr lvl="1"/>
            <a:endParaRPr lang="en-GB" smtClean="0"/>
          </a:p>
          <a:p>
            <a:pPr lvl="1"/>
            <a:endParaRPr lang="en-GB" smtClean="0"/>
          </a:p>
        </p:txBody>
      </p:sp>
      <p:sp>
        <p:nvSpPr>
          <p:cNvPr id="7" name="Espace réservé du texte 5"/>
          <p:cNvSpPr txBox="1">
            <a:spLocks/>
          </p:cNvSpPr>
          <p:nvPr/>
        </p:nvSpPr>
        <p:spPr>
          <a:xfrm>
            <a:off x="1339504" y="2048744"/>
            <a:ext cx="23330592" cy="7812868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dirty="0" smtClean="0"/>
              <a:t>Short term :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Use new </a:t>
            </a:r>
            <a:r>
              <a:rPr lang="en-GB" dirty="0" err="1" smtClean="0"/>
              <a:t>preconditioners</a:t>
            </a:r>
            <a:endParaRPr lang="en-GB" dirty="0" smtClean="0"/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Extension of LDI to a continuous collision detection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Make algorithms robust against topological modifications</a:t>
            </a:r>
          </a:p>
          <a:p>
            <a:pPr lvl="1">
              <a:buFont typeface="Wingdings" pitchFamily="2" charset="2"/>
              <a:buChar char="Ø"/>
            </a:pPr>
            <a:endParaRPr lang="en-GB" dirty="0" smtClean="0"/>
          </a:p>
          <a:p>
            <a:pPr>
              <a:buFont typeface="Wingdings" pitchFamily="2" charset="2"/>
              <a:buChar char="Ø"/>
            </a:pPr>
            <a:r>
              <a:rPr lang="en-GB" dirty="0" smtClean="0"/>
              <a:t>Long term :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Validation of the deformation of the organs (error evaluation)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Creation automatic of medical simulations</a:t>
            </a:r>
          </a:p>
          <a:p>
            <a:pPr lvl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47818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6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10" grpId="0"/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GB" smtClean="0"/>
              <a:pPr/>
              <a:t>55</a:t>
            </a:fld>
            <a:endParaRPr lang="en-GB"/>
          </a:p>
        </p:txBody>
      </p:sp>
      <p:sp>
        <p:nvSpPr>
          <p:cNvPr id="5" name="Espace réservé du texte 5"/>
          <p:cNvSpPr txBox="1">
            <a:spLocks/>
          </p:cNvSpPr>
          <p:nvPr/>
        </p:nvSpPr>
        <p:spPr>
          <a:xfrm>
            <a:off x="2707656" y="6297216"/>
            <a:ext cx="11411767" cy="2016224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2141538" indent="-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GB" smtClean="0"/>
              <a:t>Thank you for your attention</a:t>
            </a:r>
          </a:p>
          <a:p>
            <a:pPr lvl="1"/>
            <a:endParaRPr lang="en-GB" smtClean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29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/>
          <p:cNvSpPr/>
          <p:nvPr/>
        </p:nvSpPr>
        <p:spPr>
          <a:xfrm>
            <a:off x="2563640" y="3720202"/>
            <a:ext cx="720080" cy="792088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5400" dirty="0" smtClean="0"/>
              <a:t>1</a:t>
            </a:r>
            <a:endParaRPr lang="fr-FR" sz="5400" dirty="0"/>
          </a:p>
        </p:txBody>
      </p:sp>
      <p:sp>
        <p:nvSpPr>
          <p:cNvPr id="8" name="Ellipse 7"/>
          <p:cNvSpPr/>
          <p:nvPr/>
        </p:nvSpPr>
        <p:spPr>
          <a:xfrm>
            <a:off x="2563640" y="14734642"/>
            <a:ext cx="720080" cy="792088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5400" dirty="0" smtClean="0"/>
              <a:t>5</a:t>
            </a:r>
            <a:endParaRPr lang="fr-FR" sz="5400" dirty="0"/>
          </a:p>
        </p:txBody>
      </p:sp>
      <p:sp>
        <p:nvSpPr>
          <p:cNvPr id="20" name="Ellipse 19"/>
          <p:cNvSpPr/>
          <p:nvPr/>
        </p:nvSpPr>
        <p:spPr>
          <a:xfrm>
            <a:off x="2539050" y="11981033"/>
            <a:ext cx="720080" cy="792088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5400" dirty="0"/>
              <a:t>4</a:t>
            </a:r>
          </a:p>
        </p:txBody>
      </p:sp>
      <p:sp>
        <p:nvSpPr>
          <p:cNvPr id="22" name="Ellipse 21"/>
          <p:cNvSpPr/>
          <p:nvPr/>
        </p:nvSpPr>
        <p:spPr>
          <a:xfrm>
            <a:off x="2532513" y="6473812"/>
            <a:ext cx="720080" cy="792088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5400" dirty="0" smtClean="0"/>
              <a:t>2</a:t>
            </a:r>
            <a:endParaRPr lang="fr-FR" sz="5400" dirty="0"/>
          </a:p>
        </p:txBody>
      </p:sp>
      <p:sp>
        <p:nvSpPr>
          <p:cNvPr id="23" name="Ellipse 22"/>
          <p:cNvSpPr/>
          <p:nvPr/>
        </p:nvSpPr>
        <p:spPr>
          <a:xfrm>
            <a:off x="2539050" y="9227422"/>
            <a:ext cx="720080" cy="792088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54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937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Equations formulation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Espace réservé du texte 3"/>
          <p:cNvSpPr txBox="1">
            <a:spLocks/>
          </p:cNvSpPr>
          <p:nvPr/>
        </p:nvSpPr>
        <p:spPr>
          <a:xfrm>
            <a:off x="1035206" y="2614315"/>
            <a:ext cx="14888293" cy="4843978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US" dirty="0" smtClean="0"/>
              <a:t>Continuum mechanics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Assumption of continuity of </a:t>
            </a:r>
            <a:r>
              <a:rPr lang="en-US" dirty="0" smtClean="0"/>
              <a:t>matter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Based on physics law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Define a deformation model</a:t>
            </a:r>
          </a:p>
          <a:p>
            <a:pPr>
              <a:buFont typeface="Wingdings" pitchFamily="2" charset="2"/>
              <a:buChar char="Ø"/>
            </a:pPr>
            <a:endParaRPr lang="en-US" dirty="0" smtClean="0"/>
          </a:p>
        </p:txBody>
      </p:sp>
      <p:sp>
        <p:nvSpPr>
          <p:cNvPr id="44" name="Rectangle à coins arrondis 43"/>
          <p:cNvSpPr/>
          <p:nvPr/>
        </p:nvSpPr>
        <p:spPr>
          <a:xfrm>
            <a:off x="17262993" y="7665368"/>
            <a:ext cx="6789974" cy="5499143"/>
          </a:xfrm>
          <a:prstGeom prst="roundRect">
            <a:avLst>
              <a:gd name="adj" fmla="val 11431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5" descr="D:\redactioncourte\These\images\bases\liver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8168" y="7665368"/>
            <a:ext cx="6897872" cy="549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D:\redactioncourte\These\images\bases\liver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1992" y="7703672"/>
            <a:ext cx="6897872" cy="549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Espace réservé du texte 3"/>
          <p:cNvSpPr txBox="1">
            <a:spLocks/>
          </p:cNvSpPr>
          <p:nvPr/>
        </p:nvSpPr>
        <p:spPr>
          <a:xfrm>
            <a:off x="1035206" y="7491095"/>
            <a:ext cx="14737214" cy="3846682"/>
          </a:xfrm>
          <a:prstGeom prst="rect">
            <a:avLst/>
          </a:prstGeom>
          <a:effectLst/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US" dirty="0" smtClean="0"/>
              <a:t>Resolution based on finite element method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Discretization in small elements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Integrate and solve equations by elements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Approximation which depends on the size of elements</a:t>
            </a:r>
          </a:p>
          <a:p>
            <a:pPr>
              <a:buFont typeface="Wingdings" pitchFamily="2" charset="2"/>
              <a:buChar char="Ø"/>
            </a:pPr>
            <a:endParaRPr lang="en-US" dirty="0" smtClean="0"/>
          </a:p>
        </p:txBody>
      </p:sp>
      <p:grpSp>
        <p:nvGrpSpPr>
          <p:cNvPr id="3" name="Groupe 2"/>
          <p:cNvGrpSpPr/>
          <p:nvPr/>
        </p:nvGrpSpPr>
        <p:grpSpPr>
          <a:xfrm>
            <a:off x="16605364" y="2480388"/>
            <a:ext cx="8090904" cy="4113541"/>
            <a:chOff x="7671201" y="8463113"/>
            <a:chExt cx="10655546" cy="5832648"/>
          </a:xfrm>
        </p:grpSpPr>
        <p:sp>
          <p:nvSpPr>
            <p:cNvPr id="10" name="Rectangle à coins arrondis 9"/>
            <p:cNvSpPr/>
            <p:nvPr/>
          </p:nvSpPr>
          <p:spPr>
            <a:xfrm>
              <a:off x="7671201" y="8463113"/>
              <a:ext cx="10655546" cy="5832648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e 10"/>
            <p:cNvGrpSpPr/>
            <p:nvPr/>
          </p:nvGrpSpPr>
          <p:grpSpPr>
            <a:xfrm>
              <a:off x="15775053" y="10312457"/>
              <a:ext cx="2021591" cy="2133961"/>
              <a:chOff x="15564121" y="6785578"/>
              <a:chExt cx="2021591" cy="2133961"/>
            </a:xfrm>
          </p:grpSpPr>
          <p:sp>
            <p:nvSpPr>
              <p:cNvPr id="12" name="Parallélogramme 11"/>
              <p:cNvSpPr/>
              <p:nvPr/>
            </p:nvSpPr>
            <p:spPr>
              <a:xfrm>
                <a:off x="15564121" y="6785578"/>
                <a:ext cx="2021591" cy="2133961"/>
              </a:xfrm>
              <a:prstGeom prst="parallelogram">
                <a:avLst/>
              </a:prstGeom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  <a:reflection blurRad="6350" stA="50000" endA="300" endPos="55500" dist="50800" dir="5400000" sy="-100000" algn="bl" rotWithShape="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36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Zone de texte 12"/>
                  <p:cNvSpPr txBox="1"/>
                  <p:nvPr/>
                </p:nvSpPr>
                <p:spPr>
                  <a:xfrm>
                    <a:off x="16003597" y="7265950"/>
                    <a:ext cx="1161535" cy="1182455"/>
                  </a:xfrm>
                  <a:prstGeom prst="rect">
                    <a:avLst/>
                  </a:prstGeom>
                  <a:noFill/>
                  <a:ln w="6350">
                    <a:noFill/>
                  </a:ln>
                  <a:effectLst/>
                </p:spPr>
                <p:style>
                  <a:lnRef idx="0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10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7200" b="1" i="1" cap="all" smtClean="0">
                              <a:ln w="4496" cap="flat" cmpd="sng" algn="ctr">
                                <a:solidFill>
                                  <a:srgbClr val="000000"/>
                                </a:solidFill>
                                <a:prstDash val="solid"/>
                                <a:round/>
                              </a:ln>
                              <a:effectLst>
                                <a:reflection blurRad="12700" stA="28000" endPos="45000" dist="1003" dir="5400000" sy="-100000" algn="bl"/>
                              </a:effectLst>
                              <a:latin typeface="Cambria Math"/>
                              <a:ea typeface="Calibri"/>
                              <a:cs typeface="Times New Roman"/>
                            </a:rPr>
                            <m:t>𝜺</m:t>
                          </m:r>
                        </m:oMath>
                      </m:oMathPara>
                    </a14:m>
                    <a:endParaRPr lang="en-US" sz="7200">
                      <a:effectLst/>
                      <a:ea typeface="Calibri"/>
                      <a:cs typeface="Times New Roman"/>
                    </a:endParaRPr>
                  </a:p>
                </p:txBody>
              </p:sp>
            </mc:Choice>
            <mc:Fallback xmlns="">
              <p:sp>
                <p:nvSpPr>
                  <p:cNvPr id="13" name="Zone de texte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003597" y="7265950"/>
                    <a:ext cx="1161535" cy="1182455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b="-86861"/>
                    </a:stretch>
                  </a:blipFill>
                  <a:ln w="6350">
                    <a:noFill/>
                  </a:ln>
                  <a:effectLst/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4" name="Groupe 13"/>
            <p:cNvGrpSpPr/>
            <p:nvPr/>
          </p:nvGrpSpPr>
          <p:grpSpPr>
            <a:xfrm>
              <a:off x="8223766" y="10330933"/>
              <a:ext cx="1925991" cy="2226340"/>
              <a:chOff x="8012834" y="6804054"/>
              <a:chExt cx="1925991" cy="2226340"/>
            </a:xfrm>
          </p:grpSpPr>
          <p:sp>
            <p:nvSpPr>
              <p:cNvPr id="15" name="Pentagone régulier 14"/>
              <p:cNvSpPr/>
              <p:nvPr/>
            </p:nvSpPr>
            <p:spPr>
              <a:xfrm>
                <a:off x="8012834" y="6804054"/>
                <a:ext cx="1925991" cy="2226340"/>
              </a:xfrm>
              <a:prstGeom prst="pentagon">
                <a:avLst/>
              </a:prstGeom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  <a:reflection blurRad="6350" stA="50000" endA="300" endPos="55500" dist="50800" dir="5400000" sy="-100000" algn="bl" rotWithShape="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36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Zone de texte 11"/>
                  <p:cNvSpPr txBox="1"/>
                  <p:nvPr/>
                </p:nvSpPr>
                <p:spPr>
                  <a:xfrm>
                    <a:off x="8315626" y="6988812"/>
                    <a:ext cx="1535303" cy="1727492"/>
                  </a:xfrm>
                  <a:prstGeom prst="rect">
                    <a:avLst/>
                  </a:prstGeom>
                  <a:noFill/>
                  <a:ln w="6350">
                    <a:noFill/>
                  </a:ln>
                  <a:effectLst/>
                </p:spPr>
                <p:style>
                  <a:lnRef idx="0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10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7200" b="1" i="1" cap="all" smtClean="0">
                              <a:ln>
                                <a:noFill/>
                              </a:ln>
                              <a:effectLst>
                                <a:reflection blurRad="12700" stA="28000" endPos="45000" dist="1003" dir="5400000" sy="-100000" algn="bl"/>
                              </a:effectLst>
                              <a:latin typeface="Cambria Math"/>
                              <a:ea typeface="Calibri"/>
                              <a:cs typeface="Times New Roman"/>
                            </a:rPr>
                            <m:t>𝝈</m:t>
                          </m:r>
                        </m:oMath>
                      </m:oMathPara>
                    </a14:m>
                    <a:endParaRPr lang="en-US" sz="7200">
                      <a:effectLst/>
                      <a:ea typeface="Calibri"/>
                      <a:cs typeface="Times New Roman"/>
                    </a:endParaRPr>
                  </a:p>
                </p:txBody>
              </p:sp>
            </mc:Choice>
            <mc:Fallback xmlns="">
              <p:sp>
                <p:nvSpPr>
                  <p:cNvPr id="16" name="Zone de texte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15626" y="6988812"/>
                    <a:ext cx="1535303" cy="1727492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 b="-43000"/>
                    </a:stretch>
                  </a:blipFill>
                  <a:ln w="6350">
                    <a:noFill/>
                  </a:ln>
                  <a:effectLst/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8" name="Groupe 17"/>
            <p:cNvGrpSpPr/>
            <p:nvPr/>
          </p:nvGrpSpPr>
          <p:grpSpPr>
            <a:xfrm>
              <a:off x="9029915" y="8834389"/>
              <a:ext cx="7835270" cy="5034670"/>
              <a:chOff x="8818983" y="5307510"/>
              <a:chExt cx="7835270" cy="503467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Zone de texte 26"/>
                  <p:cNvSpPr txBox="1"/>
                  <p:nvPr/>
                </p:nvSpPr>
                <p:spPr>
                  <a:xfrm>
                    <a:off x="10571475" y="5778644"/>
                    <a:ext cx="4309908" cy="812938"/>
                  </a:xfrm>
                  <a:prstGeom prst="rect">
                    <a:avLst/>
                  </a:prstGeom>
                  <a:solidFill>
                    <a:schemeClr val="lt1"/>
                  </a:solidFill>
                  <a:ln w="6350">
                    <a:noFill/>
                  </a:ln>
                  <a:effectLst/>
                </p:spPr>
                <p:style>
                  <a:lnRef idx="0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10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600" i="1" smtClean="0"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𝜀</m:t>
                          </m:r>
                          <m:r>
                            <a:rPr lang="en-US" sz="3600" i="1" smtClean="0"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=</m:t>
                          </m:r>
                          <m:r>
                            <a:rPr lang="en-US" sz="3600" i="1" smtClean="0"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𝑓</m:t>
                          </m:r>
                          <m:r>
                            <a:rPr lang="en-US" sz="3600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(</m:t>
                          </m:r>
                          <m:r>
                            <a:rPr lang="en-US" sz="3600" i="1"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𝜎</m:t>
                          </m:r>
                          <m:r>
                            <a:rPr lang="en-US" sz="3600" i="1"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)</m:t>
                          </m:r>
                        </m:oMath>
                      </m:oMathPara>
                    </a14:m>
                    <a:endParaRPr lang="en-US" sz="3600">
                      <a:effectLst/>
                      <a:ea typeface="Calibri"/>
                      <a:cs typeface="Times New Roman"/>
                    </a:endParaRPr>
                  </a:p>
                </p:txBody>
              </p:sp>
            </mc:Choice>
            <mc:Fallback xmlns="">
              <p:sp>
                <p:nvSpPr>
                  <p:cNvPr id="14" name="Zone de texte 2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71475" y="5778644"/>
                    <a:ext cx="4309908" cy="812938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/>
                    </a:stretch>
                  </a:blipFill>
                  <a:ln w="6350">
                    <a:noFill/>
                  </a:ln>
                  <a:effectLst/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0" name="Demi-tour 19"/>
              <p:cNvSpPr/>
              <p:nvPr/>
            </p:nvSpPr>
            <p:spPr>
              <a:xfrm>
                <a:off x="8818983" y="5307510"/>
                <a:ext cx="7835270" cy="1154741"/>
              </a:xfrm>
              <a:prstGeom prst="uturnArrow">
                <a:avLst>
                  <a:gd name="adj1" fmla="val 25000"/>
                  <a:gd name="adj2" fmla="val 25000"/>
                  <a:gd name="adj3" fmla="val 25000"/>
                  <a:gd name="adj4" fmla="val 43750"/>
                  <a:gd name="adj5" fmla="val 100000"/>
                </a:avLst>
              </a:prstGeom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3600"/>
              </a:p>
            </p:txBody>
          </p:sp>
          <p:sp>
            <p:nvSpPr>
              <p:cNvPr id="21" name="Demi-tour 20"/>
              <p:cNvSpPr/>
              <p:nvPr/>
            </p:nvSpPr>
            <p:spPr>
              <a:xfrm rot="10800000">
                <a:off x="8818983" y="9187439"/>
                <a:ext cx="7835270" cy="1154741"/>
              </a:xfrm>
              <a:prstGeom prst="uturnArrow">
                <a:avLst>
                  <a:gd name="adj1" fmla="val 25000"/>
                  <a:gd name="adj2" fmla="val 25000"/>
                  <a:gd name="adj3" fmla="val 25000"/>
                  <a:gd name="adj4" fmla="val 43750"/>
                  <a:gd name="adj5" fmla="val 100000"/>
                </a:avLst>
              </a:prstGeom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3600"/>
              </a:p>
            </p:txBody>
          </p:sp>
          <p:sp>
            <p:nvSpPr>
              <p:cNvPr id="22" name="Zone de texte 25"/>
              <p:cNvSpPr txBox="1"/>
              <p:nvPr/>
            </p:nvSpPr>
            <p:spPr>
              <a:xfrm>
                <a:off x="10928087" y="7441471"/>
                <a:ext cx="3791972" cy="711320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3600" dirty="0" smtClean="0">
                    <a:effectLst/>
                    <a:ea typeface="Calibri"/>
                    <a:cs typeface="Times New Roman"/>
                  </a:rPr>
                  <a:t>Constitutive law</a:t>
                </a:r>
                <a:endParaRPr lang="en-US" sz="3600" dirty="0">
                  <a:effectLst/>
                  <a:ea typeface="Calibri"/>
                  <a:cs typeface="Times New Roman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Zone de texte 27"/>
                  <p:cNvSpPr txBox="1"/>
                  <p:nvPr/>
                </p:nvSpPr>
                <p:spPr>
                  <a:xfrm>
                    <a:off x="10573174" y="9001141"/>
                    <a:ext cx="4309908" cy="812938"/>
                  </a:xfrm>
                  <a:prstGeom prst="rect">
                    <a:avLst/>
                  </a:prstGeom>
                  <a:noFill/>
                  <a:ln w="6350">
                    <a:noFill/>
                  </a:ln>
                  <a:effectLst/>
                </p:spPr>
                <p:style>
                  <a:lnRef idx="0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10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600" i="1" smtClean="0"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𝜎</m:t>
                          </m:r>
                          <m:r>
                            <a:rPr lang="en-US" sz="3600" i="1" smtClean="0"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/>
                                  <a:ea typeface="Calibri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effectLst/>
                                  <a:latin typeface="Cambria Math"/>
                                  <a:ea typeface="Calibri"/>
                                  <a:cs typeface="Times New Roman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sz="3600" i="1">
                                  <a:effectLst/>
                                  <a:latin typeface="Cambria Math"/>
                                  <a:ea typeface="Calibri"/>
                                  <a:cs typeface="Times New Roman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sz="3600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(</m:t>
                          </m:r>
                          <m:r>
                            <a:rPr lang="en-US" sz="3600" i="1"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𝜀</m:t>
                          </m:r>
                          <m:r>
                            <a:rPr lang="en-US" sz="3600" i="1"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)</m:t>
                          </m:r>
                        </m:oMath>
                      </m:oMathPara>
                    </a14:m>
                    <a:endParaRPr lang="en-US" sz="3600">
                      <a:effectLst/>
                      <a:ea typeface="Calibri"/>
                      <a:cs typeface="Times New Roman"/>
                    </a:endParaRPr>
                  </a:p>
                </p:txBody>
              </p:sp>
            </mc:Choice>
            <mc:Fallback xmlns="">
              <p:sp>
                <p:nvSpPr>
                  <p:cNvPr id="15" name="Zone de texte 2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73174" y="9001141"/>
                    <a:ext cx="4309908" cy="812938"/>
                  </a:xfrm>
                  <a:prstGeom prst="rect">
                    <a:avLst/>
                  </a:prstGeom>
                  <a:blipFill rotWithShape="1">
                    <a:blip r:embed="rId8"/>
                    <a:stretch>
                      <a:fillRect/>
                    </a:stretch>
                  </a:blipFill>
                  <a:ln w="6350">
                    <a:noFill/>
                  </a:ln>
                  <a:effectLst/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24" name="Espace réservé du texte 3"/>
          <p:cNvSpPr txBox="1">
            <a:spLocks/>
          </p:cNvSpPr>
          <p:nvPr/>
        </p:nvSpPr>
        <p:spPr>
          <a:xfrm>
            <a:off x="1035206" y="12129864"/>
            <a:ext cx="14737214" cy="2630218"/>
          </a:xfrm>
          <a:prstGeom prst="rect">
            <a:avLst/>
          </a:prstGeom>
          <a:effectLst/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US" dirty="0"/>
              <a:t>Resolution of a dynamic system </a:t>
            </a:r>
            <a:r>
              <a:rPr lang="en-US" dirty="0" smtClean="0"/>
              <a:t>: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Time evolution of deformable bodies</a:t>
            </a:r>
            <a:endParaRPr lang="en-US" dirty="0" smtClean="0"/>
          </a:p>
          <a:p>
            <a:pPr lvl="1">
              <a:buFont typeface="Wingdings" pitchFamily="2" charset="2"/>
              <a:buChar char="Ø"/>
            </a:pPr>
            <a:r>
              <a:rPr lang="en-US" dirty="0"/>
              <a:t>Involves </a:t>
            </a:r>
            <a:r>
              <a:rPr lang="en-US" dirty="0" smtClean="0"/>
              <a:t>acceleration</a:t>
            </a:r>
            <a:r>
              <a:rPr lang="en-US" dirty="0"/>
              <a:t>, velocity, and position</a:t>
            </a:r>
            <a:endParaRPr 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Espace réservé du texte 3"/>
              <p:cNvSpPr txBox="1">
                <a:spLocks/>
              </p:cNvSpPr>
              <p:nvPr/>
            </p:nvSpPr>
            <p:spPr>
              <a:xfrm>
                <a:off x="1420798" y="16982079"/>
                <a:ext cx="23728697" cy="1023272"/>
              </a:xfrm>
              <a:prstGeom prst="rect">
                <a:avLst/>
              </a:prstGeom>
              <a:effectLst/>
            </p:spPr>
            <p:txBody>
              <a:bodyPr anchor="t"/>
              <a:lstStyle>
                <a:lvl1pPr marL="914400" indent="-914400" algn="l">
                  <a:lnSpc>
                    <a:spcPct val="150000"/>
                  </a:lnSpc>
                  <a:buClr>
                    <a:schemeClr val="accent6">
                      <a:lumMod val="75000"/>
                    </a:schemeClr>
                  </a:buClr>
                  <a:buFont typeface="Mistral" pitchFamily="66" charset="0"/>
                  <a:buChar char="►"/>
                  <a:defRPr sz="5400" spc="-150">
                    <a:solidFill>
                      <a:schemeClr val="bg1"/>
                    </a:solidFill>
                    <a:latin typeface="+mj-lt"/>
                  </a:defRPr>
                </a:lvl1pPr>
                <a:lvl2pPr marL="1443038" indent="698500" algn="l">
                  <a:buClr>
                    <a:schemeClr val="accent6">
                      <a:lumMod val="75000"/>
                    </a:schemeClr>
                  </a:buClr>
                  <a:buSzPct val="70000"/>
                  <a:buFont typeface="Mistral" pitchFamily="66" charset="0"/>
                  <a:buChar char="►"/>
                  <a:defRPr sz="4400" spc="-150">
                    <a:solidFill>
                      <a:schemeClr val="bg1"/>
                    </a:solidFill>
                    <a:latin typeface="+mj-lt"/>
                  </a:defRPr>
                </a:lvl2pPr>
                <a:lvl3pPr>
                  <a:defRPr sz="4000">
                    <a:solidFill>
                      <a:schemeClr val="bg1"/>
                    </a:solidFill>
                    <a:latin typeface="+mj-lt"/>
                  </a:defRPr>
                </a:lvl3pPr>
                <a:lvl4pPr>
                  <a:defRPr sz="4000">
                    <a:solidFill>
                      <a:schemeClr val="bg1"/>
                    </a:solidFill>
                    <a:latin typeface="+mj-lt"/>
                  </a:defRPr>
                </a:lvl4pPr>
                <a:lvl5pPr>
                  <a:defRPr sz="4000">
                    <a:solidFill>
                      <a:schemeClr val="bg1"/>
                    </a:solidFill>
                    <a:latin typeface="+mj-lt"/>
                  </a:defRPr>
                </a:lvl5pPr>
              </a:lstStyle>
              <a:p>
                <a:pPr lvl="1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5400" b="1" i="1" smtClean="0">
                          <a:latin typeface="Cambria Math"/>
                        </a:rPr>
                        <m:t>𝑴</m:t>
                      </m:r>
                      <m:r>
                        <a:rPr lang="en-US" sz="5400" i="1">
                          <a:latin typeface="Cambria Math"/>
                        </a:rPr>
                        <m:t>𝑎</m:t>
                      </m:r>
                      <m:r>
                        <a:rPr lang="en-US" sz="5400" i="1">
                          <a:latin typeface="Cambria Math"/>
                        </a:rPr>
                        <m:t>=</m:t>
                      </m:r>
                      <m:r>
                        <a:rPr lang="en-US" sz="5400" b="1" i="1">
                          <a:latin typeface="Cambria Math"/>
                        </a:rPr>
                        <m:t>𝒇</m:t>
                      </m:r>
                      <m:r>
                        <a:rPr lang="en-US" sz="5400" b="1" i="1">
                          <a:latin typeface="Cambria Math"/>
                        </a:rPr>
                        <m:t>(</m:t>
                      </m:r>
                      <m:r>
                        <a:rPr lang="en-US" sz="5400" b="1" i="1" smtClean="0">
                          <a:latin typeface="Cambria Math"/>
                        </a:rPr>
                        <m:t>𝒑</m:t>
                      </m:r>
                      <m:r>
                        <a:rPr lang="en-US" sz="5400" b="1" i="1">
                          <a:latin typeface="Cambria Math"/>
                        </a:rPr>
                        <m:t>,</m:t>
                      </m:r>
                      <m:r>
                        <a:rPr lang="en-US" sz="5400" b="1" i="1" smtClean="0">
                          <a:latin typeface="Cambria Math"/>
                        </a:rPr>
                        <m:t>𝒗</m:t>
                      </m:r>
                      <m:r>
                        <a:rPr lang="en-US" sz="5400" b="1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mtClean="0"/>
              </a:p>
            </p:txBody>
          </p:sp>
        </mc:Choice>
        <mc:Fallback xmlns="">
          <p:sp>
            <p:nvSpPr>
              <p:cNvPr id="25" name="Espace réservé du 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798" y="16982079"/>
                <a:ext cx="23728697" cy="102327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Espace réservé du texte 3"/>
          <p:cNvSpPr txBox="1">
            <a:spLocks/>
          </p:cNvSpPr>
          <p:nvPr/>
        </p:nvSpPr>
        <p:spPr>
          <a:xfrm>
            <a:off x="1035206" y="15417716"/>
            <a:ext cx="20327352" cy="1287434"/>
          </a:xfrm>
          <a:prstGeom prst="rect">
            <a:avLst/>
          </a:prstGeom>
          <a:effectLst/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US" dirty="0"/>
              <a:t>Any deformation model describe a relation such as </a:t>
            </a:r>
            <a:r>
              <a:rPr lang="en-US" dirty="0" smtClean="0"/>
              <a:t>:</a:t>
            </a:r>
          </a:p>
        </p:txBody>
      </p:sp>
      <p:sp>
        <p:nvSpPr>
          <p:cNvPr id="5" name="Rectangle 4"/>
          <p:cNvSpPr/>
          <p:nvPr/>
        </p:nvSpPr>
        <p:spPr>
          <a:xfrm>
            <a:off x="12212712" y="16982079"/>
            <a:ext cx="2736304" cy="102327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e 30"/>
          <p:cNvGrpSpPr/>
          <p:nvPr/>
        </p:nvGrpSpPr>
        <p:grpSpPr>
          <a:xfrm>
            <a:off x="3245924" y="8897685"/>
            <a:ext cx="8383686" cy="4712154"/>
            <a:chOff x="17422417" y="13642032"/>
            <a:chExt cx="7783147" cy="4544509"/>
          </a:xfrm>
        </p:grpSpPr>
        <p:sp>
          <p:nvSpPr>
            <p:cNvPr id="32" name="Rectangle à coins arrondis 31"/>
            <p:cNvSpPr/>
            <p:nvPr/>
          </p:nvSpPr>
          <p:spPr>
            <a:xfrm>
              <a:off x="17422417" y="13642032"/>
              <a:ext cx="7783147" cy="4544509"/>
            </a:xfrm>
            <a:prstGeom prst="roundRect">
              <a:avLst>
                <a:gd name="adj" fmla="val 9193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07029" y="13822051"/>
              <a:ext cx="7429389" cy="418446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e 7"/>
          <p:cNvGrpSpPr/>
          <p:nvPr/>
        </p:nvGrpSpPr>
        <p:grpSpPr>
          <a:xfrm>
            <a:off x="14611954" y="8784400"/>
            <a:ext cx="8714164" cy="5808531"/>
            <a:chOff x="14611954" y="8784400"/>
            <a:chExt cx="8714164" cy="5808531"/>
          </a:xfrm>
        </p:grpSpPr>
        <p:grpSp>
          <p:nvGrpSpPr>
            <p:cNvPr id="27" name="Groupe 26"/>
            <p:cNvGrpSpPr/>
            <p:nvPr/>
          </p:nvGrpSpPr>
          <p:grpSpPr>
            <a:xfrm>
              <a:off x="14611954" y="8784400"/>
              <a:ext cx="8714164" cy="5808531"/>
              <a:chOff x="16459988" y="12849041"/>
              <a:chExt cx="8714164" cy="5808531"/>
            </a:xfrm>
          </p:grpSpPr>
          <p:sp>
            <p:nvSpPr>
              <p:cNvPr id="28" name="Rectangle à coins arrondis 27"/>
              <p:cNvSpPr/>
              <p:nvPr/>
            </p:nvSpPr>
            <p:spPr>
              <a:xfrm>
                <a:off x="16459988" y="12849041"/>
                <a:ext cx="8714164" cy="5808531"/>
              </a:xfrm>
              <a:prstGeom prst="roundRect">
                <a:avLst>
                  <a:gd name="adj" fmla="val 7384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Connecteur droit avec flèche 28"/>
              <p:cNvCxnSpPr/>
              <p:nvPr/>
            </p:nvCxnSpPr>
            <p:spPr>
              <a:xfrm flipV="1">
                <a:off x="17193683" y="13268579"/>
                <a:ext cx="0" cy="496855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avec flèche 29"/>
              <p:cNvCxnSpPr/>
              <p:nvPr/>
            </p:nvCxnSpPr>
            <p:spPr>
              <a:xfrm>
                <a:off x="17193683" y="18237131"/>
                <a:ext cx="745489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e 34"/>
            <p:cNvGrpSpPr/>
            <p:nvPr/>
          </p:nvGrpSpPr>
          <p:grpSpPr>
            <a:xfrm>
              <a:off x="15147781" y="9678960"/>
              <a:ext cx="5946089" cy="4218911"/>
              <a:chOff x="16995815" y="13743601"/>
              <a:chExt cx="5946089" cy="4218911"/>
            </a:xfrm>
          </p:grpSpPr>
          <p:sp>
            <p:nvSpPr>
              <p:cNvPr id="36" name="Multiplier 35"/>
              <p:cNvSpPr/>
              <p:nvPr/>
            </p:nvSpPr>
            <p:spPr>
              <a:xfrm>
                <a:off x="16995815" y="17386448"/>
                <a:ext cx="720080" cy="576064"/>
              </a:xfrm>
              <a:prstGeom prst="mathMultiply">
                <a:avLst>
                  <a:gd name="adj1" fmla="val 1029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Multiplier 36"/>
              <p:cNvSpPr/>
              <p:nvPr/>
            </p:nvSpPr>
            <p:spPr>
              <a:xfrm>
                <a:off x="17298792" y="16810384"/>
                <a:ext cx="720080" cy="576064"/>
              </a:xfrm>
              <a:prstGeom prst="mathMultiply">
                <a:avLst>
                  <a:gd name="adj1" fmla="val 1029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Multiplier 37"/>
              <p:cNvSpPr/>
              <p:nvPr/>
            </p:nvSpPr>
            <p:spPr>
              <a:xfrm>
                <a:off x="17345272" y="16099676"/>
                <a:ext cx="720080" cy="576064"/>
              </a:xfrm>
              <a:prstGeom prst="mathMultiply">
                <a:avLst>
                  <a:gd name="adj1" fmla="val 1029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Multiplier 38"/>
              <p:cNvSpPr/>
              <p:nvPr/>
            </p:nvSpPr>
            <p:spPr>
              <a:xfrm>
                <a:off x="17784612" y="15464823"/>
                <a:ext cx="720080" cy="576064"/>
              </a:xfrm>
              <a:prstGeom prst="mathMultiply">
                <a:avLst>
                  <a:gd name="adj1" fmla="val 1029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Multiplier 39"/>
              <p:cNvSpPr/>
              <p:nvPr/>
            </p:nvSpPr>
            <p:spPr>
              <a:xfrm>
                <a:off x="18785432" y="14888759"/>
                <a:ext cx="720080" cy="576064"/>
              </a:xfrm>
              <a:prstGeom prst="mathMultiply">
                <a:avLst>
                  <a:gd name="adj1" fmla="val 1029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Multiplier 40"/>
              <p:cNvSpPr/>
              <p:nvPr/>
            </p:nvSpPr>
            <p:spPr>
              <a:xfrm>
                <a:off x="20201048" y="14074080"/>
                <a:ext cx="720080" cy="576064"/>
              </a:xfrm>
              <a:prstGeom prst="mathMultiply">
                <a:avLst>
                  <a:gd name="adj1" fmla="val 1029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Multiplier 41"/>
              <p:cNvSpPr/>
              <p:nvPr/>
            </p:nvSpPr>
            <p:spPr>
              <a:xfrm>
                <a:off x="22221824" y="13743601"/>
                <a:ext cx="720080" cy="576064"/>
              </a:xfrm>
              <a:prstGeom prst="mathMultiply">
                <a:avLst>
                  <a:gd name="adj1" fmla="val 1029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ZoneTexte 42"/>
            <p:cNvSpPr txBox="1"/>
            <p:nvPr/>
          </p:nvSpPr>
          <p:spPr>
            <a:xfrm>
              <a:off x="20157766" y="13537831"/>
              <a:ext cx="12700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Strain</a:t>
              </a:r>
              <a:endParaRPr lang="en-US" sz="3600" dirty="0"/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14685158" y="10307591"/>
              <a:ext cx="738664" cy="1203535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3600" dirty="0" smtClean="0"/>
                <a:t>Stress</a:t>
              </a:r>
              <a:endParaRPr lang="en-US" sz="3600" dirty="0"/>
            </a:p>
          </p:txBody>
        </p:sp>
      </p:grpSp>
      <p:sp>
        <p:nvSpPr>
          <p:cNvPr id="34" name="Forme libre 33"/>
          <p:cNvSpPr/>
          <p:nvPr/>
        </p:nvSpPr>
        <p:spPr>
          <a:xfrm>
            <a:off x="15376909" y="9483905"/>
            <a:ext cx="7463481" cy="4695567"/>
          </a:xfrm>
          <a:custGeom>
            <a:avLst/>
            <a:gdLst>
              <a:gd name="connsiteX0" fmla="*/ 0 w 7463481"/>
              <a:gd name="connsiteY0" fmla="*/ 4695567 h 4695567"/>
              <a:gd name="connsiteX1" fmla="*/ 1458097 w 7463481"/>
              <a:gd name="connsiteY1" fmla="*/ 1804086 h 4695567"/>
              <a:gd name="connsiteX2" fmla="*/ 4992129 w 7463481"/>
              <a:gd name="connsiteY2" fmla="*/ 420129 h 4695567"/>
              <a:gd name="connsiteX3" fmla="*/ 7463481 w 7463481"/>
              <a:gd name="connsiteY3" fmla="*/ 0 h 4695567"/>
              <a:gd name="connsiteX4" fmla="*/ 7463481 w 7463481"/>
              <a:gd name="connsiteY4" fmla="*/ 0 h 4695567"/>
              <a:gd name="connsiteX5" fmla="*/ 7463481 w 7463481"/>
              <a:gd name="connsiteY5" fmla="*/ 0 h 4695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3481" h="4695567">
                <a:moveTo>
                  <a:pt x="0" y="4695567"/>
                </a:moveTo>
                <a:cubicBezTo>
                  <a:pt x="313038" y="3606113"/>
                  <a:pt x="626076" y="2516659"/>
                  <a:pt x="1458097" y="1804086"/>
                </a:cubicBezTo>
                <a:cubicBezTo>
                  <a:pt x="2290118" y="1091513"/>
                  <a:pt x="3991232" y="720810"/>
                  <a:pt x="4992129" y="420129"/>
                </a:cubicBezTo>
                <a:cubicBezTo>
                  <a:pt x="5993026" y="119448"/>
                  <a:pt x="7463481" y="0"/>
                  <a:pt x="7463481" y="0"/>
                </a:cubicBezTo>
                <a:lnTo>
                  <a:pt x="7463481" y="0"/>
                </a:lnTo>
                <a:lnTo>
                  <a:pt x="7463481" y="0"/>
                </a:ln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71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7" grpId="0"/>
      <p:bldP spid="24" grpId="0"/>
      <p:bldP spid="25" grpId="0"/>
      <p:bldP spid="26" grpId="0"/>
      <p:bldP spid="5" grpId="0" animBg="1"/>
      <p:bldP spid="34" grpId="0" animBg="1"/>
      <p:bldP spid="3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Interactive deformation model</a:t>
            </a:r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1" name="Espace réservé du texte 3"/>
          <p:cNvSpPr txBox="1">
            <a:spLocks/>
          </p:cNvSpPr>
          <p:nvPr/>
        </p:nvSpPr>
        <p:spPr>
          <a:xfrm>
            <a:off x="785426" y="2094846"/>
            <a:ext cx="15531865" cy="4032448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US" smtClean="0"/>
              <a:t>Small displacements and small deformations :</a:t>
            </a:r>
          </a:p>
          <a:p>
            <a:pPr lvl="1">
              <a:buFont typeface="Wingdings" pitchFamily="2" charset="2"/>
              <a:buChar char="Ø"/>
            </a:pPr>
            <a:r>
              <a:rPr lang="en-US" smtClean="0"/>
              <a:t>Linear constitutive law</a:t>
            </a:r>
          </a:p>
          <a:p>
            <a:pPr lvl="1">
              <a:buFont typeface="Wingdings" pitchFamily="2" charset="2"/>
              <a:buChar char="Ø"/>
            </a:pPr>
            <a:r>
              <a:rPr lang="en-US" smtClean="0"/>
              <a:t>Simple and fast</a:t>
            </a:r>
          </a:p>
          <a:p>
            <a:pPr lvl="1">
              <a:buFont typeface="Wingdings" pitchFamily="2" charset="2"/>
              <a:buChar char="Ø"/>
            </a:pPr>
            <a:r>
              <a:rPr lang="en-US" smtClean="0"/>
              <a:t>Inflates for large deformations/displacements</a:t>
            </a:r>
          </a:p>
        </p:txBody>
      </p:sp>
      <p:sp>
        <p:nvSpPr>
          <p:cNvPr id="17" name="Rectangle à coins arrondis 16"/>
          <p:cNvSpPr/>
          <p:nvPr/>
        </p:nvSpPr>
        <p:spPr>
          <a:xfrm>
            <a:off x="15719483" y="12849944"/>
            <a:ext cx="8714164" cy="5808531"/>
          </a:xfrm>
          <a:prstGeom prst="roundRect">
            <a:avLst>
              <a:gd name="adj" fmla="val 738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rme libre 23"/>
          <p:cNvSpPr/>
          <p:nvPr/>
        </p:nvSpPr>
        <p:spPr>
          <a:xfrm>
            <a:off x="16317291" y="13549449"/>
            <a:ext cx="7463481" cy="4695567"/>
          </a:xfrm>
          <a:custGeom>
            <a:avLst/>
            <a:gdLst>
              <a:gd name="connsiteX0" fmla="*/ 0 w 7463481"/>
              <a:gd name="connsiteY0" fmla="*/ 4695567 h 4695567"/>
              <a:gd name="connsiteX1" fmla="*/ 1458097 w 7463481"/>
              <a:gd name="connsiteY1" fmla="*/ 1804086 h 4695567"/>
              <a:gd name="connsiteX2" fmla="*/ 4992129 w 7463481"/>
              <a:gd name="connsiteY2" fmla="*/ 420129 h 4695567"/>
              <a:gd name="connsiteX3" fmla="*/ 7463481 w 7463481"/>
              <a:gd name="connsiteY3" fmla="*/ 0 h 4695567"/>
              <a:gd name="connsiteX4" fmla="*/ 7463481 w 7463481"/>
              <a:gd name="connsiteY4" fmla="*/ 0 h 4695567"/>
              <a:gd name="connsiteX5" fmla="*/ 7463481 w 7463481"/>
              <a:gd name="connsiteY5" fmla="*/ 0 h 4695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3481" h="4695567">
                <a:moveTo>
                  <a:pt x="0" y="4695567"/>
                </a:moveTo>
                <a:cubicBezTo>
                  <a:pt x="313038" y="3606113"/>
                  <a:pt x="626076" y="2516659"/>
                  <a:pt x="1458097" y="1804086"/>
                </a:cubicBezTo>
                <a:cubicBezTo>
                  <a:pt x="2290118" y="1091513"/>
                  <a:pt x="3991232" y="720810"/>
                  <a:pt x="4992129" y="420129"/>
                </a:cubicBezTo>
                <a:cubicBezTo>
                  <a:pt x="5993026" y="119448"/>
                  <a:pt x="7463481" y="0"/>
                  <a:pt x="7463481" y="0"/>
                </a:cubicBezTo>
                <a:lnTo>
                  <a:pt x="7463481" y="0"/>
                </a:lnTo>
                <a:lnTo>
                  <a:pt x="7463481" y="0"/>
                </a:ln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e 25"/>
          <p:cNvGrpSpPr/>
          <p:nvPr/>
        </p:nvGrpSpPr>
        <p:grpSpPr>
          <a:xfrm>
            <a:off x="22889076" y="17199136"/>
            <a:ext cx="842421" cy="631604"/>
            <a:chOff x="15095350" y="6785578"/>
            <a:chExt cx="2567605" cy="2133961"/>
          </a:xfrm>
        </p:grpSpPr>
        <p:sp>
          <p:nvSpPr>
            <p:cNvPr id="27" name="Parallélogramme 26"/>
            <p:cNvSpPr/>
            <p:nvPr/>
          </p:nvSpPr>
          <p:spPr>
            <a:xfrm>
              <a:off x="15095350" y="6785578"/>
              <a:ext cx="2567605" cy="2133961"/>
            </a:xfrm>
            <a:prstGeom prst="parallelogram">
              <a:avLst/>
            </a:prstGeom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  <a:reflection blurRad="6350" stA="50000" endA="300" endPos="55500" dist="508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6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Zone de texte 12"/>
                <p:cNvSpPr txBox="1"/>
                <p:nvPr/>
              </p:nvSpPr>
              <p:spPr>
                <a:xfrm>
                  <a:off x="15788196" y="7265950"/>
                  <a:ext cx="1161535" cy="118245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1000"/>
                    </a:spcAf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600" b="1" i="1" cap="all" smtClean="0">
                            <a:ln w="4496" cap="flat" cmpd="sng" algn="ctr">
                              <a:solidFill>
                                <a:srgbClr val="000000"/>
                              </a:solidFill>
                              <a:prstDash val="solid"/>
                              <a:round/>
                            </a:ln>
                            <a:effectLst>
                              <a:reflection blurRad="12700" stA="28000" endPos="45000" dist="1003" dir="5400000" sy="-100000" algn="bl"/>
                            </a:effectLst>
                            <a:latin typeface="Cambria Math"/>
                            <a:ea typeface="Calibri"/>
                            <a:cs typeface="Times New Roman"/>
                          </a:rPr>
                          <m:t>𝜺</m:t>
                        </m:r>
                      </m:oMath>
                    </m:oMathPara>
                  </a14:m>
                  <a:endParaRPr lang="en-US" sz="3600">
                    <a:effectLst/>
                    <a:ea typeface="Calibri"/>
                    <a:cs typeface="Times New Roman"/>
                  </a:endParaRPr>
                </a:p>
              </p:txBody>
            </p:sp>
          </mc:Choice>
          <mc:Fallback xmlns="">
            <p:sp>
              <p:nvSpPr>
                <p:cNvPr id="28" name="Zone de texte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788196" y="7265950"/>
                  <a:ext cx="1161535" cy="118245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b="-140351"/>
                  </a:stretch>
                </a:blipFill>
                <a:ln w="6350">
                  <a:noFill/>
                </a:ln>
                <a:effectLst/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e 28"/>
          <p:cNvGrpSpPr/>
          <p:nvPr/>
        </p:nvGrpSpPr>
        <p:grpSpPr>
          <a:xfrm>
            <a:off x="16758757" y="13257856"/>
            <a:ext cx="791752" cy="821237"/>
            <a:chOff x="7749148" y="6804054"/>
            <a:chExt cx="2587983" cy="2226340"/>
          </a:xfrm>
        </p:grpSpPr>
        <p:sp>
          <p:nvSpPr>
            <p:cNvPr id="30" name="Pentagone régulier 29"/>
            <p:cNvSpPr/>
            <p:nvPr/>
          </p:nvSpPr>
          <p:spPr>
            <a:xfrm>
              <a:off x="7749148" y="6804054"/>
              <a:ext cx="2587983" cy="2226340"/>
            </a:xfrm>
            <a:prstGeom prst="pentagon">
              <a:avLst/>
            </a:prstGeom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  <a:reflection blurRad="6350" stA="50000" endA="300" endPos="55500" dist="508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6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Zone de texte 11"/>
                <p:cNvSpPr txBox="1"/>
                <p:nvPr/>
              </p:nvSpPr>
              <p:spPr>
                <a:xfrm>
                  <a:off x="8462372" y="6988813"/>
                  <a:ext cx="1161535" cy="1727492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1000"/>
                    </a:spcAf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600" b="1" i="1" cap="all" smtClean="0">
                            <a:ln>
                              <a:noFill/>
                            </a:ln>
                            <a:effectLst>
                              <a:reflection blurRad="12700" stA="28000" endPos="45000" dist="1003" dir="5400000" sy="-100000" algn="bl"/>
                            </a:effectLst>
                            <a:latin typeface="Cambria Math"/>
                            <a:ea typeface="Calibri"/>
                            <a:cs typeface="Times New Roman"/>
                          </a:rPr>
                          <m:t>𝝈</m:t>
                        </m:r>
                      </m:oMath>
                    </m:oMathPara>
                  </a14:m>
                  <a:endParaRPr lang="en-US" sz="3600">
                    <a:effectLst/>
                    <a:ea typeface="Calibri"/>
                    <a:cs typeface="Times New Roman"/>
                  </a:endParaRPr>
                </a:p>
              </p:txBody>
            </p:sp>
          </mc:Choice>
          <mc:Fallback xmlns="">
            <p:sp>
              <p:nvSpPr>
                <p:cNvPr id="31" name="Zone de texte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2372" y="6988813"/>
                  <a:ext cx="1161535" cy="172749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3448" b="-68571"/>
                  </a:stretch>
                </a:blipFill>
                <a:ln w="6350">
                  <a:noFill/>
                </a:ln>
                <a:effectLst/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33" name="Groupe 1032"/>
          <p:cNvGrpSpPr/>
          <p:nvPr/>
        </p:nvGrpSpPr>
        <p:grpSpPr>
          <a:xfrm>
            <a:off x="16286032" y="15753758"/>
            <a:ext cx="945451" cy="2491258"/>
            <a:chOff x="16749217" y="8889504"/>
            <a:chExt cx="549576" cy="1663166"/>
          </a:xfrm>
        </p:grpSpPr>
        <p:sp>
          <p:nvSpPr>
            <p:cNvPr id="25" name="Rectangle 24"/>
            <p:cNvSpPr/>
            <p:nvPr/>
          </p:nvSpPr>
          <p:spPr>
            <a:xfrm>
              <a:off x="16749217" y="8889504"/>
              <a:ext cx="549576" cy="165618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25" name="Connecteur droit 1024"/>
            <p:cNvCxnSpPr/>
            <p:nvPr/>
          </p:nvCxnSpPr>
          <p:spPr>
            <a:xfrm flipV="1">
              <a:off x="16780476" y="8889504"/>
              <a:ext cx="518317" cy="166316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Connecteur droit avec flèche 5"/>
          <p:cNvCxnSpPr/>
          <p:nvPr/>
        </p:nvCxnSpPr>
        <p:spPr>
          <a:xfrm flipV="1">
            <a:off x="16286031" y="13269482"/>
            <a:ext cx="0" cy="496855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>
            <a:off x="16286031" y="18238034"/>
            <a:ext cx="745489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Espace réservé du texte 3"/>
          <p:cNvSpPr txBox="1">
            <a:spLocks/>
          </p:cNvSpPr>
          <p:nvPr/>
        </p:nvSpPr>
        <p:spPr>
          <a:xfrm>
            <a:off x="460755" y="7557639"/>
            <a:ext cx="15424365" cy="3503579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US" dirty="0" smtClean="0"/>
              <a:t>Large displacements and small deformations :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Compensate geometrical non linearity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Take into account the rotations / linear deformation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Co-</a:t>
            </a:r>
            <a:r>
              <a:rPr lang="en-US" dirty="0" err="1" smtClean="0"/>
              <a:t>rotationnal</a:t>
            </a:r>
            <a:r>
              <a:rPr lang="en-US" dirty="0" smtClean="0"/>
              <a:t> model</a:t>
            </a:r>
          </a:p>
          <a:p>
            <a:pPr lvl="1">
              <a:buFont typeface="Wingdings" pitchFamily="2" charset="2"/>
              <a:buChar char="Ø"/>
            </a:pPr>
            <a:endParaRPr lang="en-US" dirty="0" smtClean="0"/>
          </a:p>
        </p:txBody>
      </p:sp>
      <p:sp>
        <p:nvSpPr>
          <p:cNvPr id="34" name="Espace réservé du texte 3"/>
          <p:cNvSpPr txBox="1">
            <a:spLocks/>
          </p:cNvSpPr>
          <p:nvPr/>
        </p:nvSpPr>
        <p:spPr>
          <a:xfrm>
            <a:off x="393412" y="12596370"/>
            <a:ext cx="15491708" cy="5510158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US" dirty="0" smtClean="0"/>
              <a:t>Large displacements and large deformations :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Simulation of large deformation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err="1" smtClean="0"/>
              <a:t>Hyperelastic</a:t>
            </a:r>
            <a:r>
              <a:rPr lang="en-US" dirty="0" smtClean="0"/>
              <a:t> model :</a:t>
            </a:r>
          </a:p>
          <a:p>
            <a:pPr marL="2159000" lvl="1">
              <a:buSzPct val="50000"/>
              <a:buFont typeface="Wingdings" pitchFamily="2" charset="2"/>
              <a:buChar char="Ø"/>
            </a:pPr>
            <a:r>
              <a:rPr lang="en-US" dirty="0"/>
              <a:t>MJED [</a:t>
            </a:r>
            <a:r>
              <a:rPr lang="en-US" dirty="0" err="1"/>
              <a:t>Marchesseau</a:t>
            </a:r>
            <a:r>
              <a:rPr lang="en-US" dirty="0"/>
              <a:t> et al. 2010]</a:t>
            </a:r>
          </a:p>
          <a:p>
            <a:pPr marL="2159000" lvl="1">
              <a:buSzPct val="50000"/>
              <a:buFont typeface="Wingdings" pitchFamily="2" charset="2"/>
              <a:buChar char="Ø"/>
            </a:pPr>
            <a:r>
              <a:rPr lang="en-US" dirty="0"/>
              <a:t>TLED [Comas et al. 2008</a:t>
            </a:r>
            <a:r>
              <a:rPr lang="en-US" dirty="0" smtClean="0"/>
              <a:t>]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Difficult to solve in real time</a:t>
            </a:r>
          </a:p>
          <a:p>
            <a:pPr lvl="1">
              <a:buFont typeface="Wingdings" pitchFamily="2" charset="2"/>
              <a:buChar char="Ø"/>
            </a:pPr>
            <a:endParaRPr lang="en-US" dirty="0" smtClean="0"/>
          </a:p>
          <a:p>
            <a:pPr marL="2159000" lvl="1">
              <a:buSzPct val="50000"/>
              <a:buFont typeface="Wingdings" pitchFamily="2" charset="2"/>
              <a:buChar char="Ø"/>
            </a:pPr>
            <a:endParaRPr lang="en-US" dirty="0"/>
          </a:p>
        </p:txBody>
      </p:sp>
      <p:pic>
        <p:nvPicPr>
          <p:cNvPr id="4" name="sofa-truthcylinder1-xvid.avi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21.66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85645" y="1328664"/>
            <a:ext cx="6980254" cy="5564813"/>
          </a:xfrm>
          <a:prstGeom prst="rect">
            <a:avLst/>
          </a:prstGeom>
        </p:spPr>
      </p:pic>
      <p:grpSp>
        <p:nvGrpSpPr>
          <p:cNvPr id="21" name="Groupe 20"/>
          <p:cNvGrpSpPr/>
          <p:nvPr/>
        </p:nvGrpSpPr>
        <p:grpSpPr>
          <a:xfrm>
            <a:off x="16639681" y="7229572"/>
            <a:ext cx="7166319" cy="5434074"/>
            <a:chOff x="16092509" y="10839691"/>
            <a:chExt cx="9836448" cy="7458778"/>
          </a:xfrm>
        </p:grpSpPr>
        <p:sp>
          <p:nvSpPr>
            <p:cNvPr id="23" name="Rectangle à coins arrondis 22"/>
            <p:cNvSpPr/>
            <p:nvPr/>
          </p:nvSpPr>
          <p:spPr>
            <a:xfrm>
              <a:off x="16092509" y="10839691"/>
              <a:ext cx="9836448" cy="7458778"/>
            </a:xfrm>
            <a:prstGeom prst="roundRect">
              <a:avLst>
                <a:gd name="adj" fmla="val 8298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60983" y="11145636"/>
              <a:ext cx="8699500" cy="684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2090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Temporal system evolution</a:t>
            </a:r>
            <a:endParaRPr lang="en-GB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A8FC3-C7A1-4E77-8584-B289F3BF1182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5" name="Espace réservé du texte 3"/>
          <p:cNvSpPr txBox="1">
            <a:spLocks/>
          </p:cNvSpPr>
          <p:nvPr/>
        </p:nvSpPr>
        <p:spPr>
          <a:xfrm>
            <a:off x="1198301" y="1616696"/>
            <a:ext cx="23330592" cy="3456383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>
              <a:buFont typeface="Wingdings" pitchFamily="2" charset="2"/>
              <a:buChar char="Ø"/>
            </a:pPr>
            <a:r>
              <a:rPr lang="en-GB" dirty="0" smtClean="0"/>
              <a:t>Explicit integration :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Local resolution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Fast and parallelizable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Stability implies to use very small time steps</a:t>
            </a:r>
          </a:p>
        </p:txBody>
      </p:sp>
      <p:sp>
        <p:nvSpPr>
          <p:cNvPr id="6" name="Espace réservé du texte 3"/>
          <p:cNvSpPr txBox="1">
            <a:spLocks/>
          </p:cNvSpPr>
          <p:nvPr/>
        </p:nvSpPr>
        <p:spPr>
          <a:xfrm>
            <a:off x="1198301" y="8961512"/>
            <a:ext cx="23492251" cy="2808312"/>
          </a:xfrm>
          <a:prstGeom prst="rect">
            <a:avLst/>
          </a:prstGeom>
        </p:spPr>
        <p:txBody>
          <a:bodyPr anchor="t"/>
          <a:lstStyle>
            <a:lvl1pPr marL="914400" indent="-914400" algn="l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Mistral" pitchFamily="66" charset="0"/>
              <a:buChar char="►"/>
              <a:defRPr sz="5400" spc="-150">
                <a:solidFill>
                  <a:schemeClr val="bg1"/>
                </a:solidFill>
                <a:latin typeface="+mj-lt"/>
              </a:defRPr>
            </a:lvl1pPr>
            <a:lvl2pPr marL="1443038" indent="698500" algn="l">
              <a:buClr>
                <a:schemeClr val="accent6">
                  <a:lumMod val="75000"/>
                </a:schemeClr>
              </a:buClr>
              <a:buSzPct val="70000"/>
              <a:buFont typeface="Mistral" pitchFamily="66" charset="0"/>
              <a:buChar char="►"/>
              <a:defRPr sz="4400" spc="-15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marL="914400" lvl="1" indent="-914400">
              <a:lnSpc>
                <a:spcPct val="150000"/>
              </a:lnSpc>
              <a:buSzTx/>
              <a:buFont typeface="Wingdings" pitchFamily="2" charset="2"/>
              <a:buChar char="Ø"/>
            </a:pPr>
            <a:r>
              <a:rPr lang="en-GB" sz="5400" dirty="0" smtClean="0"/>
              <a:t>Implicit integration  :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Update the acceleration from position and velocity at the end of the time step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Stable with large time steps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1198301" y="14572493"/>
            <a:ext cx="23330592" cy="2691317"/>
            <a:chOff x="1555528" y="15306600"/>
            <a:chExt cx="23330592" cy="26913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Espace réservé du texte 3"/>
                <p:cNvSpPr txBox="1">
                  <a:spLocks/>
                </p:cNvSpPr>
                <p:nvPr/>
              </p:nvSpPr>
              <p:spPr>
                <a:xfrm>
                  <a:off x="1555528" y="15306600"/>
                  <a:ext cx="23330592" cy="2691317"/>
                </a:xfrm>
                <a:prstGeom prst="rect">
                  <a:avLst/>
                </a:prstGeom>
              </p:spPr>
              <p:txBody>
                <a:bodyPr anchor="t"/>
                <a:lstStyle>
                  <a:lvl1pPr marL="914400" indent="-914400" algn="l">
                    <a:lnSpc>
                      <a:spcPct val="150000"/>
                    </a:lnSpc>
                    <a:buClr>
                      <a:schemeClr val="accent6">
                        <a:lumMod val="75000"/>
                      </a:schemeClr>
                    </a:buClr>
                    <a:buFont typeface="Mistral" pitchFamily="66" charset="0"/>
                    <a:buChar char="►"/>
                    <a:defRPr sz="5400" spc="-150">
                      <a:solidFill>
                        <a:schemeClr val="bg1"/>
                      </a:solidFill>
                      <a:latin typeface="+mj-lt"/>
                    </a:defRPr>
                  </a:lvl1pPr>
                  <a:lvl2pPr marL="1443038" indent="698500" algn="l">
                    <a:buClr>
                      <a:schemeClr val="accent6">
                        <a:lumMod val="75000"/>
                      </a:schemeClr>
                    </a:buClr>
                    <a:buSzPct val="70000"/>
                    <a:buFont typeface="Mistral" pitchFamily="66" charset="0"/>
                    <a:buChar char="►"/>
                    <a:defRPr sz="4400" spc="-150">
                      <a:solidFill>
                        <a:schemeClr val="bg1"/>
                      </a:solidFill>
                      <a:latin typeface="+mj-lt"/>
                    </a:defRPr>
                  </a:lvl2pPr>
                  <a:lvl3pPr>
                    <a:defRPr sz="4000">
                      <a:solidFill>
                        <a:schemeClr val="bg1"/>
                      </a:solidFill>
                      <a:latin typeface="+mj-lt"/>
                    </a:defRPr>
                  </a:lvl3pPr>
                  <a:lvl4pPr>
                    <a:defRPr sz="4000">
                      <a:solidFill>
                        <a:schemeClr val="bg1"/>
                      </a:solidFill>
                      <a:latin typeface="+mj-lt"/>
                    </a:defRPr>
                  </a:lvl4pPr>
                  <a:lvl5pPr>
                    <a:defRPr sz="4000">
                      <a:solidFill>
                        <a:schemeClr val="bg1"/>
                      </a:solidFill>
                      <a:latin typeface="+mj-lt"/>
                    </a:defRPr>
                  </a:lvl5pPr>
                </a:lstStyle>
                <a:p>
                  <a:pPr lvl="1">
                    <a:buFont typeface="Wingdings" pitchFamily="2" charset="2"/>
                    <a:buChar char="Ø"/>
                  </a:pPr>
                  <a:r>
                    <a:rPr lang="en-GB" dirty="0" smtClean="0"/>
                    <a:t>Rearranging equations gives the linear system :</a:t>
                  </a:r>
                </a:p>
                <a:p>
                  <a:pPr marL="0" indent="0"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GB" sz="44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GB" sz="4400" b="1" i="1" smtClean="0">
                                <a:latin typeface="Cambria Math"/>
                              </a:rPr>
                              <m:t>𝑴</m:t>
                            </m:r>
                            <m:r>
                              <a:rPr lang="en-GB" sz="4400" b="0" i="1" smtClean="0">
                                <a:latin typeface="Cambria Math"/>
                              </a:rPr>
                              <m:t>−</m:t>
                            </m:r>
                            <m:r>
                              <a:rPr lang="en-GB" sz="4400" b="0" i="1" smtClean="0">
                                <a:latin typeface="Cambria Math"/>
                              </a:rPr>
                              <m:t>h</m:t>
                            </m:r>
                            <m:r>
                              <a:rPr lang="en-GB" sz="4400" b="1" i="1" smtClean="0">
                                <a:latin typeface="Cambria Math"/>
                              </a:rPr>
                              <m:t>𝑩</m:t>
                            </m:r>
                            <m:r>
                              <a:rPr lang="en-GB" sz="4400" b="0" i="1" smtClean="0">
                                <a:latin typeface="Cambria Math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GB" sz="4400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GB" sz="4400" b="0" i="1" smtClean="0">
                                    <a:latin typeface="Cambria Math"/>
                                  </a:rPr>
                                  <m:t>h</m:t>
                                </m:r>
                              </m:e>
                              <m:sup>
                                <m:r>
                                  <a:rPr lang="en-GB" sz="4400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GB" sz="4400" b="1" i="1" smtClean="0">
                                <a:latin typeface="Cambria Math"/>
                              </a:rPr>
                              <m:t>𝑲</m:t>
                            </m:r>
                          </m:e>
                        </m:d>
                        <m:r>
                          <a:rPr lang="en-GB" sz="4400" b="0" i="1" smtClean="0">
                            <a:latin typeface="Cambria Math"/>
                          </a:rPr>
                          <m:t>     </m:t>
                        </m:r>
                        <m:r>
                          <a:rPr lang="en-GB" sz="4400" b="0" i="1" smtClean="0">
                            <a:latin typeface="Cambria Math"/>
                          </a:rPr>
                          <m:t>𝑑𝑣</m:t>
                        </m:r>
                        <m:r>
                          <a:rPr lang="en-GB" sz="4400" b="0" i="1" smtClean="0">
                            <a:latin typeface="Cambria Math"/>
                          </a:rPr>
                          <m:t>=</m:t>
                        </m:r>
                        <m:r>
                          <a:rPr lang="en-GB" sz="4400" b="0" i="1" smtClean="0">
                            <a:latin typeface="Cambria Math"/>
                          </a:rPr>
                          <m:t>h</m:t>
                        </m:r>
                        <m:r>
                          <a:rPr lang="en-GB" sz="4400" b="1" i="1">
                            <a:latin typeface="Cambria Math"/>
                          </a:rPr>
                          <m:t>𝒇</m:t>
                        </m:r>
                        <m:d>
                          <m:dPr>
                            <m:ctrlPr>
                              <a:rPr lang="en-GB" sz="4400" i="1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44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GB" sz="4400" i="1">
                                    <a:latin typeface="Cambria Math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GB" sz="4400" i="1">
                                    <a:latin typeface="Cambria Math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GB" sz="4400" i="1"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sz="44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GB" sz="4400" i="1">
                                    <a:latin typeface="Cambria Math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GB" sz="4400" i="1">
                                    <a:latin typeface="Cambria Math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a:rPr lang="en-GB" sz="4400" b="0" i="1" smtClean="0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en-GB" sz="44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GB" sz="4400" i="1">
                                <a:latin typeface="Cambria Math"/>
                              </a:rPr>
                              <m:t>h</m:t>
                            </m:r>
                          </m:e>
                          <m:sup>
                            <m:r>
                              <a:rPr lang="en-GB" sz="44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GB" sz="4400" b="1" i="1" smtClean="0">
                            <a:latin typeface="Cambria Math"/>
                          </a:rPr>
                          <m:t>𝑲</m:t>
                        </m:r>
                        <m:sSub>
                          <m:sSubPr>
                            <m:ctrlPr>
                              <a:rPr lang="en-GB" sz="4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4400" i="1"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GB" sz="4400" i="1">
                                <a:latin typeface="Cambria Math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GB" sz="4400" i="1" dirty="0" smtClean="0">
                    <a:latin typeface="Cambria Math"/>
                  </a:endParaRPr>
                </a:p>
                <a:p>
                  <a:pPr marL="0" indent="0"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GB" sz="4400" b="0" i="1" smtClean="0">
                            <a:latin typeface="Cambria Math"/>
                          </a:rPr>
                          <m:t>                  </m:t>
                        </m:r>
                        <m:r>
                          <a:rPr lang="en-GB" sz="4400" b="1" i="1" smtClean="0">
                            <a:latin typeface="Cambria Math"/>
                          </a:rPr>
                          <m:t>𝑨</m:t>
                        </m:r>
                        <m:r>
                          <a:rPr lang="en-GB" sz="4400" b="1" i="1">
                            <a:latin typeface="Cambria Math"/>
                          </a:rPr>
                          <m:t> </m:t>
                        </m:r>
                        <m:r>
                          <a:rPr lang="en-GB" sz="4400" b="1" i="1" smtClean="0">
                            <a:latin typeface="Cambria Math"/>
                          </a:rPr>
                          <m:t>   </m:t>
                        </m:r>
                        <m:r>
                          <a:rPr lang="en-GB" sz="4400" b="0" i="1" smtClean="0">
                            <a:latin typeface="Cambria Math"/>
                          </a:rPr>
                          <m:t>                   </m:t>
                        </m:r>
                        <m:r>
                          <a:rPr lang="en-GB" sz="4400" b="1" i="1" smtClean="0">
                            <a:latin typeface="Cambria Math"/>
                          </a:rPr>
                          <m:t>𝒙</m:t>
                        </m:r>
                        <m:r>
                          <a:rPr lang="en-GB" sz="4400" b="0" i="1" smtClean="0">
                            <a:latin typeface="Cambria Math"/>
                          </a:rPr>
                          <m:t> </m:t>
                        </m:r>
                        <m:r>
                          <a:rPr lang="en-GB" sz="4400" i="1">
                            <a:latin typeface="Cambria Math"/>
                          </a:rPr>
                          <m:t>=</m:t>
                        </m:r>
                        <m:r>
                          <a:rPr lang="en-GB" sz="4400" b="0" i="1" smtClean="0">
                            <a:latin typeface="Cambria Math"/>
                          </a:rPr>
                          <m:t>                  </m:t>
                        </m:r>
                        <m:r>
                          <a:rPr lang="en-GB" sz="4400" b="1" i="1" smtClean="0">
                            <a:latin typeface="Cambria Math"/>
                          </a:rPr>
                          <m:t>𝒃</m:t>
                        </m:r>
                        <m:r>
                          <a:rPr lang="en-GB" sz="4400" b="1" i="1" smtClean="0">
                            <a:latin typeface="Cambria Math"/>
                          </a:rPr>
                          <m:t> </m:t>
                        </m:r>
                        <m:r>
                          <a:rPr lang="en-GB" sz="4400" b="0" i="1" smtClean="0">
                            <a:latin typeface="Cambria Math"/>
                          </a:rPr>
                          <m:t>                   </m:t>
                        </m:r>
                      </m:oMath>
                    </m:oMathPara>
                  </a14:m>
                  <a:endParaRPr lang="en-GB" sz="4400" i="1" dirty="0">
                    <a:latin typeface="Cambria Math"/>
                  </a:endParaRPr>
                </a:p>
                <a:p>
                  <a:pPr marL="0" indent="0" algn="ctr">
                    <a:buNone/>
                  </a:pPr>
                  <a:endParaRPr lang="en-GB" sz="4400" i="1" dirty="0" smtClean="0">
                    <a:latin typeface="Cambria Math"/>
                  </a:endParaRPr>
                </a:p>
                <a:p>
                  <a:pPr marL="0" indent="0">
                    <a:buNone/>
                  </a:pPr>
                  <a:endParaRPr lang="en-GB" dirty="0"/>
                </a:p>
                <a:p>
                  <a:pPr lvl="1">
                    <a:buFont typeface="Wingdings" pitchFamily="2" charset="2"/>
                    <a:buChar char="Ø"/>
                  </a:pPr>
                  <a:endParaRPr lang="en-GB" dirty="0" smtClean="0"/>
                </a:p>
                <a:p>
                  <a:pPr>
                    <a:buFont typeface="Wingdings" pitchFamily="2" charset="2"/>
                    <a:buChar char="Ø"/>
                  </a:pPr>
                  <a:endParaRPr lang="en-GB" dirty="0" smtClean="0"/>
                </a:p>
              </p:txBody>
            </p:sp>
          </mc:Choice>
          <mc:Fallback xmlns="">
            <p:sp>
              <p:nvSpPr>
                <p:cNvPr id="46" name="Espace réservé du texte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5528" y="15306600"/>
                  <a:ext cx="23330592" cy="2691317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t="-45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5" name="Groupe 14"/>
            <p:cNvGrpSpPr/>
            <p:nvPr/>
          </p:nvGrpSpPr>
          <p:grpSpPr>
            <a:xfrm>
              <a:off x="8142530" y="16954401"/>
              <a:ext cx="9993604" cy="523320"/>
              <a:chOff x="8342996" y="16304188"/>
              <a:chExt cx="9993604" cy="56688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Rectangle 10"/>
                  <p:cNvSpPr/>
                  <p:nvPr/>
                </p:nvSpPr>
                <p:spPr>
                  <a:xfrm rot="16200000">
                    <a:off x="10154774" y="14508051"/>
                    <a:ext cx="551241" cy="417479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{"/>
                              <m:endChr m:val=""/>
                              <m:ctrlPr>
                                <a:rPr lang="en-GB" sz="400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GB" sz="40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eqArrPr>
                                <m:e/>
                                <m:e/>
                                <m:e/>
                                <m:e/>
                                <m:e/>
                                <m:e/>
                                <m:e/>
                              </m:eqArr>
                            </m:e>
                          </m:d>
                        </m:oMath>
                      </m:oMathPara>
                    </a14:m>
                    <a:endParaRPr lang="en-GB" sz="400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" name="Rectangle 1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10154774" y="14617792"/>
                    <a:ext cx="551241" cy="3955314"/>
                  </a:xfrm>
                  <a:prstGeom prst="rect">
                    <a:avLst/>
                  </a:prstGeom>
                  <a:blipFill rotWithShape="1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Rectangle 11"/>
                  <p:cNvSpPr/>
                  <p:nvPr/>
                </p:nvSpPr>
                <p:spPr>
                  <a:xfrm rot="16200000">
                    <a:off x="15672893" y="14196906"/>
                    <a:ext cx="551235" cy="477617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{"/>
                              <m:endChr m:val=""/>
                              <m:ctrlPr>
                                <a:rPr lang="en-GB" sz="400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GB" sz="40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eqArrPr>
                                <m:e/>
                                <m:e/>
                                <m:e/>
                                <m:e/>
                                <m:e/>
                                <m:e/>
                                <m:e/>
                                <m:e/>
                              </m:eqArr>
                            </m:e>
                          </m:d>
                        </m:oMath>
                      </m:oMathPara>
                    </a14:m>
                    <a:endParaRPr lang="en-GB" sz="400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" name="Rectangle 1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15672893" y="14306647"/>
                    <a:ext cx="551235" cy="4556697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Rectangle 12"/>
                  <p:cNvSpPr/>
                  <p:nvPr/>
                </p:nvSpPr>
                <p:spPr>
                  <a:xfrm rot="16200000">
                    <a:off x="12853879" y="16071959"/>
                    <a:ext cx="551206" cy="101566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{"/>
                              <m:endChr m:val=""/>
                              <m:ctrlPr>
                                <a:rPr lang="en-GB" sz="600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GB" sz="6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 </m:t>
                              </m:r>
                            </m:e>
                          </m:d>
                        </m:oMath>
                      </m:oMathPara>
                    </a14:m>
                    <a:endParaRPr lang="en-GB" sz="600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" name="Rectangle 1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12853879" y="16071959"/>
                    <a:ext cx="551206" cy="1015663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/>
              <p:cNvSpPr/>
              <p:nvPr/>
            </p:nvSpPr>
            <p:spPr>
              <a:xfrm>
                <a:off x="8888417" y="5855542"/>
                <a:ext cx="6502400" cy="25662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5400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𝑴</m:t>
                      </m:r>
                      <m:r>
                        <a:rPr lang="en-GB" sz="540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𝑎</m:t>
                      </m:r>
                      <m:r>
                        <a:rPr lang="en-GB" sz="5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 </m:t>
                      </m:r>
                      <m:r>
                        <a:rPr lang="en-GB" sz="5400" i="1">
                          <a:solidFill>
                            <a:schemeClr val="bg1"/>
                          </a:solidFill>
                          <a:latin typeface="Cambria Math"/>
                        </a:rPr>
                        <m:t>= </m:t>
                      </m:r>
                    </m:oMath>
                  </m:oMathPara>
                </a14:m>
                <a:endParaRPr lang="en-GB" sz="5400" i="1" smtClean="0">
                  <a:solidFill>
                    <a:schemeClr val="bg1"/>
                  </a:solidFill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54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5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GB" sz="5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</m:t>
                          </m:r>
                          <m:r>
                            <a:rPr lang="en-GB" sz="5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GB" sz="5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h</m:t>
                          </m:r>
                        </m:sub>
                      </m:sSub>
                      <m:r>
                        <a:rPr lang="en-GB" sz="5400" i="1">
                          <a:solidFill>
                            <a:schemeClr val="bg1"/>
                          </a:solidFill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en-GB" sz="5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5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GB" sz="5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GB" sz="5400" i="1">
                          <a:solidFill>
                            <a:schemeClr val="bg1"/>
                          </a:solidFill>
                          <a:latin typeface="Cambria Math"/>
                        </a:rPr>
                        <m:t>+</m:t>
                      </m:r>
                      <m:r>
                        <a:rPr lang="en-GB" sz="5400" i="1">
                          <a:solidFill>
                            <a:schemeClr val="bg1"/>
                          </a:solidFill>
                          <a:latin typeface="Cambria Math"/>
                        </a:rPr>
                        <m:t>h𝑎</m:t>
                      </m:r>
                    </m:oMath>
                  </m:oMathPara>
                </a14:m>
                <a:endParaRPr lang="en-GB" sz="5400" smtClean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5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5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GB" sz="5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</m:t>
                          </m:r>
                          <m:r>
                            <a:rPr lang="en-GB" sz="5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GB" sz="5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h</m:t>
                          </m:r>
                        </m:sub>
                      </m:sSub>
                      <m:r>
                        <a:rPr lang="en-GB" sz="5400" i="1">
                          <a:solidFill>
                            <a:schemeClr val="bg1"/>
                          </a:solidFill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en-GB" sz="5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5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GB" sz="5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GB" sz="5400" i="1">
                          <a:solidFill>
                            <a:schemeClr val="bg1"/>
                          </a:solidFill>
                          <a:latin typeface="Cambria Math"/>
                        </a:rPr>
                        <m:t>+</m:t>
                      </m:r>
                      <m:r>
                        <a:rPr lang="en-GB" sz="5400" i="1">
                          <a:solidFill>
                            <a:schemeClr val="bg1"/>
                          </a:solidFill>
                          <a:latin typeface="Cambria Math"/>
                        </a:rPr>
                        <m:t>h</m:t>
                      </m:r>
                      <m:sSub>
                        <m:sSubPr>
                          <m:ctrlPr>
                            <a:rPr lang="en-GB" sz="5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5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GB" sz="5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</m:t>
                          </m:r>
                          <m:r>
                            <a:rPr lang="en-GB" sz="5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GB" sz="5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h</m:t>
                          </m:r>
                        </m:sub>
                      </m:sSub>
                    </m:oMath>
                  </m:oMathPara>
                </a14:m>
                <a:endParaRPr lang="en-GB" sz="54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4" name="Rectangle 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8417" y="5855542"/>
                <a:ext cx="6502400" cy="256621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/>
              <p:cNvSpPr/>
              <p:nvPr/>
            </p:nvSpPr>
            <p:spPr>
              <a:xfrm>
                <a:off x="11229928" y="5818943"/>
                <a:ext cx="4211217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5400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𝒇</m:t>
                      </m:r>
                      <m:r>
                        <a:rPr lang="en-GB" sz="5400" i="1">
                          <a:solidFill>
                            <a:schemeClr val="bg1"/>
                          </a:solidFill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GB" sz="5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5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GB" sz="5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</m:t>
                          </m:r>
                          <m:r>
                            <a:rPr lang="en-GB" sz="5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GB" sz="5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h</m:t>
                          </m:r>
                        </m:sub>
                      </m:sSub>
                      <m:r>
                        <a:rPr lang="en-GB" sz="5400" i="1">
                          <a:solidFill>
                            <a:schemeClr val="bg1"/>
                          </a:solidFill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GB" sz="5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5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GB" sz="5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</m:t>
                          </m:r>
                          <m:r>
                            <a:rPr lang="en-GB" sz="5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GB" sz="5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h</m:t>
                          </m:r>
                        </m:sub>
                      </m:sSub>
                      <m:r>
                        <a:rPr lang="en-GB" sz="5400" i="1">
                          <a:solidFill>
                            <a:schemeClr val="bg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GB" sz="5400" i="1">
                  <a:solidFill>
                    <a:schemeClr val="bg1"/>
                  </a:solidFill>
                  <a:latin typeface="Cambria Math"/>
                </a:endParaRPr>
              </a:p>
            </p:txBody>
          </p:sp>
        </mc:Choice>
        <mc:Fallback xmlns="">
          <p:sp>
            <p:nvSpPr>
              <p:cNvPr id="75" name="Rectangle 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9928" y="5818943"/>
                <a:ext cx="4211217" cy="92333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11192673" y="5818943"/>
                <a:ext cx="2823017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5400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𝒇</m:t>
                      </m:r>
                      <m:r>
                        <a:rPr lang="en-GB" sz="5400" i="1">
                          <a:solidFill>
                            <a:schemeClr val="bg1"/>
                          </a:solidFill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GB" sz="5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5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GB" sz="5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GB" sz="5400" i="1">
                          <a:solidFill>
                            <a:schemeClr val="bg1"/>
                          </a:solidFill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GB" sz="5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5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GB" sz="5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GB" sz="5400" i="1">
                          <a:solidFill>
                            <a:schemeClr val="bg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GB" sz="5400" i="1">
                  <a:solidFill>
                    <a:schemeClr val="bg1"/>
                  </a:solidFill>
                  <a:latin typeface="Cambria Math"/>
                </a:endParaRPr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2673" y="5818943"/>
                <a:ext cx="2823017" cy="92333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Espace réservé du texte 3"/>
              <p:cNvSpPr txBox="1">
                <a:spLocks/>
              </p:cNvSpPr>
              <p:nvPr/>
            </p:nvSpPr>
            <p:spPr>
              <a:xfrm>
                <a:off x="1198301" y="12273880"/>
                <a:ext cx="23468030" cy="1800200"/>
              </a:xfrm>
              <a:prstGeom prst="rect">
                <a:avLst/>
              </a:prstGeom>
            </p:spPr>
            <p:txBody>
              <a:bodyPr anchor="t"/>
              <a:lstStyle>
                <a:lvl1pPr marL="914400" indent="-914400" algn="l">
                  <a:lnSpc>
                    <a:spcPct val="150000"/>
                  </a:lnSpc>
                  <a:buClr>
                    <a:schemeClr val="accent6">
                      <a:lumMod val="75000"/>
                    </a:schemeClr>
                  </a:buClr>
                  <a:buFont typeface="Mistral" pitchFamily="66" charset="0"/>
                  <a:buChar char="►"/>
                  <a:defRPr sz="5400" spc="-150">
                    <a:solidFill>
                      <a:schemeClr val="bg1"/>
                    </a:solidFill>
                    <a:latin typeface="+mj-lt"/>
                  </a:defRPr>
                </a:lvl1pPr>
                <a:lvl2pPr marL="1443038" indent="698500" algn="l">
                  <a:buClr>
                    <a:schemeClr val="accent6">
                      <a:lumMod val="75000"/>
                    </a:schemeClr>
                  </a:buClr>
                  <a:buSzPct val="70000"/>
                  <a:buFont typeface="Mistral" pitchFamily="66" charset="0"/>
                  <a:buChar char="►"/>
                  <a:defRPr sz="4400" spc="-150">
                    <a:solidFill>
                      <a:schemeClr val="bg1"/>
                    </a:solidFill>
                    <a:latin typeface="+mj-lt"/>
                  </a:defRPr>
                </a:lvl2pPr>
                <a:lvl3pPr>
                  <a:defRPr sz="4000">
                    <a:solidFill>
                      <a:schemeClr val="bg1"/>
                    </a:solidFill>
                    <a:latin typeface="+mj-lt"/>
                  </a:defRPr>
                </a:lvl3pPr>
                <a:lvl4pPr>
                  <a:defRPr sz="4000">
                    <a:solidFill>
                      <a:schemeClr val="bg1"/>
                    </a:solidFill>
                    <a:latin typeface="+mj-lt"/>
                  </a:defRPr>
                </a:lvl4pPr>
                <a:lvl5pPr>
                  <a:defRPr sz="4000">
                    <a:solidFill>
                      <a:schemeClr val="bg1"/>
                    </a:solidFill>
                    <a:latin typeface="+mj-lt"/>
                  </a:defRPr>
                </a:lvl5pPr>
              </a:lstStyle>
              <a:p>
                <a:pPr lvl="1">
                  <a:buFont typeface="Wingdings" pitchFamily="2" charset="2"/>
                  <a:buChar char="Ø"/>
                </a:pPr>
                <a:r>
                  <a:rPr lang="en-GB" dirty="0" smtClean="0"/>
                  <a:t>Linearization of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/>
                      </a:rPr>
                      <m:t>𝑓</m:t>
                    </m:r>
                  </m:oMath>
                </a14:m>
                <a:r>
                  <a:rPr lang="en-GB" dirty="0" smtClean="0"/>
                  <a:t> around the initial position [</a:t>
                </a:r>
                <a:r>
                  <a:rPr lang="en-GB" dirty="0" err="1" smtClean="0"/>
                  <a:t>Baraff</a:t>
                </a:r>
                <a:r>
                  <a:rPr lang="en-GB" dirty="0" smtClean="0"/>
                  <a:t> </a:t>
                </a:r>
                <a:r>
                  <a:rPr lang="en-GB" dirty="0"/>
                  <a:t>et al. 1998</a:t>
                </a:r>
                <a:r>
                  <a:rPr lang="en-GB" dirty="0" smtClean="0"/>
                  <a:t>] </a:t>
                </a:r>
              </a:p>
              <a:p>
                <a:pPr marL="0" indent="0" algn="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4400" b="1" i="1">
                          <a:latin typeface="Cambria Math"/>
                        </a:rPr>
                        <m:t>𝒇</m:t>
                      </m:r>
                      <m:d>
                        <m:dPr>
                          <m:ctrlPr>
                            <a:rPr lang="en-GB" sz="44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4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4400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GB" sz="4400" i="1"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GB" sz="4400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en-GB" sz="4400" i="1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  <m:r>
                            <a:rPr lang="en-GB" sz="4400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sz="4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4400" i="1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GB" sz="4400" i="1"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GB" sz="4400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en-GB" sz="4400" i="1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e>
                      </m:d>
                      <m:r>
                        <a:rPr lang="en-GB" sz="4400" b="0" i="1" smtClean="0">
                          <a:latin typeface="Cambria Math"/>
                        </a:rPr>
                        <m:t>=</m:t>
                      </m:r>
                      <m:r>
                        <a:rPr lang="en-GB" sz="4400" i="1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GB" sz="44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4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4400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GB" sz="4400" i="1"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  <m:r>
                            <a:rPr lang="en-GB" sz="4400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sz="4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4400" i="1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GB" sz="4400" i="1"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GB" sz="4400" b="0" i="1" smtClean="0">
                          <a:latin typeface="Cambria Math"/>
                        </a:rPr>
                        <m:t>+</m:t>
                      </m:r>
                      <m:r>
                        <a:rPr lang="en-GB" sz="4400" b="0" i="1" smtClean="0">
                          <a:latin typeface="Cambria Math"/>
                        </a:rPr>
                        <m:t>𝐾</m:t>
                      </m:r>
                      <m:r>
                        <a:rPr lang="en-GB" sz="44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GB" sz="4400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4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4400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GB" sz="4400" i="1"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GB" sz="4400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en-GB" sz="4400" i="1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  <m:r>
                            <a:rPr lang="en-GB" sz="4400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4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4400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GB" sz="4400" i="1"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GB" sz="4400" b="0" i="1" smtClean="0">
                          <a:latin typeface="Cambria Math"/>
                        </a:rPr>
                        <m:t>+</m:t>
                      </m:r>
                      <m:r>
                        <a:rPr lang="en-GB" sz="4400" b="0" i="1" smtClean="0">
                          <a:latin typeface="Cambria Math"/>
                        </a:rPr>
                        <m:t>𝐵</m:t>
                      </m:r>
                      <m:r>
                        <a:rPr lang="en-GB" sz="4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GB" sz="4400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GB" sz="4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44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GB" sz="4400" i="1">
                              <a:latin typeface="Cambria Math"/>
                            </a:rPr>
                            <m:t>𝑡</m:t>
                          </m:r>
                          <m:r>
                            <a:rPr lang="en-GB" sz="4400" i="1">
                              <a:latin typeface="Cambria Math"/>
                            </a:rPr>
                            <m:t>+</m:t>
                          </m:r>
                          <m:r>
                            <a:rPr lang="en-GB" sz="4400" i="1">
                              <a:latin typeface="Cambria Math"/>
                            </a:rPr>
                            <m:t>h</m:t>
                          </m:r>
                        </m:sub>
                      </m:sSub>
                      <m:r>
                        <a:rPr lang="en-GB" sz="4400" i="1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GB" sz="4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44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GB" sz="4400" i="1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GB" sz="44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GB" dirty="0" smtClean="0"/>
              </a:p>
            </p:txBody>
          </p:sp>
        </mc:Choice>
        <mc:Fallback xmlns="">
          <p:sp>
            <p:nvSpPr>
              <p:cNvPr id="52" name="Espace réservé du 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301" y="12273880"/>
                <a:ext cx="23468030" cy="1800200"/>
              </a:xfrm>
              <a:prstGeom prst="rect">
                <a:avLst/>
              </a:prstGeom>
              <a:blipFill rotWithShape="1">
                <a:blip r:embed="rId9"/>
                <a:stretch>
                  <a:fillRect t="-67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Espace réservé du texte 3"/>
              <p:cNvSpPr txBox="1">
                <a:spLocks/>
              </p:cNvSpPr>
              <p:nvPr/>
            </p:nvSpPr>
            <p:spPr>
              <a:xfrm>
                <a:off x="1310811" y="17263810"/>
                <a:ext cx="22423756" cy="1521348"/>
              </a:xfrm>
              <a:prstGeom prst="rect">
                <a:avLst/>
              </a:prstGeom>
            </p:spPr>
            <p:txBody>
              <a:bodyPr anchor="t"/>
              <a:lstStyle>
                <a:lvl1pPr marL="914400" indent="-914400">
                  <a:lnSpc>
                    <a:spcPct val="150000"/>
                  </a:lnSpc>
                  <a:buClr>
                    <a:schemeClr val="accent6">
                      <a:lumMod val="75000"/>
                    </a:schemeClr>
                  </a:buClr>
                  <a:buFont typeface="Mistral" pitchFamily="66" charset="0"/>
                  <a:buChar char="►"/>
                  <a:defRPr sz="5400">
                    <a:solidFill>
                      <a:schemeClr val="bg1"/>
                    </a:solidFill>
                    <a:latin typeface="+mj-lt"/>
                  </a:defRPr>
                </a:lvl1pPr>
                <a:lvl2pPr marL="1443038" indent="0">
                  <a:buClr>
                    <a:schemeClr val="accent6">
                      <a:lumMod val="75000"/>
                    </a:schemeClr>
                  </a:buClr>
                  <a:buSzPct val="70000"/>
                  <a:buFont typeface="Mistral" pitchFamily="66" charset="0"/>
                  <a:buChar char="►"/>
                  <a:defRPr sz="4400">
                    <a:solidFill>
                      <a:schemeClr val="bg1"/>
                    </a:solidFill>
                    <a:latin typeface="+mj-lt"/>
                  </a:defRPr>
                </a:lvl2pPr>
                <a:lvl3pPr>
                  <a:defRPr sz="4000">
                    <a:solidFill>
                      <a:schemeClr val="bg1"/>
                    </a:solidFill>
                    <a:latin typeface="+mj-lt"/>
                  </a:defRPr>
                </a:lvl3pPr>
                <a:lvl4pPr>
                  <a:defRPr sz="4000">
                    <a:solidFill>
                      <a:schemeClr val="bg1"/>
                    </a:solidFill>
                    <a:latin typeface="+mj-lt"/>
                  </a:defRPr>
                </a:lvl4pPr>
                <a:lvl5pPr>
                  <a:defRPr sz="4000">
                    <a:solidFill>
                      <a:schemeClr val="bg1"/>
                    </a:solidFill>
                    <a:latin typeface="+mj-lt"/>
                  </a:defRPr>
                </a:lvl5pPr>
              </a:lstStyle>
              <a:p>
                <a:pPr>
                  <a:buClr>
                    <a:srgbClr val="FF0000"/>
                  </a:buClr>
                  <a:buFont typeface="Wingdings" pitchFamily="2" charset="2"/>
                  <a:buChar char="Ø"/>
                </a:pPr>
                <a:r>
                  <a:rPr lang="en-GB" dirty="0" smtClean="0">
                    <a:solidFill>
                      <a:srgbClr val="FF0000"/>
                    </a:solidFill>
                  </a:rPr>
                  <a:t>Problem 1 :  </a:t>
                </a:r>
                <a:r>
                  <a:rPr lang="en-GB" dirty="0" smtClean="0"/>
                  <a:t>How to solve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/>
                      </a:rPr>
                      <m:t>𝐴</m:t>
                    </m:r>
                    <m:r>
                      <a:rPr lang="en-GB" i="1">
                        <a:latin typeface="Cambria Math"/>
                      </a:rPr>
                      <m:t> </m:t>
                    </m:r>
                    <m:r>
                      <a:rPr lang="en-GB" i="1">
                        <a:latin typeface="Cambria Math"/>
                      </a:rPr>
                      <m:t>𝑥</m:t>
                    </m:r>
                    <m:r>
                      <a:rPr lang="en-GB" i="1">
                        <a:latin typeface="Cambria Math"/>
                      </a:rPr>
                      <m:t>=</m:t>
                    </m:r>
                    <m:r>
                      <a:rPr lang="en-GB" i="1">
                        <a:latin typeface="Cambria Math"/>
                      </a:rPr>
                      <m:t>𝑏</m:t>
                    </m:r>
                  </m:oMath>
                </a14:m>
                <a:r>
                  <a:rPr lang="en-GB" dirty="0"/>
                  <a:t> </a:t>
                </a:r>
                <a:r>
                  <a:rPr lang="en-GB" dirty="0" smtClean="0"/>
                  <a:t>in real time </a:t>
                </a:r>
                <a:r>
                  <a:rPr lang="en-GB" dirty="0"/>
                  <a:t>?</a:t>
                </a:r>
              </a:p>
            </p:txBody>
          </p:sp>
        </mc:Choice>
        <mc:Fallback xmlns="">
          <p:sp>
            <p:nvSpPr>
              <p:cNvPr id="54" name="Espace réservé du 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0811" y="17263810"/>
                <a:ext cx="22423756" cy="1521348"/>
              </a:xfrm>
              <a:prstGeom prst="rect">
                <a:avLst/>
              </a:prstGeom>
              <a:blipFill rotWithShape="1">
                <a:blip r:embed="rId10"/>
                <a:stretch>
                  <a:fillRect l="-1305" b="-32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19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5" grpId="0"/>
      <p:bldP spid="76" grpId="0"/>
      <p:bldP spid="52" grpId="0"/>
      <p:bldP spid="54" grpId="0"/>
    </p:bldLst>
  </p:timing>
</p:sld>
</file>

<file path=ppt/theme/theme1.xml><?xml version="1.0" encoding="utf-8"?>
<a:theme xmlns:a="http://schemas.openxmlformats.org/drawingml/2006/main" name="Tit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8978</TotalTime>
  <Words>3210</Words>
  <Application>Microsoft Office PowerPoint</Application>
  <PresentationFormat>Personnalisé</PresentationFormat>
  <Paragraphs>867</Paragraphs>
  <Slides>55</Slides>
  <Notes>8</Notes>
  <HiddenSlides>0</HiddenSlides>
  <MMClips>23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55</vt:i4>
      </vt:variant>
    </vt:vector>
  </HeadingPairs>
  <TitlesOfParts>
    <vt:vector size="56" baseType="lpstr">
      <vt:lpstr>Titre</vt:lpstr>
      <vt:lpstr>Présentation PowerPoint</vt:lpstr>
      <vt:lpstr>Medical Simulations</vt:lpstr>
      <vt:lpstr>Medical Simulations</vt:lpstr>
      <vt:lpstr>Interactive Simulations</vt:lpstr>
      <vt:lpstr>Contributions</vt:lpstr>
      <vt:lpstr>Présentation PowerPoint</vt:lpstr>
      <vt:lpstr>Equations formulation</vt:lpstr>
      <vt:lpstr>Interactive deformation model</vt:lpstr>
      <vt:lpstr>Temporal system evolution</vt:lpstr>
      <vt:lpstr>Collision detection</vt:lpstr>
      <vt:lpstr>Collision response</vt:lpstr>
      <vt:lpstr>Previous solutions</vt:lpstr>
      <vt:lpstr>New parallel architectures</vt:lpstr>
      <vt:lpstr>GPU architecture</vt:lpstr>
      <vt:lpstr>Présentation PowerPoint</vt:lpstr>
      <vt:lpstr>Solving methods</vt:lpstr>
      <vt:lpstr>GPU-based implicit integration</vt:lpstr>
      <vt:lpstr>Implicite solver on GPU</vt:lpstr>
      <vt:lpstr>Performances evaluation</vt:lpstr>
      <vt:lpstr>Asynchronous preconditioner</vt:lpstr>
      <vt:lpstr>Asynchronous preconditioner</vt:lpstr>
      <vt:lpstr>Asynchronous preconditioner</vt:lpstr>
      <vt:lpstr>Asynchronous preconditioner</vt:lpstr>
      <vt:lpstr>Asynchronous preconditioner</vt:lpstr>
      <vt:lpstr>Asynchronous preconditioner</vt:lpstr>
      <vt:lpstr>Asynchronous preconditioner</vt:lpstr>
      <vt:lpstr>Asynchronous preconditioner</vt:lpstr>
      <vt:lpstr>Asynchronous preconditioner</vt:lpstr>
      <vt:lpstr>Asynchronous preconditioner</vt:lpstr>
      <vt:lpstr>Asynchronous preconditioner</vt:lpstr>
      <vt:lpstr>Asynchronous preconditioner</vt:lpstr>
      <vt:lpstr>Asynchronous preconditioner</vt:lpstr>
      <vt:lpstr>Présentation PowerPoint</vt:lpstr>
      <vt:lpstr>Triangles rasterization</vt:lpstr>
      <vt:lpstr>Rastérisation volumique</vt:lpstr>
      <vt:lpstr>Triangles rasterization</vt:lpstr>
      <vt:lpstr>Volume constraints</vt:lpstr>
      <vt:lpstr>Parameter for accuracy</vt:lpstr>
      <vt:lpstr>Results</vt:lpstr>
      <vt:lpstr>Avantages de la méthode</vt:lpstr>
      <vt:lpstr>Présentation PowerPoint</vt:lpstr>
      <vt:lpstr>Computation of the compliance</vt:lpstr>
      <vt:lpstr>Preconditioners for contacts</vt:lpstr>
      <vt:lpstr>GPU parallelization</vt:lpstr>
      <vt:lpstr>Validation of the method</vt:lpstr>
      <vt:lpstr>Computation time on GPU</vt:lpstr>
      <vt:lpstr>Advantages of the method</vt:lpstr>
      <vt:lpstr>Présentation PowerPoint</vt:lpstr>
      <vt:lpstr>Résection hépatique</vt:lpstr>
      <vt:lpstr>Présentation PowerPoint</vt:lpstr>
      <vt:lpstr>Chirurgie de la cataracte</vt:lpstr>
      <vt:lpstr>Présentation PowerPoint</vt:lpstr>
      <vt:lpstr>Présentation PowerPoint</vt:lpstr>
      <vt:lpstr>Travaux futurs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hadrien</dc:creator>
  <cp:lastModifiedBy>hadrien</cp:lastModifiedBy>
  <cp:revision>1045</cp:revision>
  <cp:lastPrinted>2012-05-03T11:58:16Z</cp:lastPrinted>
  <dcterms:modified xsi:type="dcterms:W3CDTF">2012-05-03T16:37:20Z</dcterms:modified>
</cp:coreProperties>
</file>